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sldIdLst>
    <p:sldId id="256" r:id="rId2"/>
    <p:sldId id="412" r:id="rId3"/>
    <p:sldId id="414" r:id="rId4"/>
    <p:sldId id="415" r:id="rId5"/>
    <p:sldId id="416" r:id="rId6"/>
    <p:sldId id="417" r:id="rId7"/>
    <p:sldId id="455" r:id="rId8"/>
    <p:sldId id="418" r:id="rId9"/>
    <p:sldId id="420" r:id="rId10"/>
    <p:sldId id="419" r:id="rId11"/>
    <p:sldId id="422" r:id="rId12"/>
    <p:sldId id="454" r:id="rId1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yo Nakajima" initials="RN" lastIdx="2" clrIdx="0">
    <p:extLst>
      <p:ext uri="{19B8F6BF-5375-455C-9EA6-DF929625EA0E}">
        <p15:presenceInfo xmlns:p15="http://schemas.microsoft.com/office/powerpoint/2012/main" userId="Ryo Nakajima" providerId="None"/>
      </p:ext>
    </p:extLst>
  </p:cmAuthor>
  <p:cmAuthor id="2" name="siipcn0322" initials="s" lastIdx="2" clrIdx="1">
    <p:extLst>
      <p:ext uri="{19B8F6BF-5375-455C-9EA6-DF929625EA0E}">
        <p15:presenceInfo xmlns:p15="http://schemas.microsoft.com/office/powerpoint/2012/main" userId="S::siipcd0249@officeSII.onmicrosoft.com::921b5486-fe2e-47ea-b6ad-b31d9a034cf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45" autoAdjust="0"/>
    <p:restoredTop sz="94660"/>
  </p:normalViewPr>
  <p:slideViewPr>
    <p:cSldViewPr snapToGrid="0">
      <p:cViewPr varScale="1">
        <p:scale>
          <a:sx n="111" d="100"/>
          <a:sy n="111" d="100"/>
        </p:scale>
        <p:origin x="34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1954178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1847458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41425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標準（スペース大）">
    <p:spTree>
      <p:nvGrpSpPr>
        <p:cNvPr id="1" name=""/>
        <p:cNvGrpSpPr/>
        <p:nvPr/>
      </p:nvGrpSpPr>
      <p:grpSpPr>
        <a:xfrm>
          <a:off x="0" y="0"/>
          <a:ext cx="0" cy="0"/>
          <a:chOff x="0" y="0"/>
          <a:chExt cx="0" cy="0"/>
        </a:xfrm>
      </p:grpSpPr>
      <p:sp>
        <p:nvSpPr>
          <p:cNvPr id="4" name="Line 26"/>
          <p:cNvSpPr>
            <a:spLocks noChangeShapeType="1"/>
          </p:cNvSpPr>
          <p:nvPr userDrawn="1"/>
        </p:nvSpPr>
        <p:spPr bwMode="auto">
          <a:xfrm>
            <a:off x="200471" y="980728"/>
            <a:ext cx="9505503" cy="0"/>
          </a:xfrm>
          <a:prstGeom prst="line">
            <a:avLst/>
          </a:prstGeom>
          <a:noFill/>
          <a:ln w="3175">
            <a:solidFill>
              <a:schemeClr val="bg2"/>
            </a:solidFill>
            <a:prstDash val="solid"/>
            <a:round/>
            <a:headEnd/>
            <a:tailEnd/>
          </a:ln>
          <a:effectLst/>
        </p:spPr>
        <p:txBody>
          <a:bodyPr/>
          <a:lstStyle/>
          <a:p>
            <a:pPr>
              <a:defRPr/>
            </a:pPr>
            <a:endParaRPr lang="ja-JP" altLang="en-US" dirty="0">
              <a:solidFill>
                <a:prstClr val="black"/>
              </a:solidFill>
            </a:endParaRPr>
          </a:p>
        </p:txBody>
      </p:sp>
      <p:sp>
        <p:nvSpPr>
          <p:cNvPr id="9" name="テキスト ボックス 8"/>
          <p:cNvSpPr txBox="1"/>
          <p:nvPr userDrawn="1"/>
        </p:nvSpPr>
        <p:spPr>
          <a:xfrm>
            <a:off x="8913440" y="6581001"/>
            <a:ext cx="720080" cy="276999"/>
          </a:xfrm>
          <a:prstGeom prst="rect">
            <a:avLst/>
          </a:prstGeom>
          <a:noFill/>
        </p:spPr>
        <p:txBody>
          <a:bodyPr wrap="square" lIns="0" rIns="0" rtlCol="0">
            <a:spAutoFit/>
          </a:bodyPr>
          <a:lstStyle/>
          <a:p>
            <a:pPr algn="r"/>
            <a:fld id="{6DD9FF53-5E75-4890-BA22-699EFFF134BB}" type="slidenum">
              <a:rPr lang="ja-JP" altLang="en-US" sz="1200">
                <a:solidFill>
                  <a:prstClr val="black"/>
                </a:solidFill>
              </a:rPr>
              <a:pPr algn="r"/>
              <a:t>‹#›</a:t>
            </a:fld>
            <a:endParaRPr lang="ja-JP" altLang="en-US" sz="1200" dirty="0">
              <a:solidFill>
                <a:prstClr val="black"/>
              </a:solidFill>
            </a:endParaRPr>
          </a:p>
        </p:txBody>
      </p:sp>
      <p:sp>
        <p:nvSpPr>
          <p:cNvPr id="21" name="テキスト プレースホルダ 20"/>
          <p:cNvSpPr>
            <a:spLocks noGrp="1"/>
          </p:cNvSpPr>
          <p:nvPr>
            <p:ph type="body" sz="quarter" idx="14"/>
          </p:nvPr>
        </p:nvSpPr>
        <p:spPr>
          <a:xfrm>
            <a:off x="199710" y="1124744"/>
            <a:ext cx="9505950" cy="5327871"/>
          </a:xfrm>
          <a:prstGeom prst="rect">
            <a:avLst/>
          </a:prstGeom>
        </p:spPr>
        <p:txBody>
          <a:bodyPr/>
          <a:lstStyle>
            <a:lvl1pPr>
              <a:defRPr sz="1600">
                <a:latin typeface="Meiryo UI" panose="020B0604030504040204" pitchFamily="50" charset="-128"/>
                <a:ea typeface="Meiryo UI" panose="020B0604030504040204" pitchFamily="50" charset="-128"/>
                <a:cs typeface="Meiryo UI" panose="020B0604030504040204" pitchFamily="50" charset="-128"/>
              </a:defRPr>
            </a:lvl1pPr>
            <a:lvl2pPr>
              <a:defRPr sz="1400">
                <a:latin typeface="Meiryo UI" panose="020B0604030504040204" pitchFamily="50" charset="-128"/>
                <a:ea typeface="Meiryo UI" panose="020B0604030504040204" pitchFamily="50" charset="-128"/>
                <a:cs typeface="Meiryo UI" panose="020B0604030504040204" pitchFamily="50" charset="-128"/>
              </a:defRPr>
            </a:lvl2pPr>
            <a:lvl3pPr>
              <a:defRPr sz="1400">
                <a:latin typeface="Meiryo UI" panose="020B0604030504040204" pitchFamily="50" charset="-128"/>
                <a:ea typeface="Meiryo UI" panose="020B0604030504040204" pitchFamily="50" charset="-128"/>
                <a:cs typeface="Meiryo UI" panose="020B0604030504040204" pitchFamily="50" charset="-128"/>
              </a:defRPr>
            </a:lvl3pPr>
            <a:lvl4pPr>
              <a:defRPr sz="1200">
                <a:latin typeface="Meiryo UI" panose="020B0604030504040204" pitchFamily="50" charset="-128"/>
                <a:ea typeface="Meiryo UI" panose="020B0604030504040204" pitchFamily="50" charset="-128"/>
                <a:cs typeface="Meiryo UI" panose="020B0604030504040204" pitchFamily="50" charset="-128"/>
              </a:defRPr>
            </a:lvl4pPr>
            <a:lvl5pPr>
              <a:defRPr sz="1200">
                <a:latin typeface="Meiryo UI" panose="020B0604030504040204" pitchFamily="50" charset="-128"/>
                <a:ea typeface="Meiryo UI" panose="020B0604030504040204" pitchFamily="50" charset="-128"/>
                <a:cs typeface="Meiryo UI" panose="020B0604030504040204" pitchFamily="50" charset="-128"/>
              </a:defRPr>
            </a:lvl5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タイトル 7"/>
          <p:cNvSpPr>
            <a:spLocks noGrp="1"/>
          </p:cNvSpPr>
          <p:nvPr>
            <p:ph type="title"/>
          </p:nvPr>
        </p:nvSpPr>
        <p:spPr>
          <a:xfrm>
            <a:off x="200471" y="188550"/>
            <a:ext cx="9505055" cy="360050"/>
          </a:xfrm>
        </p:spPr>
        <p:txBody>
          <a:bodyPr>
            <a:normAutofit/>
          </a:bodyPr>
          <a:lstStyle>
            <a:lvl1pPr>
              <a:defRPr sz="14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 タイトルの書式設定</a:t>
            </a:r>
          </a:p>
        </p:txBody>
      </p:sp>
      <p:sp>
        <p:nvSpPr>
          <p:cNvPr id="12" name="テキスト プレースホルダー 12"/>
          <p:cNvSpPr>
            <a:spLocks noGrp="1"/>
          </p:cNvSpPr>
          <p:nvPr>
            <p:ph type="body" sz="quarter" idx="15"/>
          </p:nvPr>
        </p:nvSpPr>
        <p:spPr>
          <a:xfrm>
            <a:off x="200025" y="549275"/>
            <a:ext cx="9505950" cy="359445"/>
          </a:xfrm>
        </p:spPr>
        <p:txBody>
          <a:bodyPr anchor="b" anchorCtr="0"/>
          <a:lstStyle>
            <a:lvl1pPr marL="0" indent="0">
              <a:spcBef>
                <a:spcPts val="0"/>
              </a:spcBef>
              <a:buNone/>
              <a:defRPr sz="2000" b="1">
                <a:latin typeface="Meiryo UI" panose="020B0604030504040204" pitchFamily="50" charset="-128"/>
                <a:ea typeface="Meiryo UI" panose="020B0604030504040204" pitchFamily="50" charset="-128"/>
                <a:cs typeface="Meiryo UI" panose="020B0604030504040204" pitchFamily="50" charset="-128"/>
              </a:defRPr>
            </a:lvl1pPr>
            <a:lvl2pPr marL="377825" indent="0">
              <a:spcBef>
                <a:spcPts val="0"/>
              </a:spcBef>
              <a:buNone/>
              <a:defRPr sz="2000">
                <a:latin typeface="HGP創英角ｺﾞｼｯｸUB" panose="020B0900000000000000" pitchFamily="50" charset="-128"/>
                <a:ea typeface="HGP創英角ｺﾞｼｯｸUB" panose="020B0900000000000000" pitchFamily="50" charset="-128"/>
              </a:defRPr>
            </a:lvl2pPr>
            <a:lvl3pPr marL="755650" indent="0">
              <a:spcBef>
                <a:spcPts val="0"/>
              </a:spcBef>
              <a:buNone/>
              <a:defRPr sz="2000">
                <a:latin typeface="HGP創英角ｺﾞｼｯｸUB" panose="020B0900000000000000" pitchFamily="50" charset="-128"/>
                <a:ea typeface="HGP創英角ｺﾞｼｯｸUB" panose="020B0900000000000000" pitchFamily="50" charset="-128"/>
              </a:defRPr>
            </a:lvl3pPr>
            <a:lvl4pPr marL="1143000" indent="0">
              <a:spcBef>
                <a:spcPts val="0"/>
              </a:spcBef>
              <a:buNone/>
              <a:defRPr sz="2000">
                <a:latin typeface="HGP創英角ｺﾞｼｯｸUB" panose="020B0900000000000000" pitchFamily="50" charset="-128"/>
                <a:ea typeface="HGP創英角ｺﾞｼｯｸUB" panose="020B0900000000000000" pitchFamily="50" charset="-128"/>
              </a:defRPr>
            </a:lvl4pPr>
            <a:lvl5pPr marL="1525587" indent="0">
              <a:spcBef>
                <a:spcPts val="0"/>
              </a:spcBef>
              <a:buNone/>
              <a:defRPr sz="2000">
                <a:latin typeface="HGP創英角ｺﾞｼｯｸUB" panose="020B0900000000000000" pitchFamily="50" charset="-128"/>
                <a:ea typeface="HGP創英角ｺﾞｼｯｸUB" panose="020B0900000000000000" pitchFamily="50" charset="-128"/>
              </a:defRPr>
            </a:lvl5pPr>
          </a:lstStyle>
          <a:p>
            <a:pPr lvl="0"/>
            <a:r>
              <a:rPr kumimoji="1" lang="ja-JP" altLang="en-US" dirty="0"/>
              <a:t>マスター テキストの書式設定</a:t>
            </a:r>
          </a:p>
        </p:txBody>
      </p:sp>
      <p:sp>
        <p:nvSpPr>
          <p:cNvPr id="8" name="正方形/長方形 7"/>
          <p:cNvSpPr/>
          <p:nvPr userDrawn="1"/>
        </p:nvSpPr>
        <p:spPr>
          <a:xfrm>
            <a:off x="3404659" y="6611779"/>
            <a:ext cx="5742384" cy="246221"/>
          </a:xfrm>
          <a:prstGeom prst="rect">
            <a:avLst/>
          </a:prstGeom>
        </p:spPr>
        <p:txBody>
          <a:bodyPr wrap="square">
            <a:spAutoFit/>
          </a:bodyPr>
          <a:lstStyle/>
          <a:p>
            <a:pPr algn="r">
              <a:defRPr sz="1800" b="0" i="0" u="none" strike="noStrike" kern="0" cap="none" spc="0" baseline="0">
                <a:solidFill>
                  <a:srgbClr val="000000"/>
                </a:solidFill>
                <a:uFillTx/>
              </a:defRPr>
            </a:pPr>
            <a:r>
              <a:rPr lang="en-US" altLang="ja-JP" sz="1000" dirty="0">
                <a:solidFill>
                  <a:srgbClr val="7F7F7F"/>
                </a:solidFill>
                <a:cs typeface="Arial" panose="020B0604020202020204" pitchFamily="34" charset="0"/>
              </a:rPr>
              <a:t>This material is confidential and the property of Sustainable open Innovation Initiative.</a:t>
            </a:r>
            <a:endParaRPr lang="en-US" altLang="ja-JP" sz="1000" dirty="0">
              <a:solidFill>
                <a:srgbClr val="000000"/>
              </a:solidFill>
              <a:cs typeface="Arial" panose="020B0604020202020204" pitchFamily="34" charset="0"/>
            </a:endParaRPr>
          </a:p>
        </p:txBody>
      </p:sp>
    </p:spTree>
    <p:extLst>
      <p:ext uri="{BB962C8B-B14F-4D97-AF65-F5344CB8AC3E}">
        <p14:creationId xmlns:p14="http://schemas.microsoft.com/office/powerpoint/2010/main" val="2174965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413730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2649976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64F6BD4-EEF9-4722-8CDD-2437F5166DB3}" type="datetimeFigureOut">
              <a:rPr kumimoji="1" lang="ja-JP" altLang="en-US" smtClean="0"/>
              <a:t>2022/4/14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1995406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64F6BD4-EEF9-4722-8CDD-2437F5166DB3}" type="datetimeFigureOut">
              <a:rPr kumimoji="1" lang="ja-JP" altLang="en-US" smtClean="0"/>
              <a:t>2022/4/14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3219800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64F6BD4-EEF9-4722-8CDD-2437F5166DB3}" type="datetimeFigureOut">
              <a:rPr kumimoji="1" lang="ja-JP" altLang="en-US" smtClean="0"/>
              <a:t>2022/4/14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3152841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4F6BD4-EEF9-4722-8CDD-2437F5166DB3}" type="datetimeFigureOut">
              <a:rPr kumimoji="1" lang="ja-JP" altLang="en-US" smtClean="0"/>
              <a:t>2022/4/14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2277207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4F6BD4-EEF9-4722-8CDD-2437F5166DB3}" type="datetimeFigureOut">
              <a:rPr kumimoji="1" lang="ja-JP" altLang="en-US" smtClean="0"/>
              <a:t>2022/4/14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4171016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4F6BD4-EEF9-4722-8CDD-2437F5166DB3}" type="datetimeFigureOut">
              <a:rPr kumimoji="1" lang="ja-JP" altLang="en-US" smtClean="0"/>
              <a:t>2022/4/14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3793226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4F6BD4-EEF9-4722-8CDD-2437F5166DB3}" type="datetimeFigureOut">
              <a:rPr kumimoji="1" lang="ja-JP" altLang="en-US" smtClean="0"/>
              <a:t>2022/4/14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27606370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9F1AB952-6315-468A-BF09-FAFB070104F8}"/>
              </a:ext>
            </a:extLst>
          </p:cNvPr>
          <p:cNvSpPr>
            <a:spLocks noGrp="1"/>
          </p:cNvSpPr>
          <p:nvPr/>
        </p:nvSpPr>
        <p:spPr>
          <a:xfrm>
            <a:off x="773659" y="801192"/>
            <a:ext cx="8483552" cy="299574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dirty="0">
                <a:latin typeface="Meiryo UI" panose="020B0604030504040204" pitchFamily="50" charset="-128"/>
                <a:ea typeface="Meiryo UI" panose="020B0604030504040204" pitchFamily="50" charset="-128"/>
              </a:rPr>
              <a:t>令和</a:t>
            </a:r>
            <a:r>
              <a:rPr lang="en-US" altLang="ja-JP" sz="2400" dirty="0">
                <a:latin typeface="Meiryo UI" panose="020B0604030504040204" pitchFamily="50" charset="-128"/>
                <a:ea typeface="Meiryo UI" panose="020B0604030504040204" pitchFamily="50" charset="-128"/>
              </a:rPr>
              <a:t>4</a:t>
            </a:r>
            <a:r>
              <a:rPr lang="ja-JP" altLang="en-US" sz="2400" dirty="0">
                <a:latin typeface="Meiryo UI" panose="020B0604030504040204" pitchFamily="50" charset="-128"/>
                <a:ea typeface="Meiryo UI" panose="020B0604030504040204" pitchFamily="50" charset="-128"/>
              </a:rPr>
              <a:t>年度</a:t>
            </a:r>
            <a:br>
              <a:rPr lang="en-US" altLang="ja-JP" sz="2400" dirty="0">
                <a:latin typeface="Meiryo UI" panose="020B0604030504040204" pitchFamily="50" charset="-128"/>
                <a:ea typeface="Meiryo UI" panose="020B0604030504040204" pitchFamily="50" charset="-128"/>
              </a:rPr>
            </a:br>
            <a:r>
              <a:rPr lang="ja-JP" altLang="en-US" sz="2400" dirty="0">
                <a:latin typeface="Meiryo UI" panose="020B0604030504040204" pitchFamily="50" charset="-128"/>
                <a:ea typeface="Meiryo UI" panose="020B0604030504040204" pitchFamily="50" charset="-128"/>
              </a:rPr>
              <a:t>分散型エネルギーリソースの更なる活用に向けた実証事業</a:t>
            </a:r>
            <a:endParaRPr lang="en-US" altLang="ja-JP" sz="2400" dirty="0">
              <a:latin typeface="Meiryo UI" panose="020B0604030504040204" pitchFamily="50" charset="-128"/>
              <a:ea typeface="Meiryo UI" panose="020B0604030504040204" pitchFamily="50" charset="-128"/>
            </a:endParaRPr>
          </a:p>
          <a:p>
            <a:pPr algn="ctr">
              <a:lnSpc>
                <a:spcPct val="100000"/>
              </a:lnSpc>
            </a:pPr>
            <a:r>
              <a:rPr lang="ja-JP" altLang="en-US" sz="2400" dirty="0">
                <a:latin typeface="Meiryo UI" panose="020B0604030504040204" pitchFamily="50" charset="-128"/>
                <a:ea typeface="Meiryo UI" panose="020B0604030504040204" pitchFamily="50" charset="-128"/>
              </a:rPr>
              <a:t>基盤整備事業</a:t>
            </a:r>
            <a:endParaRPr lang="en-US" altLang="ja-JP" sz="2400" dirty="0">
              <a:latin typeface="Meiryo UI" panose="020B0604030504040204" pitchFamily="50" charset="-128"/>
              <a:ea typeface="Meiryo UI" panose="020B0604030504040204" pitchFamily="50" charset="-128"/>
            </a:endParaRPr>
          </a:p>
          <a:p>
            <a:pPr algn="ctr">
              <a:lnSpc>
                <a:spcPct val="100000"/>
              </a:lnSpc>
            </a:pPr>
            <a:r>
              <a:rPr lang="ja-JP" altLang="en-US" sz="2400" dirty="0">
                <a:latin typeface="Meiryo UI" panose="020B0604030504040204" pitchFamily="50" charset="-128"/>
                <a:ea typeface="Meiryo UI" panose="020B0604030504040204" pitchFamily="50" charset="-128"/>
              </a:rPr>
              <a:t>事業概要説明資料　</a:t>
            </a:r>
            <a:endParaRPr lang="en-US" altLang="ja-JP" sz="2400" dirty="0">
              <a:latin typeface="Meiryo UI" panose="020B0604030504040204" pitchFamily="50" charset="-128"/>
              <a:ea typeface="Meiryo UI" panose="020B0604030504040204" pitchFamily="50" charset="-128"/>
            </a:endParaRPr>
          </a:p>
          <a:p>
            <a:pPr algn="ctr">
              <a:lnSpc>
                <a:spcPct val="100000"/>
              </a:lnSpc>
            </a:pPr>
            <a:br>
              <a:rPr lang="en-US" altLang="ja-JP" sz="2400" dirty="0">
                <a:latin typeface="Meiryo UI" panose="020B0604030504040204" pitchFamily="50" charset="-128"/>
                <a:ea typeface="Meiryo UI" panose="020B0604030504040204" pitchFamily="50" charset="-128"/>
              </a:rPr>
            </a:b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申請者名を表記してください</a:t>
            </a:r>
            <a:r>
              <a:rPr lang="en-US" altLang="ja-JP" sz="2400" dirty="0">
                <a:latin typeface="Meiryo UI" panose="020B0604030504040204" pitchFamily="50" charset="-128"/>
                <a:ea typeface="Meiryo UI" panose="020B0604030504040204" pitchFamily="50" charset="-128"/>
              </a:rPr>
              <a:t>】</a:t>
            </a:r>
            <a:endParaRPr lang="ja-JP" altLang="en-US" sz="2400" dirty="0">
              <a:latin typeface="Meiryo UI" panose="020B0604030504040204" pitchFamily="50" charset="-128"/>
              <a:ea typeface="Meiryo UI" panose="020B0604030504040204" pitchFamily="50" charset="-128"/>
            </a:endParaRPr>
          </a:p>
        </p:txBody>
      </p:sp>
      <p:sp>
        <p:nvSpPr>
          <p:cNvPr id="7" name="テキスト ボックス 5">
            <a:extLst>
              <a:ext uri="{FF2B5EF4-FFF2-40B4-BE49-F238E27FC236}">
                <a16:creationId xmlns:a16="http://schemas.microsoft.com/office/drawing/2014/main" id="{1F076F13-1FD6-4401-974C-1CC55512AAC9}"/>
              </a:ext>
            </a:extLst>
          </p:cNvPr>
          <p:cNvSpPr txBox="1"/>
          <p:nvPr/>
        </p:nvSpPr>
        <p:spPr>
          <a:xfrm>
            <a:off x="473141" y="4678835"/>
            <a:ext cx="8959718" cy="133882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1350" dirty="0">
                <a:solidFill>
                  <a:srgbClr val="FF0000"/>
                </a:solidFill>
                <a:latin typeface="Meiryo UI" panose="020B0604030504040204" pitchFamily="50" charset="-128"/>
                <a:ea typeface="Meiryo UI" panose="020B0604030504040204" pitchFamily="50" charset="-128"/>
              </a:rPr>
              <a:t>【</a:t>
            </a:r>
            <a:r>
              <a:rPr lang="ja-JP" altLang="en-US" sz="1350" dirty="0">
                <a:solidFill>
                  <a:srgbClr val="FF0000"/>
                </a:solidFill>
                <a:latin typeface="Meiryo UI" panose="020B0604030504040204" pitchFamily="50" charset="-128"/>
                <a:ea typeface="Meiryo UI" panose="020B0604030504040204" pitchFamily="50" charset="-128"/>
              </a:rPr>
              <a:t>作成における注意事項</a:t>
            </a:r>
            <a:r>
              <a:rPr lang="en-US" altLang="ja-JP" sz="1350" dirty="0">
                <a:solidFill>
                  <a:srgbClr val="FF0000"/>
                </a:solidFill>
                <a:latin typeface="Meiryo UI" panose="020B0604030504040204" pitchFamily="50" charset="-128"/>
                <a:ea typeface="Meiryo UI" panose="020B0604030504040204" pitchFamily="50" charset="-128"/>
              </a:rPr>
              <a:t>】</a:t>
            </a:r>
          </a:p>
          <a:p>
            <a:endParaRPr lang="en-US" altLang="ja-JP" sz="1350" dirty="0">
              <a:solidFill>
                <a:srgbClr val="FF0000"/>
              </a:solidFill>
              <a:latin typeface="Meiryo UI" panose="020B0604030504040204" pitchFamily="50" charset="-128"/>
              <a:ea typeface="Meiryo UI" panose="020B0604030504040204" pitchFamily="50" charset="-128"/>
            </a:endParaRPr>
          </a:p>
          <a:p>
            <a:r>
              <a:rPr lang="ja-JP" altLang="en-US" sz="1350" dirty="0">
                <a:solidFill>
                  <a:srgbClr val="FF0000"/>
                </a:solidFill>
                <a:latin typeface="Meiryo UI" panose="020B0604030504040204" pitchFamily="50" charset="-128"/>
                <a:ea typeface="Meiryo UI" panose="020B0604030504040204" pitchFamily="50" charset="-128"/>
              </a:rPr>
              <a:t>・こちらのフォーマットを用いて作成してください。（デザイン、レイアウトの変更は可、各ページタイトル欄のレイアウトは変更不可）</a:t>
            </a:r>
            <a:endParaRPr lang="en-US" altLang="ja-JP" sz="1350" dirty="0">
              <a:solidFill>
                <a:srgbClr val="FF0000"/>
              </a:solidFill>
              <a:latin typeface="Meiryo UI" panose="020B0604030504040204" pitchFamily="50" charset="-128"/>
              <a:ea typeface="Meiryo UI" panose="020B0604030504040204" pitchFamily="50" charset="-128"/>
            </a:endParaRPr>
          </a:p>
          <a:p>
            <a:r>
              <a:rPr lang="ja-JP" altLang="en-US" sz="1350" dirty="0">
                <a:solidFill>
                  <a:srgbClr val="FF0000"/>
                </a:solidFill>
                <a:latin typeface="Meiryo UI" panose="020B0604030504040204" pitchFamily="50" charset="-128"/>
                <a:ea typeface="Meiryo UI" panose="020B0604030504040204" pitchFamily="50" charset="-128"/>
              </a:rPr>
              <a:t>・ページが不足する場合は、適宜追加してください。</a:t>
            </a:r>
            <a:endParaRPr lang="en-US" altLang="ja-JP" sz="1350" dirty="0">
              <a:solidFill>
                <a:srgbClr val="FF0000"/>
              </a:solidFill>
              <a:latin typeface="Meiryo UI" panose="020B0604030504040204" pitchFamily="50" charset="-128"/>
              <a:ea typeface="Meiryo UI" panose="020B0604030504040204" pitchFamily="50" charset="-128"/>
            </a:endParaRPr>
          </a:p>
          <a:p>
            <a:r>
              <a:rPr lang="ja-JP" altLang="en-US" sz="1350" dirty="0">
                <a:solidFill>
                  <a:srgbClr val="FF0000"/>
                </a:solidFill>
                <a:latin typeface="Meiryo UI" panose="020B0604030504040204" pitchFamily="50" charset="-128"/>
                <a:ea typeface="Meiryo UI" panose="020B0604030504040204" pitchFamily="50" charset="-128"/>
              </a:rPr>
              <a:t>・資料作成時は、表記されている注意事項の枠を削除してください。</a:t>
            </a:r>
            <a:endParaRPr lang="en-US" altLang="ja-JP" sz="1350" dirty="0">
              <a:solidFill>
                <a:srgbClr val="FF0000"/>
              </a:solidFill>
              <a:latin typeface="Meiryo UI" panose="020B0604030504040204" pitchFamily="50" charset="-128"/>
              <a:ea typeface="Meiryo UI" panose="020B0604030504040204" pitchFamily="50" charset="-128"/>
            </a:endParaRPr>
          </a:p>
          <a:p>
            <a:endParaRPr lang="en-US" altLang="ja-JP" sz="135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27656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lang="ja-JP" altLang="en-US" dirty="0"/>
              <a:t>事業実施にあたっての課題と、その解決案等を具体的に記載</a:t>
            </a:r>
            <a:endParaRPr lang="en-US" altLang="ja-JP" dirty="0"/>
          </a:p>
          <a:p>
            <a:r>
              <a:rPr lang="ja-JP" altLang="en-US" dirty="0"/>
              <a:t>昨年度からの継続事業者は、昨年度成果報告会における外部審査委員からのコメントに対し取組状況を記載</a:t>
            </a:r>
          </a:p>
          <a:p>
            <a:endParaRPr lang="en-US" altLang="ja-JP" dirty="0"/>
          </a:p>
          <a:p>
            <a:pPr marL="0" indent="0">
              <a:buNone/>
            </a:pPr>
            <a:endParaRPr kumimoji="1"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（７）事業実施の課題と解決案等</a:t>
            </a:r>
          </a:p>
        </p:txBody>
      </p:sp>
      <p:sp>
        <p:nvSpPr>
          <p:cNvPr id="5" name="正方形/長方形 4">
            <a:extLst>
              <a:ext uri="{FF2B5EF4-FFF2-40B4-BE49-F238E27FC236}">
                <a16:creationId xmlns:a16="http://schemas.microsoft.com/office/drawing/2014/main" id="{1F4EE706-B296-44D5-9BB1-FDAC591CE8C9}"/>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627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４</a:t>
            </a:r>
            <a:r>
              <a:rPr kumimoji="1" lang="en-US" altLang="ja-JP" dirty="0"/>
              <a:t>.</a:t>
            </a:r>
            <a:r>
              <a:rPr kumimoji="1" lang="ja-JP" altLang="en-US" dirty="0"/>
              <a:t>将来性</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（タイトル）</a:t>
            </a:r>
          </a:p>
        </p:txBody>
      </p:sp>
      <p:sp>
        <p:nvSpPr>
          <p:cNvPr id="6" name="テキスト プレースホルダー 4"/>
          <p:cNvSpPr>
            <a:spLocks noGrp="1"/>
          </p:cNvSpPr>
          <p:nvPr>
            <p:ph type="body" sz="quarter" idx="14"/>
          </p:nvPr>
        </p:nvSpPr>
        <p:spPr>
          <a:xfrm>
            <a:off x="199710" y="1124744"/>
            <a:ext cx="9505950" cy="5327871"/>
          </a:xfrm>
        </p:spPr>
        <p:txBody>
          <a:bodyPr/>
          <a:lstStyle/>
          <a:p>
            <a:r>
              <a:rPr lang="ja-JP" altLang="en-US" dirty="0"/>
              <a:t>実証内容が、他の実証事業者（</a:t>
            </a:r>
            <a:r>
              <a:rPr lang="en-US" altLang="ja-JP" dirty="0"/>
              <a:t>AC</a:t>
            </a:r>
            <a:r>
              <a:rPr lang="ja-JP" altLang="en-US" dirty="0"/>
              <a:t>等）の各電力市場でのビジネス実施に繋げるものになっているか等</a:t>
            </a:r>
            <a:endParaRPr lang="en-US" altLang="ja-JP" dirty="0"/>
          </a:p>
        </p:txBody>
      </p:sp>
      <p:sp>
        <p:nvSpPr>
          <p:cNvPr id="5" name="正方形/長方形 4">
            <a:extLst>
              <a:ext uri="{FF2B5EF4-FFF2-40B4-BE49-F238E27FC236}">
                <a16:creationId xmlns:a16="http://schemas.microsoft.com/office/drawing/2014/main" id="{086FDA4E-0476-4926-A347-D9302E791905}"/>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5.</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26956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５</a:t>
            </a:r>
            <a:r>
              <a:rPr kumimoji="1" lang="en-US" altLang="ja-JP" dirty="0"/>
              <a:t>.</a:t>
            </a:r>
            <a:r>
              <a:rPr kumimoji="1" lang="ja-JP" altLang="en-US" dirty="0"/>
              <a:t>社会的意義</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（タイトル）</a:t>
            </a:r>
          </a:p>
        </p:txBody>
      </p:sp>
      <p:sp>
        <p:nvSpPr>
          <p:cNvPr id="6" name="テキスト プレースホルダー 4"/>
          <p:cNvSpPr>
            <a:spLocks noGrp="1"/>
          </p:cNvSpPr>
          <p:nvPr>
            <p:ph type="body" sz="quarter" idx="14"/>
          </p:nvPr>
        </p:nvSpPr>
        <p:spPr>
          <a:xfrm>
            <a:off x="199710" y="1124744"/>
            <a:ext cx="9505950" cy="5327871"/>
          </a:xfrm>
        </p:spPr>
        <p:txBody>
          <a:bodyPr/>
          <a:lstStyle/>
          <a:p>
            <a:r>
              <a:rPr lang="ja-JP" altLang="en-US" dirty="0"/>
              <a:t>得られる成果が、安定かつ効率的な電力システムの構築などに資するものである等、</a:t>
            </a:r>
            <a:endParaRPr lang="en-US" altLang="ja-JP" dirty="0"/>
          </a:p>
          <a:p>
            <a:pPr marL="0" indent="0">
              <a:buNone/>
            </a:pPr>
            <a:r>
              <a:rPr lang="ja-JP" altLang="en-US" dirty="0"/>
              <a:t>　実証内容の社会的な意義を記載</a:t>
            </a:r>
            <a:endParaRPr kumimoji="1" lang="ja-JP" altLang="en-US" dirty="0"/>
          </a:p>
        </p:txBody>
      </p:sp>
      <p:sp>
        <p:nvSpPr>
          <p:cNvPr id="5" name="正方形/長方形 4">
            <a:extLst>
              <a:ext uri="{FF2B5EF4-FFF2-40B4-BE49-F238E27FC236}">
                <a16:creationId xmlns:a16="http://schemas.microsoft.com/office/drawing/2014/main" id="{344A76C1-0EF7-4686-A484-42CDF5B18F2E}"/>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6.</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社会的意義</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74852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kumimoji="1" lang="en-US" altLang="ja-JP" dirty="0"/>
              <a:t>1.</a:t>
            </a:r>
            <a:r>
              <a:rPr lang="en-US" altLang="ja-JP" dirty="0">
                <a:solidFill>
                  <a:srgbClr val="FF0000"/>
                </a:solidFill>
              </a:rPr>
              <a:t> </a:t>
            </a:r>
            <a:r>
              <a:rPr lang="en-US" altLang="ja-JP" dirty="0"/>
              <a:t>R4</a:t>
            </a:r>
            <a:r>
              <a:rPr lang="ja-JP" altLang="en-US" dirty="0"/>
              <a:t>年度</a:t>
            </a:r>
            <a:r>
              <a:rPr kumimoji="1" lang="ja-JP" altLang="en-US" dirty="0"/>
              <a:t>基盤整備事業＿</a:t>
            </a:r>
            <a:r>
              <a:rPr kumimoji="1" lang="en-US" altLang="ja-JP" dirty="0"/>
              <a:t>A</a:t>
            </a:r>
            <a:r>
              <a:rPr kumimoji="1" lang="ja-JP" altLang="en-US" dirty="0"/>
              <a:t>事業名称</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（事業名称）</a:t>
            </a:r>
          </a:p>
        </p:txBody>
      </p:sp>
      <p:sp>
        <p:nvSpPr>
          <p:cNvPr id="6" name="テキスト プレースホルダー 1"/>
          <p:cNvSpPr>
            <a:spLocks noGrp="1"/>
          </p:cNvSpPr>
          <p:nvPr>
            <p:ph type="body" sz="quarter" idx="14"/>
          </p:nvPr>
        </p:nvSpPr>
        <p:spPr>
          <a:xfrm>
            <a:off x="199710" y="1124744"/>
            <a:ext cx="9505950" cy="5327871"/>
          </a:xfrm>
        </p:spPr>
        <p:txBody>
          <a:bodyPr/>
          <a:lstStyle/>
          <a:p>
            <a:r>
              <a:rPr kumimoji="1" lang="ja-JP" altLang="en-US" dirty="0"/>
              <a:t>申請者名</a:t>
            </a:r>
            <a:endParaRPr kumimoji="1" lang="en-US" altLang="ja-JP" dirty="0"/>
          </a:p>
          <a:p>
            <a:r>
              <a:rPr lang="ja-JP" altLang="en-US" dirty="0"/>
              <a:t>補助事業の名称（プロジェクト名）</a:t>
            </a:r>
            <a:endParaRPr kumimoji="1" lang="en-US" altLang="ja-JP" dirty="0"/>
          </a:p>
          <a:p>
            <a:r>
              <a:rPr lang="ja-JP" altLang="en-US" dirty="0"/>
              <a:t>目的</a:t>
            </a:r>
            <a:endParaRPr lang="en-US" altLang="ja-JP" dirty="0"/>
          </a:p>
          <a:p>
            <a:r>
              <a:rPr kumimoji="1" lang="ja-JP" altLang="en-US" dirty="0"/>
              <a:t>概要</a:t>
            </a:r>
            <a:endParaRPr kumimoji="1" lang="en-US" altLang="ja-JP" dirty="0"/>
          </a:p>
          <a:p>
            <a:pPr marL="0" indent="0">
              <a:buNone/>
            </a:pPr>
            <a:r>
              <a:rPr lang="ja-JP" altLang="en-US" dirty="0"/>
              <a:t>に関して記載</a:t>
            </a:r>
            <a:endParaRPr kumimoji="1" lang="ja-JP" altLang="en-US" dirty="0"/>
          </a:p>
        </p:txBody>
      </p:sp>
      <p:sp>
        <p:nvSpPr>
          <p:cNvPr id="5" name="正方形/長方形 4">
            <a:extLst>
              <a:ext uri="{FF2B5EF4-FFF2-40B4-BE49-F238E27FC236}">
                <a16:creationId xmlns:a16="http://schemas.microsoft.com/office/drawing/2014/main" id="{BC5D8A7F-0354-4C5C-9F95-F8D73CF4309C}"/>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83066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kumimoji="1" lang="ja-JP" altLang="en-US" dirty="0"/>
              <a:t>実施体制図、</a:t>
            </a:r>
            <a:r>
              <a:rPr kumimoji="1" lang="en-US" altLang="ja-JP" dirty="0"/>
              <a:t>A</a:t>
            </a:r>
            <a:r>
              <a:rPr kumimoji="1" lang="ja-JP" altLang="en-US" dirty="0"/>
              <a:t>事業者と</a:t>
            </a:r>
            <a:r>
              <a:rPr lang="en-US" altLang="ja-JP" dirty="0"/>
              <a:t>AC</a:t>
            </a:r>
            <a:r>
              <a:rPr kumimoji="1" lang="ja-JP" altLang="en-US" dirty="0"/>
              <a:t>事業者との役割が明確である事。</a:t>
            </a:r>
          </a:p>
        </p:txBody>
      </p:sp>
      <p:sp>
        <p:nvSpPr>
          <p:cNvPr id="3" name="タイトル 2"/>
          <p:cNvSpPr>
            <a:spLocks noGrp="1"/>
          </p:cNvSpPr>
          <p:nvPr>
            <p:ph type="title"/>
          </p:nvPr>
        </p:nvSpPr>
        <p:spPr/>
        <p:txBody>
          <a:bodyPr/>
          <a:lstStyle/>
          <a:p>
            <a:r>
              <a:rPr kumimoji="1" lang="en-US" altLang="ja-JP" dirty="0"/>
              <a:t>2.</a:t>
            </a:r>
            <a:r>
              <a:rPr kumimoji="1" lang="ja-JP" altLang="en-US" dirty="0"/>
              <a:t>実施体制</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（事業体制タイトル）</a:t>
            </a:r>
          </a:p>
        </p:txBody>
      </p:sp>
      <p:sp>
        <p:nvSpPr>
          <p:cNvPr id="5" name="正方形/長方形 4">
            <a:extLst>
              <a:ext uri="{FF2B5EF4-FFF2-40B4-BE49-F238E27FC236}">
                <a16:creationId xmlns:a16="http://schemas.microsoft.com/office/drawing/2014/main" id="{82287BFC-D154-4515-9B6B-E7D052E957B9}"/>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p>
        </p:txBody>
      </p:sp>
    </p:spTree>
    <p:extLst>
      <p:ext uri="{BB962C8B-B14F-4D97-AF65-F5344CB8AC3E}">
        <p14:creationId xmlns:p14="http://schemas.microsoft.com/office/powerpoint/2010/main" val="998498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kumimoji="1" lang="ja-JP" altLang="en-US" dirty="0"/>
              <a:t>共通実証（供給力実証、調整力実証）について</a:t>
            </a:r>
            <a:endParaRPr kumimoji="1" lang="en-US" altLang="ja-JP" dirty="0"/>
          </a:p>
          <a:p>
            <a:pPr marL="0" indent="0">
              <a:buNone/>
            </a:pPr>
            <a:r>
              <a:rPr lang="ja-JP" altLang="en-US" dirty="0"/>
              <a:t>　　特に、昨年度、実施済の市場価格上げ</a:t>
            </a:r>
            <a:r>
              <a:rPr lang="en-US" altLang="ja-JP" dirty="0"/>
              <a:t>/</a:t>
            </a:r>
            <a:r>
              <a:rPr lang="ja-JP" altLang="en-US" dirty="0"/>
              <a:t>下げ</a:t>
            </a:r>
            <a:r>
              <a:rPr lang="en-US" altLang="ja-JP" dirty="0"/>
              <a:t>DR</a:t>
            </a:r>
            <a:r>
              <a:rPr lang="ja-JP" altLang="en-US" dirty="0"/>
              <a:t>の課題が明確になっており、その対策が入っている事。</a:t>
            </a:r>
            <a:endParaRPr lang="en-US" altLang="ja-JP" dirty="0"/>
          </a:p>
          <a:p>
            <a:pPr marL="0" indent="0">
              <a:buNone/>
            </a:pPr>
            <a:r>
              <a:rPr lang="ja-JP" altLang="en-US" dirty="0"/>
              <a:t>　　一次調整力、二次調整力①、②は、実施内容が明確に表示出来る事。</a:t>
            </a:r>
            <a:endParaRPr lang="en-US" altLang="ja-JP" dirty="0"/>
          </a:p>
          <a:p>
            <a:pPr marL="0" indent="0">
              <a:buNone/>
            </a:pPr>
            <a:r>
              <a:rPr lang="ja-JP" altLang="en-US" dirty="0"/>
              <a:t>・　独自実証（三次調整力①、②）について</a:t>
            </a:r>
            <a:endParaRPr lang="en-US" altLang="ja-JP" dirty="0"/>
          </a:p>
          <a:p>
            <a:pPr marL="266700" indent="-266700">
              <a:buNone/>
            </a:pPr>
            <a:r>
              <a:rPr kumimoji="1" lang="ja-JP" altLang="en-US" dirty="0"/>
              <a:t>　　低圧リソースを活用した実証だけでなく、新規コンソーシアム向けの高圧以上のリソースを活用した三次調整力に</a:t>
            </a:r>
            <a:endParaRPr kumimoji="1" lang="en-US" altLang="ja-JP" dirty="0"/>
          </a:p>
          <a:p>
            <a:pPr marL="266700" indent="-266700">
              <a:buNone/>
            </a:pPr>
            <a:r>
              <a:rPr lang="ja-JP" altLang="en-US" dirty="0"/>
              <a:t>　　</a:t>
            </a:r>
            <a:r>
              <a:rPr kumimoji="1" lang="ja-JP" altLang="en-US" dirty="0"/>
              <a:t>ついては昨年度まで課題とされた事項に対してその対策が入っていること。</a:t>
            </a:r>
            <a:endParaRPr kumimoji="1"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（１）実証メニュー</a:t>
            </a:r>
          </a:p>
        </p:txBody>
      </p:sp>
      <p:sp>
        <p:nvSpPr>
          <p:cNvPr id="5" name="正方形/長方形 4">
            <a:extLst>
              <a:ext uri="{FF2B5EF4-FFF2-40B4-BE49-F238E27FC236}">
                <a16:creationId xmlns:a16="http://schemas.microsoft.com/office/drawing/2014/main" id="{199E6364-CF55-4A2B-9589-A0346115296F}"/>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1778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kumimoji="1" lang="en-US" altLang="ja-JP" dirty="0"/>
              <a:t>A</a:t>
            </a:r>
            <a:r>
              <a:rPr kumimoji="1" lang="ja-JP" altLang="en-US" dirty="0"/>
              <a:t>事業者、</a:t>
            </a:r>
            <a:r>
              <a:rPr kumimoji="1" lang="en-US" altLang="ja-JP" dirty="0"/>
              <a:t>AC</a:t>
            </a:r>
            <a:r>
              <a:rPr kumimoji="1" lang="ja-JP" altLang="en-US" dirty="0"/>
              <a:t>事業者間のシステム接続構成が明確かつ実効性があるか記載する事。</a:t>
            </a:r>
            <a:endParaRPr kumimoji="1" lang="en-US" altLang="ja-JP" dirty="0"/>
          </a:p>
          <a:p>
            <a:r>
              <a:rPr lang="ja-JP" altLang="en-US" dirty="0"/>
              <a:t>本番運用を想定したシステム構成、機能になっているか。</a:t>
            </a:r>
            <a:endParaRPr kumimoji="1" lang="ja-JP" altLang="en-US" dirty="0"/>
          </a:p>
          <a:p>
            <a:endParaRPr kumimoji="1" lang="ja-JP" altLang="en-US"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（２）システム全体構成</a:t>
            </a:r>
          </a:p>
        </p:txBody>
      </p:sp>
      <p:sp>
        <p:nvSpPr>
          <p:cNvPr id="5" name="正方形/長方形 4">
            <a:extLst>
              <a:ext uri="{FF2B5EF4-FFF2-40B4-BE49-F238E27FC236}">
                <a16:creationId xmlns:a16="http://schemas.microsoft.com/office/drawing/2014/main" id="{F22140CC-1D2D-44D0-A5FB-A97851B7F05E}"/>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3.</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12636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xfrm>
            <a:off x="201311" y="1124744"/>
            <a:ext cx="9505950" cy="5327871"/>
          </a:xfrm>
        </p:spPr>
        <p:txBody>
          <a:bodyPr/>
          <a:lstStyle/>
          <a:p>
            <a:r>
              <a:rPr lang="ja-JP" altLang="en-US" b="0" i="0" dirty="0">
                <a:solidFill>
                  <a:srgbClr val="202124"/>
                </a:solidFill>
                <a:effectLst/>
                <a:latin typeface="Roboto" panose="02000000000000000000" pitchFamily="2" charset="0"/>
              </a:rPr>
              <a:t>対象とする実証毎に、</a:t>
            </a:r>
            <a:r>
              <a:rPr lang="en-US" altLang="ja-JP" b="0" i="0" dirty="0">
                <a:solidFill>
                  <a:srgbClr val="202124"/>
                </a:solidFill>
                <a:effectLst/>
                <a:latin typeface="Roboto" panose="02000000000000000000" pitchFamily="2" charset="0"/>
              </a:rPr>
              <a:t>A</a:t>
            </a:r>
            <a:r>
              <a:rPr lang="ja-JP" altLang="en-US" b="0" i="0" dirty="0">
                <a:solidFill>
                  <a:srgbClr val="202124"/>
                </a:solidFill>
                <a:effectLst/>
                <a:latin typeface="Roboto" panose="02000000000000000000" pitchFamily="2" charset="0"/>
              </a:rPr>
              <a:t>事業者と</a:t>
            </a:r>
            <a:r>
              <a:rPr lang="en-US" altLang="ja-JP" b="0" i="0" dirty="0">
                <a:solidFill>
                  <a:srgbClr val="202124"/>
                </a:solidFill>
                <a:effectLst/>
                <a:latin typeface="Roboto" panose="02000000000000000000" pitchFamily="2" charset="0"/>
              </a:rPr>
              <a:t>AC</a:t>
            </a:r>
            <a:r>
              <a:rPr lang="ja-JP" altLang="en-US" b="0" i="0" dirty="0">
                <a:solidFill>
                  <a:srgbClr val="202124"/>
                </a:solidFill>
                <a:effectLst/>
                <a:latin typeface="Roboto" panose="02000000000000000000" pitchFamily="2" charset="0"/>
              </a:rPr>
              <a:t>事業者間の通信方式および通信規格（プロトコル等）が明確であること</a:t>
            </a:r>
            <a:r>
              <a:rPr kumimoji="1" lang="ja-JP" altLang="en-US" dirty="0"/>
              <a:t>。</a:t>
            </a:r>
            <a:endParaRPr kumimoji="1"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（３）通信方式と通信規格</a:t>
            </a:r>
            <a:endParaRPr kumimoji="1" lang="ja-JP" altLang="en-US" strike="sngStrike" dirty="0"/>
          </a:p>
        </p:txBody>
      </p:sp>
      <p:sp>
        <p:nvSpPr>
          <p:cNvPr id="5" name="正方形/長方形 4">
            <a:extLst>
              <a:ext uri="{FF2B5EF4-FFF2-40B4-BE49-F238E27FC236}">
                <a16:creationId xmlns:a16="http://schemas.microsoft.com/office/drawing/2014/main" id="{DA5F7A69-51B9-4B69-9D4C-70B7DA501E5B}"/>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3.</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サイバーセキュリティ対策</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65227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xfrm>
            <a:off x="225105" y="1070043"/>
            <a:ext cx="9505950" cy="5327871"/>
          </a:xfrm>
        </p:spPr>
        <p:txBody>
          <a:bodyPr/>
          <a:lstStyle/>
          <a:p>
            <a:r>
              <a:rPr kumimoji="1" lang="ja-JP" altLang="en-US" dirty="0"/>
              <a:t>共通実証及び独自実証（三次調整力①②）の評価内容、方法について、明確である事。</a:t>
            </a:r>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（４）共通実証及び独自実証（三次調整力①②）の評価内容</a:t>
            </a:r>
            <a:endParaRPr kumimoji="1" lang="ja-JP" altLang="en-US" strike="sngStrike" dirty="0"/>
          </a:p>
        </p:txBody>
      </p:sp>
      <p:sp>
        <p:nvSpPr>
          <p:cNvPr id="5" name="正方形/長方形 4">
            <a:extLst>
              <a:ext uri="{FF2B5EF4-FFF2-40B4-BE49-F238E27FC236}">
                <a16:creationId xmlns:a16="http://schemas.microsoft.com/office/drawing/2014/main" id="{DA5F7A69-51B9-4B69-9D4C-70B7DA501E5B}"/>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3.</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サイバーセキュリティ対策</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06297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lang="en-US" altLang="ja-JP" dirty="0"/>
              <a:t>ERAB</a:t>
            </a:r>
            <a:r>
              <a:rPr lang="ja-JP" altLang="en-US" dirty="0"/>
              <a:t>サイバーセキュリティガイドライン</a:t>
            </a:r>
            <a:r>
              <a:rPr lang="en-US" altLang="ja-JP" dirty="0"/>
              <a:t>Ver2.0</a:t>
            </a:r>
            <a:r>
              <a:rPr lang="ja-JP" altLang="en-US" dirty="0"/>
              <a:t>に従い、サイバーセキュリティ対策の構築状況と、今後の運用体制の構築に向けた検討方針・計画を記載</a:t>
            </a:r>
            <a:endParaRPr lang="en-US" altLang="ja-JP" dirty="0"/>
          </a:p>
          <a:p>
            <a:r>
              <a:rPr lang="ja-JP" altLang="en-US" dirty="0"/>
              <a:t>Ａ事業者としての、</a:t>
            </a:r>
            <a:r>
              <a:rPr lang="en-US" altLang="ja-JP" dirty="0"/>
              <a:t>(</a:t>
            </a:r>
            <a:r>
              <a:rPr lang="en-US" altLang="ja-JP" dirty="0" err="1"/>
              <a:t>i</a:t>
            </a:r>
            <a:r>
              <a:rPr lang="en-US" altLang="ja-JP" dirty="0"/>
              <a:t>)</a:t>
            </a:r>
            <a:r>
              <a:rPr lang="ja-JP" altLang="en-US" dirty="0"/>
              <a:t>抑止、</a:t>
            </a:r>
            <a:r>
              <a:rPr lang="en-US" altLang="ja-JP" dirty="0"/>
              <a:t>(ii)</a:t>
            </a:r>
            <a:r>
              <a:rPr lang="ja-JP" altLang="en-US" dirty="0"/>
              <a:t>内部防御</a:t>
            </a:r>
            <a:r>
              <a:rPr lang="en-US" altLang="ja-JP" dirty="0"/>
              <a:t>/</a:t>
            </a:r>
            <a:r>
              <a:rPr lang="ja-JP" altLang="en-US" dirty="0"/>
              <a:t>情報保護、</a:t>
            </a:r>
            <a:r>
              <a:rPr lang="en-US" altLang="ja-JP" dirty="0"/>
              <a:t>(iii)</a:t>
            </a:r>
            <a:r>
              <a:rPr lang="ja-JP" altLang="en-US" dirty="0"/>
              <a:t>侵入・攻撃検知、</a:t>
            </a:r>
            <a:r>
              <a:rPr lang="en-US" altLang="ja-JP" dirty="0"/>
              <a:t>(</a:t>
            </a:r>
            <a:r>
              <a:rPr lang="en-US" altLang="ja-JP" dirty="0" err="1"/>
              <a:t>iV</a:t>
            </a:r>
            <a:r>
              <a:rPr lang="en-US" altLang="ja-JP" dirty="0"/>
              <a:t>)</a:t>
            </a:r>
            <a:r>
              <a:rPr lang="ja-JP" altLang="en-US" dirty="0"/>
              <a:t>被害把握</a:t>
            </a:r>
            <a:r>
              <a:rPr lang="en-US" altLang="ja-JP" dirty="0"/>
              <a:t>/</a:t>
            </a:r>
            <a:r>
              <a:rPr lang="ja-JP" altLang="en-US" dirty="0"/>
              <a:t>事業継続の各フェーズの対策を記載</a:t>
            </a:r>
            <a:endParaRPr lang="en-US" altLang="ja-JP" dirty="0"/>
          </a:p>
          <a:p>
            <a:endParaRPr kumimoji="1"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（５）サイバーセキュリティ対策</a:t>
            </a:r>
          </a:p>
        </p:txBody>
      </p:sp>
      <p:sp>
        <p:nvSpPr>
          <p:cNvPr id="5" name="正方形/長方形 4">
            <a:extLst>
              <a:ext uri="{FF2B5EF4-FFF2-40B4-BE49-F238E27FC236}">
                <a16:creationId xmlns:a16="http://schemas.microsoft.com/office/drawing/2014/main" id="{F33AD0EF-2856-4E45-B19C-AB569AD5D793}"/>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3.</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サイバーセキュリティ対策</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86892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（６）補助事業スケジュール（</a:t>
            </a:r>
            <a:r>
              <a:rPr kumimoji="1" lang="en-US" altLang="ja-JP" dirty="0"/>
              <a:t>R4</a:t>
            </a:r>
            <a:r>
              <a:rPr kumimoji="1" lang="ja-JP" altLang="en-US" dirty="0"/>
              <a:t>年度）</a:t>
            </a:r>
          </a:p>
        </p:txBody>
      </p:sp>
      <p:sp>
        <p:nvSpPr>
          <p:cNvPr id="5" name="テキスト プレースホルダー 4"/>
          <p:cNvSpPr>
            <a:spLocks noGrp="1"/>
          </p:cNvSpPr>
          <p:nvPr>
            <p:ph type="body" sz="quarter" idx="14"/>
          </p:nvPr>
        </p:nvSpPr>
        <p:spPr/>
        <p:txBody>
          <a:bodyPr/>
          <a:lstStyle/>
          <a:p>
            <a:r>
              <a:rPr lang="ja-JP" altLang="en-US" dirty="0"/>
              <a:t>システム開発、共通実証、</a:t>
            </a:r>
            <a:r>
              <a:rPr kumimoji="1" lang="ja-JP" altLang="en-US" dirty="0"/>
              <a:t>独自実証（三次調整力①②）、</a:t>
            </a:r>
            <a:r>
              <a:rPr lang="ja-JP" altLang="en-US" dirty="0"/>
              <a:t>分析支援、評価等の実施時期を記載</a:t>
            </a:r>
            <a:endParaRPr kumimoji="1" lang="ja-JP" altLang="en-US" dirty="0"/>
          </a:p>
        </p:txBody>
      </p:sp>
      <p:sp>
        <p:nvSpPr>
          <p:cNvPr id="6" name="正方形/長方形 5">
            <a:extLst>
              <a:ext uri="{FF2B5EF4-FFF2-40B4-BE49-F238E27FC236}">
                <a16:creationId xmlns:a16="http://schemas.microsoft.com/office/drawing/2014/main" id="{B2EB95C9-0098-4CE9-ACE2-EF877D2DD423}"/>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5448773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132</TotalTime>
  <Words>839</Words>
  <Application>Microsoft Office PowerPoint</Application>
  <PresentationFormat>A4 210 x 297 mm</PresentationFormat>
  <Paragraphs>96</Paragraphs>
  <Slides>12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HGP創英角ｺﾞｼｯｸUB</vt:lpstr>
      <vt:lpstr>Meiryo UI</vt:lpstr>
      <vt:lpstr>Arial</vt:lpstr>
      <vt:lpstr>Calibri</vt:lpstr>
      <vt:lpstr>Calibri Light</vt:lpstr>
      <vt:lpstr>Roboto</vt:lpstr>
      <vt:lpstr>Office テーマ</vt:lpstr>
      <vt:lpstr>PowerPoint プレゼンテーション</vt:lpstr>
      <vt:lpstr>1. R4年度基盤整備事業＿A事業名称</vt:lpstr>
      <vt:lpstr>2.実施体制</vt:lpstr>
      <vt:lpstr>３.実証内容</vt:lpstr>
      <vt:lpstr>３.実証内容</vt:lpstr>
      <vt:lpstr>３.実証内容</vt:lpstr>
      <vt:lpstr>３.実証内容</vt:lpstr>
      <vt:lpstr>３.実証内容</vt:lpstr>
      <vt:lpstr>３.実証内容</vt:lpstr>
      <vt:lpstr>３.実証内容</vt:lpstr>
      <vt:lpstr>４.将来性</vt:lpstr>
      <vt:lpstr>５.社会的意義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22</cp:revision>
  <dcterms:created xsi:type="dcterms:W3CDTF">2021-04-28T02:21:12Z</dcterms:created>
  <dcterms:modified xsi:type="dcterms:W3CDTF">2022-04-14T07:36:42Z</dcterms:modified>
</cp:coreProperties>
</file>