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sldIdLst>
    <p:sldId id="256" r:id="rId2"/>
    <p:sldId id="412" r:id="rId3"/>
    <p:sldId id="414" r:id="rId4"/>
    <p:sldId id="415" r:id="rId5"/>
    <p:sldId id="416" r:id="rId6"/>
    <p:sldId id="429" r:id="rId7"/>
    <p:sldId id="455" r:id="rId8"/>
    <p:sldId id="417" r:id="rId9"/>
    <p:sldId id="418" r:id="rId10"/>
    <p:sldId id="420" r:id="rId11"/>
    <p:sldId id="419" r:id="rId12"/>
    <p:sldId id="453" r:id="rId13"/>
    <p:sldId id="422" r:id="rId14"/>
    <p:sldId id="454" r:id="rId1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45" autoAdjust="0"/>
    <p:restoredTop sz="94660"/>
  </p:normalViewPr>
  <p:slideViewPr>
    <p:cSldViewPr snapToGrid="0">
      <p:cViewPr varScale="1">
        <p:scale>
          <a:sx n="64" d="100"/>
          <a:sy n="64" d="100"/>
        </p:scale>
        <p:origin x="138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2022/4/13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1954178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2022/4/13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1847458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2022/4/13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41425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標準（スペース大）">
    <p:spTree>
      <p:nvGrpSpPr>
        <p:cNvPr id="1" name=""/>
        <p:cNvGrpSpPr/>
        <p:nvPr/>
      </p:nvGrpSpPr>
      <p:grpSpPr>
        <a:xfrm>
          <a:off x="0" y="0"/>
          <a:ext cx="0" cy="0"/>
          <a:chOff x="0" y="0"/>
          <a:chExt cx="0" cy="0"/>
        </a:xfrm>
      </p:grpSpPr>
      <p:sp>
        <p:nvSpPr>
          <p:cNvPr id="4" name="Line 26"/>
          <p:cNvSpPr>
            <a:spLocks noChangeShapeType="1"/>
          </p:cNvSpPr>
          <p:nvPr userDrawn="1"/>
        </p:nvSpPr>
        <p:spPr bwMode="auto">
          <a:xfrm>
            <a:off x="200471" y="980728"/>
            <a:ext cx="9505503" cy="0"/>
          </a:xfrm>
          <a:prstGeom prst="line">
            <a:avLst/>
          </a:prstGeom>
          <a:noFill/>
          <a:ln w="3175">
            <a:solidFill>
              <a:schemeClr val="bg2"/>
            </a:solidFill>
            <a:prstDash val="solid"/>
            <a:round/>
            <a:headEnd/>
            <a:tailEnd/>
          </a:ln>
          <a:effectLst/>
        </p:spPr>
        <p:txBody>
          <a:bodyPr/>
          <a:lstStyle/>
          <a:p>
            <a:pPr>
              <a:defRPr/>
            </a:pPr>
            <a:endParaRPr lang="ja-JP" altLang="en-US" dirty="0">
              <a:solidFill>
                <a:prstClr val="black"/>
              </a:solidFill>
            </a:endParaRPr>
          </a:p>
        </p:txBody>
      </p:sp>
      <p:sp>
        <p:nvSpPr>
          <p:cNvPr id="9" name="テキスト ボックス 8"/>
          <p:cNvSpPr txBox="1"/>
          <p:nvPr userDrawn="1"/>
        </p:nvSpPr>
        <p:spPr>
          <a:xfrm>
            <a:off x="8913440" y="6581001"/>
            <a:ext cx="720080" cy="276999"/>
          </a:xfrm>
          <a:prstGeom prst="rect">
            <a:avLst/>
          </a:prstGeom>
          <a:noFill/>
        </p:spPr>
        <p:txBody>
          <a:bodyPr wrap="square" lIns="0" rIns="0" rtlCol="0">
            <a:spAutoFit/>
          </a:bodyPr>
          <a:lstStyle/>
          <a:p>
            <a:pPr algn="r"/>
            <a:fld id="{6DD9FF53-5E75-4890-BA22-699EFFF134BB}" type="slidenum">
              <a:rPr lang="ja-JP" altLang="en-US" sz="1200">
                <a:solidFill>
                  <a:prstClr val="black"/>
                </a:solidFill>
              </a:rPr>
              <a:pPr algn="r"/>
              <a:t>‹#›</a:t>
            </a:fld>
            <a:endParaRPr lang="ja-JP" altLang="en-US" sz="1200" dirty="0">
              <a:solidFill>
                <a:prstClr val="black"/>
              </a:solidFill>
            </a:endParaRPr>
          </a:p>
        </p:txBody>
      </p:sp>
      <p:sp>
        <p:nvSpPr>
          <p:cNvPr id="21" name="テキスト プレースホルダ 20"/>
          <p:cNvSpPr>
            <a:spLocks noGrp="1"/>
          </p:cNvSpPr>
          <p:nvPr>
            <p:ph type="body" sz="quarter" idx="14"/>
          </p:nvPr>
        </p:nvSpPr>
        <p:spPr>
          <a:xfrm>
            <a:off x="199710" y="1124744"/>
            <a:ext cx="9505950" cy="5327871"/>
          </a:xfrm>
          <a:prstGeom prst="rect">
            <a:avLst/>
          </a:prstGeom>
        </p:spPr>
        <p:txBody>
          <a:bodyPr/>
          <a:lstStyle>
            <a:lvl1pPr>
              <a:defRPr sz="1600">
                <a:latin typeface="Meiryo UI" panose="020B0604030504040204" pitchFamily="50" charset="-128"/>
                <a:ea typeface="Meiryo UI" panose="020B0604030504040204" pitchFamily="50" charset="-128"/>
                <a:cs typeface="Meiryo UI" panose="020B0604030504040204" pitchFamily="50" charset="-128"/>
              </a:defRPr>
            </a:lvl1pPr>
            <a:lvl2pPr>
              <a:defRPr sz="1400">
                <a:latin typeface="Meiryo UI" panose="020B0604030504040204" pitchFamily="50" charset="-128"/>
                <a:ea typeface="Meiryo UI" panose="020B0604030504040204" pitchFamily="50" charset="-128"/>
                <a:cs typeface="Meiryo UI" panose="020B0604030504040204" pitchFamily="50" charset="-128"/>
              </a:defRPr>
            </a:lvl2pPr>
            <a:lvl3pPr>
              <a:defRPr sz="1400">
                <a:latin typeface="Meiryo UI" panose="020B0604030504040204" pitchFamily="50" charset="-128"/>
                <a:ea typeface="Meiryo UI" panose="020B0604030504040204" pitchFamily="50" charset="-128"/>
                <a:cs typeface="Meiryo UI" panose="020B0604030504040204" pitchFamily="50" charset="-128"/>
              </a:defRPr>
            </a:lvl3pPr>
            <a:lvl4pPr>
              <a:defRPr sz="1200">
                <a:latin typeface="Meiryo UI" panose="020B0604030504040204" pitchFamily="50" charset="-128"/>
                <a:ea typeface="Meiryo UI" panose="020B0604030504040204" pitchFamily="50" charset="-128"/>
                <a:cs typeface="Meiryo UI" panose="020B0604030504040204" pitchFamily="50" charset="-128"/>
              </a:defRPr>
            </a:lvl4pPr>
            <a:lvl5pPr>
              <a:defRPr sz="1200">
                <a:latin typeface="Meiryo UI" panose="020B0604030504040204" pitchFamily="50" charset="-128"/>
                <a:ea typeface="Meiryo UI" panose="020B0604030504040204" pitchFamily="50" charset="-128"/>
                <a:cs typeface="Meiryo UI" panose="020B0604030504040204" pitchFamily="50" charset="-128"/>
              </a:defRPr>
            </a:lvl5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1" name="タイトル 7"/>
          <p:cNvSpPr>
            <a:spLocks noGrp="1"/>
          </p:cNvSpPr>
          <p:nvPr>
            <p:ph type="title"/>
          </p:nvPr>
        </p:nvSpPr>
        <p:spPr>
          <a:xfrm>
            <a:off x="200471" y="188550"/>
            <a:ext cx="9505055" cy="360050"/>
          </a:xfrm>
        </p:spPr>
        <p:txBody>
          <a:bodyPr>
            <a:normAutofit/>
          </a:bodyPr>
          <a:lstStyle>
            <a:lvl1pPr>
              <a:defRPr sz="14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 タイトルの書式設定</a:t>
            </a:r>
          </a:p>
        </p:txBody>
      </p:sp>
      <p:sp>
        <p:nvSpPr>
          <p:cNvPr id="12" name="テキスト プレースホルダー 12"/>
          <p:cNvSpPr>
            <a:spLocks noGrp="1"/>
          </p:cNvSpPr>
          <p:nvPr>
            <p:ph type="body" sz="quarter" idx="15"/>
          </p:nvPr>
        </p:nvSpPr>
        <p:spPr>
          <a:xfrm>
            <a:off x="200025" y="549275"/>
            <a:ext cx="9505950" cy="359445"/>
          </a:xfrm>
        </p:spPr>
        <p:txBody>
          <a:bodyPr anchor="b" anchorCtr="0"/>
          <a:lstStyle>
            <a:lvl1pPr marL="0" indent="0">
              <a:spcBef>
                <a:spcPts val="0"/>
              </a:spcBef>
              <a:buNone/>
              <a:defRPr sz="2000" b="1">
                <a:latin typeface="Meiryo UI" panose="020B0604030504040204" pitchFamily="50" charset="-128"/>
                <a:ea typeface="Meiryo UI" panose="020B0604030504040204" pitchFamily="50" charset="-128"/>
                <a:cs typeface="Meiryo UI" panose="020B0604030504040204" pitchFamily="50" charset="-128"/>
              </a:defRPr>
            </a:lvl1pPr>
            <a:lvl2pPr marL="377825" indent="0">
              <a:spcBef>
                <a:spcPts val="0"/>
              </a:spcBef>
              <a:buNone/>
              <a:defRPr sz="2000">
                <a:latin typeface="HGP創英角ｺﾞｼｯｸUB" panose="020B0900000000000000" pitchFamily="50" charset="-128"/>
                <a:ea typeface="HGP創英角ｺﾞｼｯｸUB" panose="020B0900000000000000" pitchFamily="50" charset="-128"/>
              </a:defRPr>
            </a:lvl2pPr>
            <a:lvl3pPr marL="755650" indent="0">
              <a:spcBef>
                <a:spcPts val="0"/>
              </a:spcBef>
              <a:buNone/>
              <a:defRPr sz="2000">
                <a:latin typeface="HGP創英角ｺﾞｼｯｸUB" panose="020B0900000000000000" pitchFamily="50" charset="-128"/>
                <a:ea typeface="HGP創英角ｺﾞｼｯｸUB" panose="020B0900000000000000" pitchFamily="50" charset="-128"/>
              </a:defRPr>
            </a:lvl3pPr>
            <a:lvl4pPr marL="1143000" indent="0">
              <a:spcBef>
                <a:spcPts val="0"/>
              </a:spcBef>
              <a:buNone/>
              <a:defRPr sz="2000">
                <a:latin typeface="HGP創英角ｺﾞｼｯｸUB" panose="020B0900000000000000" pitchFamily="50" charset="-128"/>
                <a:ea typeface="HGP創英角ｺﾞｼｯｸUB" panose="020B0900000000000000" pitchFamily="50" charset="-128"/>
              </a:defRPr>
            </a:lvl4pPr>
            <a:lvl5pPr marL="1525587" indent="0">
              <a:spcBef>
                <a:spcPts val="0"/>
              </a:spcBef>
              <a:buNone/>
              <a:defRPr sz="2000">
                <a:latin typeface="HGP創英角ｺﾞｼｯｸUB" panose="020B0900000000000000" pitchFamily="50" charset="-128"/>
                <a:ea typeface="HGP創英角ｺﾞｼｯｸUB" panose="020B0900000000000000" pitchFamily="50" charset="-128"/>
              </a:defRPr>
            </a:lvl5pPr>
          </a:lstStyle>
          <a:p>
            <a:pPr lvl="0"/>
            <a:r>
              <a:rPr kumimoji="1" lang="ja-JP" altLang="en-US" dirty="0"/>
              <a:t>マスター テキストの書式設定</a:t>
            </a:r>
          </a:p>
        </p:txBody>
      </p:sp>
      <p:sp>
        <p:nvSpPr>
          <p:cNvPr id="8" name="正方形/長方形 7"/>
          <p:cNvSpPr/>
          <p:nvPr userDrawn="1"/>
        </p:nvSpPr>
        <p:spPr>
          <a:xfrm>
            <a:off x="3404659" y="6611779"/>
            <a:ext cx="5742384" cy="246221"/>
          </a:xfrm>
          <a:prstGeom prst="rect">
            <a:avLst/>
          </a:prstGeom>
        </p:spPr>
        <p:txBody>
          <a:bodyPr wrap="square">
            <a:spAutoFit/>
          </a:bodyPr>
          <a:lstStyle/>
          <a:p>
            <a:pPr algn="r">
              <a:defRPr sz="1800" b="0" i="0" u="none" strike="noStrike" kern="0" cap="none" spc="0" baseline="0">
                <a:solidFill>
                  <a:srgbClr val="000000"/>
                </a:solidFill>
                <a:uFillTx/>
              </a:defRPr>
            </a:pPr>
            <a:r>
              <a:rPr lang="en-US" altLang="ja-JP" sz="1000" dirty="0">
                <a:solidFill>
                  <a:srgbClr val="7F7F7F"/>
                </a:solidFill>
                <a:cs typeface="Arial" panose="020B0604020202020204" pitchFamily="34" charset="0"/>
              </a:rPr>
              <a:t>This material is confidential and the property of Sustainable open Innovation Initiative.</a:t>
            </a:r>
            <a:endParaRPr lang="en-US" altLang="ja-JP" sz="1000" dirty="0">
              <a:solidFill>
                <a:srgbClr val="000000"/>
              </a:solidFill>
              <a:cs typeface="Arial" panose="020B0604020202020204" pitchFamily="34" charset="0"/>
            </a:endParaRPr>
          </a:p>
        </p:txBody>
      </p:sp>
    </p:spTree>
    <p:extLst>
      <p:ext uri="{BB962C8B-B14F-4D97-AF65-F5344CB8AC3E}">
        <p14:creationId xmlns:p14="http://schemas.microsoft.com/office/powerpoint/2010/main" val="2716333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2022/4/13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413730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2022/4/13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2649976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64F6BD4-EEF9-4722-8CDD-2437F5166DB3}" type="datetimeFigureOut">
              <a:rPr kumimoji="1" lang="ja-JP" altLang="en-US" smtClean="0"/>
              <a:t>2022/4/13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1995406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64F6BD4-EEF9-4722-8CDD-2437F5166DB3}" type="datetimeFigureOut">
              <a:rPr kumimoji="1" lang="ja-JP" altLang="en-US" smtClean="0"/>
              <a:t>2022/4/13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3219800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64F6BD4-EEF9-4722-8CDD-2437F5166DB3}" type="datetimeFigureOut">
              <a:rPr kumimoji="1" lang="ja-JP" altLang="en-US" smtClean="0"/>
              <a:t>2022/4/13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3152841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4F6BD4-EEF9-4722-8CDD-2437F5166DB3}" type="datetimeFigureOut">
              <a:rPr kumimoji="1" lang="ja-JP" altLang="en-US" smtClean="0"/>
              <a:t>2022/4/13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2277207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4F6BD4-EEF9-4722-8CDD-2437F5166DB3}" type="datetimeFigureOut">
              <a:rPr kumimoji="1" lang="ja-JP" altLang="en-US" smtClean="0"/>
              <a:t>2022/4/13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4171016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4F6BD4-EEF9-4722-8CDD-2437F5166DB3}" type="datetimeFigureOut">
              <a:rPr kumimoji="1" lang="ja-JP" altLang="en-US" smtClean="0"/>
              <a:t>2022/4/13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3793226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4F6BD4-EEF9-4722-8CDD-2437F5166DB3}" type="datetimeFigureOut">
              <a:rPr kumimoji="1" lang="ja-JP" altLang="en-US" smtClean="0"/>
              <a:t>2022/4/13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27606370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9F1AB952-6315-468A-BF09-FAFB070104F8}"/>
              </a:ext>
            </a:extLst>
          </p:cNvPr>
          <p:cNvSpPr>
            <a:spLocks noGrp="1"/>
          </p:cNvSpPr>
          <p:nvPr/>
        </p:nvSpPr>
        <p:spPr>
          <a:xfrm>
            <a:off x="773659" y="801192"/>
            <a:ext cx="8483552" cy="299574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400" dirty="0">
                <a:latin typeface="Meiryo UI" panose="020B0604030504040204" pitchFamily="50" charset="-128"/>
                <a:ea typeface="Meiryo UI" panose="020B0604030504040204" pitchFamily="50" charset="-128"/>
              </a:rPr>
              <a:t>令和</a:t>
            </a:r>
            <a:r>
              <a:rPr lang="en-US" altLang="ja-JP" sz="2400" dirty="0">
                <a:latin typeface="Meiryo UI" panose="020B0604030504040204" pitchFamily="50" charset="-128"/>
                <a:ea typeface="Meiryo UI" panose="020B0604030504040204" pitchFamily="50" charset="-128"/>
              </a:rPr>
              <a:t>4</a:t>
            </a:r>
            <a:r>
              <a:rPr lang="ja-JP" altLang="en-US" sz="2400" dirty="0">
                <a:latin typeface="Meiryo UI" panose="020B0604030504040204" pitchFamily="50" charset="-128"/>
                <a:ea typeface="Meiryo UI" panose="020B0604030504040204" pitchFamily="50" charset="-128"/>
              </a:rPr>
              <a:t>年度</a:t>
            </a:r>
            <a:br>
              <a:rPr lang="en-US" altLang="ja-JP" sz="2400" dirty="0">
                <a:latin typeface="Meiryo UI" panose="020B0604030504040204" pitchFamily="50" charset="-128"/>
                <a:ea typeface="Meiryo UI" panose="020B0604030504040204" pitchFamily="50" charset="-128"/>
              </a:rPr>
            </a:br>
            <a:r>
              <a:rPr lang="ja-JP" altLang="en-US" sz="2400" dirty="0">
                <a:latin typeface="Meiryo UI" panose="020B0604030504040204" pitchFamily="50" charset="-128"/>
                <a:ea typeface="Meiryo UI" panose="020B0604030504040204" pitchFamily="50" charset="-128"/>
              </a:rPr>
              <a:t>分散型エネルギーリソースの更なる活用に向けた実証事業</a:t>
            </a:r>
            <a:endParaRPr lang="en-US" altLang="ja-JP" sz="2400" dirty="0">
              <a:latin typeface="Meiryo UI" panose="020B0604030504040204" pitchFamily="50" charset="-128"/>
              <a:ea typeface="Meiryo UI" panose="020B0604030504040204" pitchFamily="50" charset="-128"/>
            </a:endParaRPr>
          </a:p>
          <a:p>
            <a:pPr algn="ctr">
              <a:lnSpc>
                <a:spcPct val="100000"/>
              </a:lnSpc>
            </a:pPr>
            <a:r>
              <a:rPr lang="en-US" altLang="ja-JP" sz="2400" dirty="0">
                <a:latin typeface="Meiryo UI" panose="020B0604030504040204" pitchFamily="50" charset="-128"/>
                <a:ea typeface="Meiryo UI" panose="020B0604030504040204" pitchFamily="50" charset="-128"/>
              </a:rPr>
              <a:t>DER</a:t>
            </a:r>
            <a:r>
              <a:rPr lang="ja-JP" altLang="en-US" sz="2400" dirty="0">
                <a:latin typeface="Meiryo UI" panose="020B0604030504040204" pitchFamily="50" charset="-128"/>
                <a:ea typeface="Meiryo UI" panose="020B0604030504040204" pitchFamily="50" charset="-128"/>
              </a:rPr>
              <a:t>アグリゲーション実証事業</a:t>
            </a:r>
            <a:endParaRPr lang="en-US" altLang="ja-JP" sz="2400" dirty="0">
              <a:latin typeface="Meiryo UI" panose="020B0604030504040204" pitchFamily="50" charset="-128"/>
              <a:ea typeface="Meiryo UI" panose="020B0604030504040204" pitchFamily="50" charset="-128"/>
            </a:endParaRPr>
          </a:p>
          <a:p>
            <a:pPr algn="ctr">
              <a:lnSpc>
                <a:spcPct val="100000"/>
              </a:lnSpc>
            </a:pPr>
            <a:r>
              <a:rPr lang="ja-JP" altLang="en-US" sz="2400" dirty="0">
                <a:latin typeface="Meiryo UI" panose="020B0604030504040204" pitchFamily="50" charset="-128"/>
                <a:ea typeface="Meiryo UI" panose="020B0604030504040204" pitchFamily="50" charset="-128"/>
              </a:rPr>
              <a:t>事業概要説明資料　</a:t>
            </a:r>
            <a:endParaRPr lang="en-US" altLang="ja-JP" sz="2400" dirty="0">
              <a:latin typeface="Meiryo UI" panose="020B0604030504040204" pitchFamily="50" charset="-128"/>
              <a:ea typeface="Meiryo UI" panose="020B0604030504040204" pitchFamily="50" charset="-128"/>
            </a:endParaRPr>
          </a:p>
          <a:p>
            <a:pPr algn="ctr">
              <a:lnSpc>
                <a:spcPct val="100000"/>
              </a:lnSpc>
            </a:pPr>
            <a:br>
              <a:rPr lang="en-US" altLang="ja-JP" sz="2400" dirty="0">
                <a:latin typeface="Meiryo UI" panose="020B0604030504040204" pitchFamily="50" charset="-128"/>
                <a:ea typeface="Meiryo UI" panose="020B0604030504040204" pitchFamily="50" charset="-128"/>
              </a:rPr>
            </a:b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コンソーシアムリーダー名を表記してください</a:t>
            </a:r>
            <a:r>
              <a:rPr lang="en-US" altLang="ja-JP" sz="2400" dirty="0">
                <a:latin typeface="Meiryo UI" panose="020B0604030504040204" pitchFamily="50" charset="-128"/>
                <a:ea typeface="Meiryo UI" panose="020B0604030504040204" pitchFamily="50" charset="-128"/>
              </a:rPr>
              <a:t>】</a:t>
            </a:r>
            <a:endParaRPr lang="ja-JP" altLang="en-US" sz="2400" dirty="0">
              <a:latin typeface="Meiryo UI" panose="020B0604030504040204" pitchFamily="50" charset="-128"/>
              <a:ea typeface="Meiryo UI" panose="020B0604030504040204" pitchFamily="50" charset="-128"/>
            </a:endParaRPr>
          </a:p>
        </p:txBody>
      </p:sp>
      <p:sp>
        <p:nvSpPr>
          <p:cNvPr id="7" name="テキスト ボックス 5">
            <a:extLst>
              <a:ext uri="{FF2B5EF4-FFF2-40B4-BE49-F238E27FC236}">
                <a16:creationId xmlns:a16="http://schemas.microsoft.com/office/drawing/2014/main" id="{1F076F13-1FD6-4401-974C-1CC55512AAC9}"/>
              </a:ext>
            </a:extLst>
          </p:cNvPr>
          <p:cNvSpPr txBox="1"/>
          <p:nvPr/>
        </p:nvSpPr>
        <p:spPr>
          <a:xfrm>
            <a:off x="473141" y="4678835"/>
            <a:ext cx="8959718" cy="133882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1350" dirty="0">
                <a:solidFill>
                  <a:srgbClr val="FF0000"/>
                </a:solidFill>
                <a:latin typeface="Meiryo UI" panose="020B0604030504040204" pitchFamily="50" charset="-128"/>
                <a:ea typeface="Meiryo UI" panose="020B0604030504040204" pitchFamily="50" charset="-128"/>
              </a:rPr>
              <a:t>【</a:t>
            </a:r>
            <a:r>
              <a:rPr lang="ja-JP" altLang="en-US" sz="1350" dirty="0">
                <a:solidFill>
                  <a:srgbClr val="FF0000"/>
                </a:solidFill>
                <a:latin typeface="Meiryo UI" panose="020B0604030504040204" pitchFamily="50" charset="-128"/>
                <a:ea typeface="Meiryo UI" panose="020B0604030504040204" pitchFamily="50" charset="-128"/>
              </a:rPr>
              <a:t>作成における注意事項</a:t>
            </a:r>
            <a:r>
              <a:rPr lang="en-US" altLang="ja-JP" sz="1350" dirty="0">
                <a:solidFill>
                  <a:srgbClr val="FF0000"/>
                </a:solidFill>
                <a:latin typeface="Meiryo UI" panose="020B0604030504040204" pitchFamily="50" charset="-128"/>
                <a:ea typeface="Meiryo UI" panose="020B0604030504040204" pitchFamily="50" charset="-128"/>
              </a:rPr>
              <a:t>】</a:t>
            </a:r>
          </a:p>
          <a:p>
            <a:endParaRPr lang="en-US" altLang="ja-JP" sz="1350" dirty="0">
              <a:solidFill>
                <a:srgbClr val="FF0000"/>
              </a:solidFill>
              <a:latin typeface="Meiryo UI" panose="020B0604030504040204" pitchFamily="50" charset="-128"/>
              <a:ea typeface="Meiryo UI" panose="020B0604030504040204" pitchFamily="50" charset="-128"/>
            </a:endParaRPr>
          </a:p>
          <a:p>
            <a:r>
              <a:rPr lang="ja-JP" altLang="en-US" sz="1350" dirty="0">
                <a:solidFill>
                  <a:srgbClr val="FF0000"/>
                </a:solidFill>
                <a:latin typeface="Meiryo UI" panose="020B0604030504040204" pitchFamily="50" charset="-128"/>
                <a:ea typeface="Meiryo UI" panose="020B0604030504040204" pitchFamily="50" charset="-128"/>
              </a:rPr>
              <a:t>・こちらのフォーマットを用いて作成してください。（デザイン、レイアウトの変更は可、各ページタイトル欄のレイアウトは変更不可）</a:t>
            </a:r>
            <a:endParaRPr lang="en-US" altLang="ja-JP" sz="1350" dirty="0">
              <a:solidFill>
                <a:srgbClr val="FF0000"/>
              </a:solidFill>
              <a:latin typeface="Meiryo UI" panose="020B0604030504040204" pitchFamily="50" charset="-128"/>
              <a:ea typeface="Meiryo UI" panose="020B0604030504040204" pitchFamily="50" charset="-128"/>
            </a:endParaRPr>
          </a:p>
          <a:p>
            <a:r>
              <a:rPr lang="ja-JP" altLang="en-US" sz="1350" dirty="0">
                <a:solidFill>
                  <a:srgbClr val="FF0000"/>
                </a:solidFill>
                <a:latin typeface="Meiryo UI" panose="020B0604030504040204" pitchFamily="50" charset="-128"/>
                <a:ea typeface="Meiryo UI" panose="020B0604030504040204" pitchFamily="50" charset="-128"/>
              </a:rPr>
              <a:t>・ページが不足する場合は、適宜追加してください。</a:t>
            </a:r>
            <a:endParaRPr lang="en-US" altLang="ja-JP" sz="1350" dirty="0">
              <a:solidFill>
                <a:srgbClr val="FF0000"/>
              </a:solidFill>
              <a:latin typeface="Meiryo UI" panose="020B0604030504040204" pitchFamily="50" charset="-128"/>
              <a:ea typeface="Meiryo UI" panose="020B0604030504040204" pitchFamily="50" charset="-128"/>
            </a:endParaRPr>
          </a:p>
          <a:p>
            <a:r>
              <a:rPr lang="ja-JP" altLang="en-US" sz="1350" dirty="0">
                <a:solidFill>
                  <a:srgbClr val="FF0000"/>
                </a:solidFill>
                <a:latin typeface="Meiryo UI" panose="020B0604030504040204" pitchFamily="50" charset="-128"/>
                <a:ea typeface="Meiryo UI" panose="020B0604030504040204" pitchFamily="50" charset="-128"/>
              </a:rPr>
              <a:t>・資料作成時は、表記されている注意事項の枠を削除してください。</a:t>
            </a:r>
            <a:endParaRPr lang="en-US" altLang="ja-JP" sz="1350" dirty="0">
              <a:solidFill>
                <a:srgbClr val="FF0000"/>
              </a:solidFill>
              <a:latin typeface="Meiryo UI" panose="020B0604030504040204" pitchFamily="50" charset="-128"/>
              <a:ea typeface="Meiryo UI" panose="020B0604030504040204" pitchFamily="50" charset="-128"/>
            </a:endParaRPr>
          </a:p>
          <a:p>
            <a:endParaRPr lang="en-US" altLang="ja-JP" sz="135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27656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（６）補助事業スケジュール（</a:t>
            </a:r>
            <a:r>
              <a:rPr kumimoji="1" lang="en-US" altLang="ja-JP" dirty="0"/>
              <a:t>R4</a:t>
            </a:r>
            <a:r>
              <a:rPr kumimoji="1" lang="ja-JP" altLang="en-US" dirty="0"/>
              <a:t>年度）</a:t>
            </a:r>
          </a:p>
        </p:txBody>
      </p:sp>
      <p:sp>
        <p:nvSpPr>
          <p:cNvPr id="5" name="テキスト プレースホルダー 4"/>
          <p:cNvSpPr>
            <a:spLocks noGrp="1"/>
          </p:cNvSpPr>
          <p:nvPr>
            <p:ph type="body" sz="quarter" idx="14"/>
          </p:nvPr>
        </p:nvSpPr>
        <p:spPr/>
        <p:txBody>
          <a:bodyPr/>
          <a:lstStyle/>
          <a:p>
            <a:r>
              <a:rPr kumimoji="1" lang="ja-JP" altLang="en-US" dirty="0"/>
              <a:t>システム導入</a:t>
            </a:r>
            <a:r>
              <a:rPr lang="ja-JP" altLang="en-US" dirty="0"/>
              <a:t>、機械導入、</a:t>
            </a:r>
            <a:r>
              <a:rPr lang="en-US" altLang="ja-JP" dirty="0"/>
              <a:t>DER</a:t>
            </a:r>
            <a:r>
              <a:rPr lang="ja-JP" altLang="en-US" dirty="0"/>
              <a:t>導入、実証等の実施時期を記載</a:t>
            </a:r>
            <a:endParaRPr kumimoji="1" lang="ja-JP" altLang="en-US" dirty="0"/>
          </a:p>
        </p:txBody>
      </p:sp>
      <p:sp>
        <p:nvSpPr>
          <p:cNvPr id="6" name="正方形/長方形 5">
            <a:extLst>
              <a:ext uri="{FF2B5EF4-FFF2-40B4-BE49-F238E27FC236}">
                <a16:creationId xmlns:a16="http://schemas.microsoft.com/office/drawing/2014/main" id="{B2EB95C9-0098-4CE9-ACE2-EF877D2DD423}"/>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54487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lang="ja-JP" altLang="en-US" dirty="0"/>
              <a:t>事業実施にあたっての課題と、その解決案等を具体的に記載</a:t>
            </a:r>
            <a:endParaRPr lang="en-US" altLang="ja-JP" dirty="0"/>
          </a:p>
          <a:p>
            <a:r>
              <a:rPr lang="ja-JP" altLang="en-US"/>
              <a:t>昨年度</a:t>
            </a:r>
            <a:r>
              <a:rPr lang="ja-JP" altLang="en-US" dirty="0"/>
              <a:t>からの継続事業者は、昨年度成果報告会における外部審査委員からのコメントに対し取組状況を記載</a:t>
            </a:r>
            <a:endParaRPr lang="en-US" altLang="ja-JP" dirty="0"/>
          </a:p>
          <a:p>
            <a:pPr marL="0" indent="0">
              <a:buNone/>
            </a:pPr>
            <a:endParaRPr kumimoji="1"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（７）事業実施の課題と解決案等</a:t>
            </a:r>
          </a:p>
        </p:txBody>
      </p:sp>
      <p:sp>
        <p:nvSpPr>
          <p:cNvPr id="5" name="正方形/長方形 4">
            <a:extLst>
              <a:ext uri="{FF2B5EF4-FFF2-40B4-BE49-F238E27FC236}">
                <a16:creationId xmlns:a16="http://schemas.microsoft.com/office/drawing/2014/main" id="{1F4EE706-B296-44D5-9BB1-FDAC591CE8C9}"/>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627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lang="ja-JP" altLang="en-US" dirty="0"/>
              <a:t>実証内容の先進性、独創性、応用性に関する内容を記載</a:t>
            </a:r>
            <a:endParaRPr lang="en-US" altLang="ja-JP" dirty="0"/>
          </a:p>
          <a:p>
            <a:pPr marL="0" indent="0">
              <a:buNone/>
            </a:pPr>
            <a:endParaRPr kumimoji="1"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（８）事業内容の</a:t>
            </a:r>
            <a:r>
              <a:rPr lang="ja-JP" altLang="en-US" dirty="0"/>
              <a:t>先進性、独創性、応用性</a:t>
            </a:r>
            <a:endParaRPr kumimoji="1" lang="ja-JP" altLang="en-US" dirty="0"/>
          </a:p>
        </p:txBody>
      </p:sp>
      <p:sp>
        <p:nvSpPr>
          <p:cNvPr id="5" name="正方形/長方形 4">
            <a:extLst>
              <a:ext uri="{FF2B5EF4-FFF2-40B4-BE49-F238E27FC236}">
                <a16:creationId xmlns:a16="http://schemas.microsoft.com/office/drawing/2014/main" id="{71645AC9-6B65-4D0D-82F0-15F21F0B9C37}"/>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3.</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99532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t>４</a:t>
            </a:r>
            <a:r>
              <a:rPr kumimoji="1" lang="en-US" altLang="ja-JP" dirty="0"/>
              <a:t>.</a:t>
            </a:r>
            <a:r>
              <a:rPr kumimoji="1" lang="ja-JP" altLang="en-US" dirty="0"/>
              <a:t>将来性</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（タイトル）</a:t>
            </a:r>
          </a:p>
        </p:txBody>
      </p:sp>
      <p:sp>
        <p:nvSpPr>
          <p:cNvPr id="6" name="テキスト プレースホルダー 4"/>
          <p:cNvSpPr>
            <a:spLocks noGrp="1"/>
          </p:cNvSpPr>
          <p:nvPr>
            <p:ph type="body" sz="quarter" idx="14"/>
          </p:nvPr>
        </p:nvSpPr>
        <p:spPr>
          <a:xfrm>
            <a:off x="199710" y="1124744"/>
            <a:ext cx="9505950" cy="5327871"/>
          </a:xfrm>
        </p:spPr>
        <p:txBody>
          <a:bodyPr/>
          <a:lstStyle/>
          <a:p>
            <a:r>
              <a:rPr lang="ja-JP" altLang="en-US" dirty="0"/>
              <a:t>今後実現を目指すビジネスモデル、各市場へのアプローチ等の計画を記載</a:t>
            </a:r>
            <a:endParaRPr lang="en-US" altLang="ja-JP" dirty="0"/>
          </a:p>
          <a:p>
            <a:r>
              <a:rPr lang="ja-JP" altLang="en-US" dirty="0"/>
              <a:t>今年度実証予定事業の将来の活用方法を記載</a:t>
            </a:r>
            <a:endParaRPr lang="en-US" altLang="ja-JP" dirty="0">
              <a:solidFill>
                <a:srgbClr val="FF0000"/>
              </a:solidFill>
            </a:endParaRPr>
          </a:p>
        </p:txBody>
      </p:sp>
      <p:sp>
        <p:nvSpPr>
          <p:cNvPr id="5" name="正方形/長方形 4">
            <a:extLst>
              <a:ext uri="{FF2B5EF4-FFF2-40B4-BE49-F238E27FC236}">
                <a16:creationId xmlns:a16="http://schemas.microsoft.com/office/drawing/2014/main" id="{086FDA4E-0476-4926-A347-D9302E791905}"/>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6.</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26956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t>５</a:t>
            </a:r>
            <a:r>
              <a:rPr kumimoji="1" lang="en-US" altLang="ja-JP" dirty="0"/>
              <a:t>.</a:t>
            </a:r>
            <a:r>
              <a:rPr kumimoji="1" lang="ja-JP" altLang="en-US" dirty="0"/>
              <a:t>社会的意義</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（タイトル）</a:t>
            </a:r>
          </a:p>
        </p:txBody>
      </p:sp>
      <p:sp>
        <p:nvSpPr>
          <p:cNvPr id="6" name="テキスト プレースホルダー 4"/>
          <p:cNvSpPr>
            <a:spLocks noGrp="1"/>
          </p:cNvSpPr>
          <p:nvPr>
            <p:ph type="body" sz="quarter" idx="14"/>
          </p:nvPr>
        </p:nvSpPr>
        <p:spPr>
          <a:xfrm>
            <a:off x="199710" y="1124744"/>
            <a:ext cx="9505950" cy="5327871"/>
          </a:xfrm>
        </p:spPr>
        <p:txBody>
          <a:bodyPr/>
          <a:lstStyle/>
          <a:p>
            <a:r>
              <a:rPr lang="ja-JP" altLang="en-US" dirty="0"/>
              <a:t>得られる成果が、再エネの普及拡大や安定かつ効率的な電力システムの構築などに資するものである等、</a:t>
            </a:r>
            <a:endParaRPr lang="en-US" altLang="ja-JP" dirty="0"/>
          </a:p>
          <a:p>
            <a:pPr marL="0" indent="0">
              <a:buNone/>
            </a:pPr>
            <a:r>
              <a:rPr lang="ja-JP" altLang="en-US" dirty="0"/>
              <a:t>　実証内容の社会的な意義を記載</a:t>
            </a:r>
            <a:endParaRPr kumimoji="1" lang="ja-JP" altLang="en-US" dirty="0"/>
          </a:p>
        </p:txBody>
      </p:sp>
      <p:sp>
        <p:nvSpPr>
          <p:cNvPr id="5" name="正方形/長方形 4">
            <a:extLst>
              <a:ext uri="{FF2B5EF4-FFF2-40B4-BE49-F238E27FC236}">
                <a16:creationId xmlns:a16="http://schemas.microsoft.com/office/drawing/2014/main" id="{344A76C1-0EF7-4686-A484-42CDF5B18F2E}"/>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7.</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社会的意義</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74852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kumimoji="1" lang="en-US" altLang="ja-JP" dirty="0"/>
              <a:t>1.</a:t>
            </a:r>
            <a:r>
              <a:rPr lang="en-US" altLang="ja-JP" dirty="0">
                <a:solidFill>
                  <a:srgbClr val="FF0000"/>
                </a:solidFill>
              </a:rPr>
              <a:t> </a:t>
            </a:r>
            <a:r>
              <a:rPr lang="en-US" altLang="ja-JP" dirty="0"/>
              <a:t>R4</a:t>
            </a:r>
            <a:r>
              <a:rPr lang="ja-JP" altLang="en-US" dirty="0"/>
              <a:t>年度</a:t>
            </a:r>
            <a:r>
              <a:rPr kumimoji="1" lang="en-US" altLang="ja-JP" dirty="0"/>
              <a:t>DER</a:t>
            </a:r>
            <a:r>
              <a:rPr kumimoji="1" lang="ja-JP" altLang="en-US" dirty="0"/>
              <a:t>アグリゲーション事業</a:t>
            </a:r>
            <a:r>
              <a:rPr kumimoji="1" lang="en-US" altLang="ja-JP" dirty="0"/>
              <a:t>_B</a:t>
            </a:r>
            <a:r>
              <a:rPr kumimoji="1" lang="ja-JP" altLang="en-US" dirty="0"/>
              <a:t>事業名称</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（事業名称）</a:t>
            </a:r>
          </a:p>
        </p:txBody>
      </p:sp>
      <p:sp>
        <p:nvSpPr>
          <p:cNvPr id="6" name="テキスト プレースホルダー 1"/>
          <p:cNvSpPr>
            <a:spLocks noGrp="1"/>
          </p:cNvSpPr>
          <p:nvPr>
            <p:ph type="body" sz="quarter" idx="14"/>
          </p:nvPr>
        </p:nvSpPr>
        <p:spPr>
          <a:xfrm>
            <a:off x="199710" y="1124744"/>
            <a:ext cx="9505950" cy="5327871"/>
          </a:xfrm>
        </p:spPr>
        <p:txBody>
          <a:bodyPr/>
          <a:lstStyle/>
          <a:p>
            <a:r>
              <a:rPr kumimoji="1" lang="ja-JP" altLang="en-US" dirty="0"/>
              <a:t>申請者名</a:t>
            </a:r>
            <a:endParaRPr kumimoji="1" lang="en-US" altLang="ja-JP" dirty="0"/>
          </a:p>
          <a:p>
            <a:r>
              <a:rPr lang="ja-JP" altLang="en-US" dirty="0"/>
              <a:t>補助事業の名称（プロジェクト名）</a:t>
            </a:r>
            <a:endParaRPr kumimoji="1" lang="en-US" altLang="ja-JP" dirty="0"/>
          </a:p>
          <a:p>
            <a:r>
              <a:rPr lang="ja-JP" altLang="en-US" dirty="0"/>
              <a:t>目的</a:t>
            </a:r>
            <a:endParaRPr lang="en-US" altLang="ja-JP" dirty="0"/>
          </a:p>
          <a:p>
            <a:r>
              <a:rPr kumimoji="1" lang="ja-JP" altLang="en-US" dirty="0"/>
              <a:t>概要</a:t>
            </a:r>
            <a:endParaRPr kumimoji="1" lang="en-US" altLang="ja-JP" dirty="0"/>
          </a:p>
          <a:p>
            <a:pPr marL="0" indent="0">
              <a:buNone/>
            </a:pPr>
            <a:r>
              <a:rPr lang="ja-JP" altLang="en-US" dirty="0"/>
              <a:t>に関して記載</a:t>
            </a:r>
            <a:endParaRPr kumimoji="1" lang="ja-JP" altLang="en-US" dirty="0"/>
          </a:p>
        </p:txBody>
      </p:sp>
      <p:sp>
        <p:nvSpPr>
          <p:cNvPr id="5" name="正方形/長方形 4">
            <a:extLst>
              <a:ext uri="{FF2B5EF4-FFF2-40B4-BE49-F238E27FC236}">
                <a16:creationId xmlns:a16="http://schemas.microsoft.com/office/drawing/2014/main" id="{BC5D8A7F-0354-4C5C-9F95-F8D73CF4309C}"/>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83066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kumimoji="1" lang="ja-JP" altLang="en-US" dirty="0"/>
              <a:t>実施体制図、コンソーシアム内の各役割を明確であるか記載</a:t>
            </a:r>
          </a:p>
        </p:txBody>
      </p:sp>
      <p:sp>
        <p:nvSpPr>
          <p:cNvPr id="3" name="タイトル 2"/>
          <p:cNvSpPr>
            <a:spLocks noGrp="1"/>
          </p:cNvSpPr>
          <p:nvPr>
            <p:ph type="title"/>
          </p:nvPr>
        </p:nvSpPr>
        <p:spPr/>
        <p:txBody>
          <a:bodyPr/>
          <a:lstStyle/>
          <a:p>
            <a:r>
              <a:rPr kumimoji="1" lang="en-US" altLang="ja-JP" dirty="0"/>
              <a:t>2.</a:t>
            </a:r>
            <a:r>
              <a:rPr kumimoji="1" lang="ja-JP" altLang="en-US" dirty="0"/>
              <a:t>実施体制・実施場所・供給区域</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（事業体制タイトル）</a:t>
            </a:r>
          </a:p>
        </p:txBody>
      </p:sp>
      <p:sp>
        <p:nvSpPr>
          <p:cNvPr id="5" name="正方形/長方形 4">
            <a:extLst>
              <a:ext uri="{FF2B5EF4-FFF2-40B4-BE49-F238E27FC236}">
                <a16:creationId xmlns:a16="http://schemas.microsoft.com/office/drawing/2014/main" id="{82287BFC-D154-4515-9B6B-E7D052E957B9}"/>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p>
        </p:txBody>
      </p:sp>
    </p:spTree>
    <p:extLst>
      <p:ext uri="{BB962C8B-B14F-4D97-AF65-F5344CB8AC3E}">
        <p14:creationId xmlns:p14="http://schemas.microsoft.com/office/powerpoint/2010/main" val="998498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kumimoji="1" lang="ja-JP" altLang="en-US" dirty="0"/>
              <a:t>共通実証（供給力実証、調整力実証）、独自実証の内容等について、実証として適切なメニューであるか記載</a:t>
            </a:r>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（１）実証メニュー</a:t>
            </a:r>
          </a:p>
        </p:txBody>
      </p:sp>
      <p:sp>
        <p:nvSpPr>
          <p:cNvPr id="5" name="正方形/長方形 4">
            <a:extLst>
              <a:ext uri="{FF2B5EF4-FFF2-40B4-BE49-F238E27FC236}">
                <a16:creationId xmlns:a16="http://schemas.microsoft.com/office/drawing/2014/main" id="{199E6364-CF55-4A2B-9589-A0346115296F}"/>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3.</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1778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kumimoji="1" lang="ja-JP" altLang="en-US" dirty="0"/>
              <a:t>アグリゲーションコーディネーターシステム、</a:t>
            </a:r>
            <a:r>
              <a:rPr lang="ja-JP" altLang="en-US" dirty="0"/>
              <a:t>リソースアグリゲーターシステム、</a:t>
            </a:r>
            <a:r>
              <a:rPr kumimoji="1" lang="ja-JP" altLang="en-US" dirty="0"/>
              <a:t>制御対象</a:t>
            </a:r>
            <a:r>
              <a:rPr kumimoji="1" lang="en-US" altLang="ja-JP" dirty="0"/>
              <a:t>DER</a:t>
            </a:r>
            <a:r>
              <a:rPr kumimoji="1" lang="ja-JP" altLang="en-US" dirty="0"/>
              <a:t>のシステム接続構成が明確かつ実効性があるか記載</a:t>
            </a:r>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（２）システム全体構成</a:t>
            </a:r>
          </a:p>
        </p:txBody>
      </p:sp>
      <p:sp>
        <p:nvSpPr>
          <p:cNvPr id="5" name="正方形/長方形 4">
            <a:extLst>
              <a:ext uri="{FF2B5EF4-FFF2-40B4-BE49-F238E27FC236}">
                <a16:creationId xmlns:a16="http://schemas.microsoft.com/office/drawing/2014/main" id="{F22140CC-1D2D-44D0-A5FB-A97851B7F05E}"/>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12636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lang="ja-JP" altLang="en-US" dirty="0"/>
              <a:t>コンソーシアムリーダーはコンソーシアム内のアグリゲータ</a:t>
            </a:r>
            <a:r>
              <a:rPr lang="en-US" altLang="ja-JP" dirty="0"/>
              <a:t>―</a:t>
            </a:r>
            <a:r>
              <a:rPr lang="ja-JP" altLang="en-US" dirty="0"/>
              <a:t>からの情報を元に、計画段階での実証内容、</a:t>
            </a:r>
            <a:r>
              <a:rPr lang="en-US" altLang="ja-JP" dirty="0"/>
              <a:t>DER</a:t>
            </a:r>
            <a:r>
              <a:rPr lang="ja-JP" altLang="en-US" dirty="0"/>
              <a:t>導入量、制御見込</a:t>
            </a:r>
            <a:r>
              <a:rPr lang="en-US" altLang="ja-JP" dirty="0"/>
              <a:t>(kW)</a:t>
            </a:r>
            <a:r>
              <a:rPr lang="ja-JP" altLang="en-US" dirty="0"/>
              <a:t>が明確化できているか記載</a:t>
            </a:r>
          </a:p>
          <a:p>
            <a:r>
              <a:rPr lang="en-US" altLang="ja-JP" dirty="0"/>
              <a:t>DER</a:t>
            </a:r>
            <a:r>
              <a:rPr lang="ja-JP" altLang="en-US" dirty="0"/>
              <a:t>の属性（設置場所の業態や規模、主なエネルギー使用設備等）、種別、仕様、台数、制御見込</a:t>
            </a:r>
            <a:r>
              <a:rPr lang="en-US" altLang="ja-JP" dirty="0"/>
              <a:t>(kW)</a:t>
            </a:r>
            <a:r>
              <a:rPr lang="ja-JP" altLang="en-US" dirty="0"/>
              <a:t>が具体的であるか記載</a:t>
            </a:r>
            <a:endParaRPr lang="en-US" altLang="ja-JP" dirty="0"/>
          </a:p>
          <a:p>
            <a:r>
              <a:rPr lang="ja-JP" altLang="en-US" dirty="0"/>
              <a:t>必要に応じて独自実証内容も記載</a:t>
            </a:r>
          </a:p>
          <a:p>
            <a:pPr marL="0" indent="0">
              <a:buNone/>
            </a:pPr>
            <a:endParaRPr kumimoji="1"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（３）制御対象</a:t>
            </a:r>
            <a:r>
              <a:rPr kumimoji="1" lang="en-US" altLang="ja-JP" dirty="0"/>
              <a:t>DER</a:t>
            </a:r>
            <a:endParaRPr kumimoji="1" lang="ja-JP" altLang="en-US" sz="1800" strike="sngStrike" dirty="0"/>
          </a:p>
        </p:txBody>
      </p:sp>
      <p:sp>
        <p:nvSpPr>
          <p:cNvPr id="10" name="正方形/長方形 9">
            <a:extLst>
              <a:ext uri="{FF2B5EF4-FFF2-40B4-BE49-F238E27FC236}">
                <a16:creationId xmlns:a16="http://schemas.microsoft.com/office/drawing/2014/main" id="{8DBA475A-F760-4A37-A16C-ADAF09DCF10D}"/>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a:extLst>
              <a:ext uri="{FF2B5EF4-FFF2-40B4-BE49-F238E27FC236}">
                <a16:creationId xmlns:a16="http://schemas.microsoft.com/office/drawing/2014/main" id="{FCA8E10C-FAFF-4F93-90FF-F1135BF1F571}"/>
              </a:ext>
            </a:extLst>
          </p:cNvPr>
          <p:cNvSpPr txBox="1"/>
          <p:nvPr/>
        </p:nvSpPr>
        <p:spPr>
          <a:xfrm>
            <a:off x="0" y="2659244"/>
            <a:ext cx="1210589" cy="338554"/>
          </a:xfrm>
          <a:prstGeom prst="rect">
            <a:avLst/>
          </a:prstGeom>
          <a:noFill/>
        </p:spPr>
        <p:txBody>
          <a:bodyPr wrap="none" rtlCol="0">
            <a:spAutoFit/>
          </a:bodyPr>
          <a:lstStyle/>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（記載例）</a:t>
            </a:r>
          </a:p>
        </p:txBody>
      </p:sp>
      <p:graphicFrame>
        <p:nvGraphicFramePr>
          <p:cNvPr id="5" name="表 4">
            <a:extLst>
              <a:ext uri="{FF2B5EF4-FFF2-40B4-BE49-F238E27FC236}">
                <a16:creationId xmlns:a16="http://schemas.microsoft.com/office/drawing/2014/main" id="{A0BA29F0-4B33-47B5-9F20-F70520A48978}"/>
              </a:ext>
            </a:extLst>
          </p:cNvPr>
          <p:cNvGraphicFramePr>
            <a:graphicFrameLocks noGrp="1"/>
          </p:cNvGraphicFramePr>
          <p:nvPr>
            <p:extLst>
              <p:ext uri="{D42A27DB-BD31-4B8C-83A1-F6EECF244321}">
                <p14:modId xmlns:p14="http://schemas.microsoft.com/office/powerpoint/2010/main" val="3349343501"/>
              </p:ext>
            </p:extLst>
          </p:nvPr>
        </p:nvGraphicFramePr>
        <p:xfrm>
          <a:off x="314178" y="2997798"/>
          <a:ext cx="9277013" cy="3200400"/>
        </p:xfrm>
        <a:graphic>
          <a:graphicData uri="http://schemas.openxmlformats.org/drawingml/2006/table">
            <a:tbl>
              <a:tblPr>
                <a:tableStyleId>{5940675A-B579-460E-94D1-54222C63F5DA}</a:tableStyleId>
              </a:tblPr>
              <a:tblGrid>
                <a:gridCol w="770831">
                  <a:extLst>
                    <a:ext uri="{9D8B030D-6E8A-4147-A177-3AD203B41FA5}">
                      <a16:colId xmlns:a16="http://schemas.microsoft.com/office/drawing/2014/main" val="1802231168"/>
                    </a:ext>
                  </a:extLst>
                </a:gridCol>
                <a:gridCol w="1568710">
                  <a:extLst>
                    <a:ext uri="{9D8B030D-6E8A-4147-A177-3AD203B41FA5}">
                      <a16:colId xmlns:a16="http://schemas.microsoft.com/office/drawing/2014/main" val="1205234681"/>
                    </a:ext>
                  </a:extLst>
                </a:gridCol>
                <a:gridCol w="841956">
                  <a:extLst>
                    <a:ext uri="{9D8B030D-6E8A-4147-A177-3AD203B41FA5}">
                      <a16:colId xmlns:a16="http://schemas.microsoft.com/office/drawing/2014/main" val="3831202725"/>
                    </a:ext>
                  </a:extLst>
                </a:gridCol>
                <a:gridCol w="442763">
                  <a:extLst>
                    <a:ext uri="{9D8B030D-6E8A-4147-A177-3AD203B41FA5}">
                      <a16:colId xmlns:a16="http://schemas.microsoft.com/office/drawing/2014/main" val="400465506"/>
                    </a:ext>
                  </a:extLst>
                </a:gridCol>
                <a:gridCol w="513888">
                  <a:extLst>
                    <a:ext uri="{9D8B030D-6E8A-4147-A177-3AD203B41FA5}">
                      <a16:colId xmlns:a16="http://schemas.microsoft.com/office/drawing/2014/main" val="117264722"/>
                    </a:ext>
                  </a:extLst>
                </a:gridCol>
                <a:gridCol w="1027773">
                  <a:extLst>
                    <a:ext uri="{9D8B030D-6E8A-4147-A177-3AD203B41FA5}">
                      <a16:colId xmlns:a16="http://schemas.microsoft.com/office/drawing/2014/main" val="356716347"/>
                    </a:ext>
                  </a:extLst>
                </a:gridCol>
                <a:gridCol w="1027773">
                  <a:extLst>
                    <a:ext uri="{9D8B030D-6E8A-4147-A177-3AD203B41FA5}">
                      <a16:colId xmlns:a16="http://schemas.microsoft.com/office/drawing/2014/main" val="4138614001"/>
                    </a:ext>
                  </a:extLst>
                </a:gridCol>
                <a:gridCol w="1027773">
                  <a:extLst>
                    <a:ext uri="{9D8B030D-6E8A-4147-A177-3AD203B41FA5}">
                      <a16:colId xmlns:a16="http://schemas.microsoft.com/office/drawing/2014/main" val="979731848"/>
                    </a:ext>
                  </a:extLst>
                </a:gridCol>
                <a:gridCol w="1027773">
                  <a:extLst>
                    <a:ext uri="{9D8B030D-6E8A-4147-A177-3AD203B41FA5}">
                      <a16:colId xmlns:a16="http://schemas.microsoft.com/office/drawing/2014/main" val="2108471041"/>
                    </a:ext>
                  </a:extLst>
                </a:gridCol>
                <a:gridCol w="1027773">
                  <a:extLst>
                    <a:ext uri="{9D8B030D-6E8A-4147-A177-3AD203B41FA5}">
                      <a16:colId xmlns:a16="http://schemas.microsoft.com/office/drawing/2014/main" val="2096477725"/>
                    </a:ext>
                  </a:extLst>
                </a:gridCol>
              </a:tblGrid>
              <a:tr h="190500">
                <a:tc rowSpan="3">
                  <a:txBody>
                    <a:bodyPr/>
                    <a:lstStyle/>
                    <a:p>
                      <a:pPr algn="ctr" fontAlgn="ctr"/>
                      <a:r>
                        <a:rPr lang="en-US"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R4</a:t>
                      </a:r>
                      <a:r>
                        <a:rPr lang="ja-JP" altLang="en-US"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新設</a:t>
                      </a:r>
                      <a:r>
                        <a:rPr lang="en-US" altLang="ja-JP"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a:t>
                      </a:r>
                      <a:br>
                        <a:rPr lang="en-US" altLang="ja-JP"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br>
                      <a:r>
                        <a:rPr lang="ja-JP" altLang="en-US"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既設</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rowSpan="3">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設備種別</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rowSpan="3">
                  <a:txBody>
                    <a:bodyPr/>
                    <a:lstStyle/>
                    <a:p>
                      <a:pPr algn="ctr" fontAlgn="ctr"/>
                      <a:r>
                        <a:rPr lang="ja-JP" altLang="en-US" sz="1000" b="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rPr>
                        <a:t>供給</a:t>
                      </a:r>
                      <a:endParaRPr lang="en-US" altLang="ja-JP" sz="1000" b="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p>
                      <a:pPr algn="ctr" fontAlgn="ctr"/>
                      <a:r>
                        <a:rPr lang="ja-JP" altLang="en-US" sz="1000" b="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rPr>
                        <a:t>区域</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rowSpan="3">
                  <a:txBody>
                    <a:bodyPr/>
                    <a:lstStyle/>
                    <a:p>
                      <a:pPr algn="ctr"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台数</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rowSpan="3">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合計</a:t>
                      </a:r>
                      <a:br>
                        <a:rPr lang="ja-JP" altLang="en-US"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br>
                      <a:r>
                        <a:rPr lang="ja-JP" altLang="en-US"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出力</a:t>
                      </a:r>
                      <a:br>
                        <a:rPr lang="ja-JP" altLang="en-US"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br>
                      <a:r>
                        <a:rPr lang="en-US" altLang="ja-JP"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a:t>
                      </a:r>
                      <a:r>
                        <a:rPr lang="en-US"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kW)</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gridSpan="5">
                  <a:txBody>
                    <a:bodyPr/>
                    <a:lstStyle/>
                    <a:p>
                      <a:pPr algn="ctr"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供出可能な出力（</a:t>
                      </a:r>
                      <a:r>
                        <a:rPr lang="en-US" altLang="ja-JP"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kW</a:t>
                      </a: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2666812"/>
                  </a:ext>
                </a:extLst>
              </a:tr>
              <a:tr h="1905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ctr"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①供給力実証</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hMerge="1">
                  <a:txBody>
                    <a:bodyPr/>
                    <a:lstStyle/>
                    <a:p>
                      <a:endParaRPr kumimoji="1" lang="ja-JP" altLang="en-US"/>
                    </a:p>
                  </a:txBody>
                  <a:tcPr/>
                </a:tc>
                <a:tc gridSpan="3">
                  <a:txBody>
                    <a:bodyPr/>
                    <a:lstStyle/>
                    <a:p>
                      <a:pPr algn="ctr"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②調整力実証</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23344443"/>
                  </a:ext>
                </a:extLst>
              </a:tr>
              <a:tr h="3238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t>市場価格</a:t>
                      </a:r>
                      <a:br>
                        <a:rPr lang="ja-JP" altLang="en-US"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br>
                      <a:r>
                        <a:rPr lang="ja-JP" altLang="en-US"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t>上げ</a:t>
                      </a:r>
                      <a:r>
                        <a:rPr lang="en-US" altLang="ja-JP"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t>DR</a:t>
                      </a:r>
                      <a:endParaRPr lang="en-US" altLang="ja-JP" sz="8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t>市場価格</a:t>
                      </a:r>
                      <a:br>
                        <a:rPr lang="ja-JP" altLang="en-US"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br>
                      <a:r>
                        <a:rPr lang="ja-JP" altLang="en-US"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t>下げ</a:t>
                      </a:r>
                      <a:r>
                        <a:rPr lang="en-US" altLang="ja-JP"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t>DR</a:t>
                      </a:r>
                      <a:endParaRPr lang="en-US" altLang="ja-JP" sz="8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t>一次</a:t>
                      </a:r>
                      <a:br>
                        <a:rPr lang="ja-JP" altLang="en-US"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br>
                      <a:r>
                        <a:rPr lang="ja-JP" altLang="en-US"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t>調整力</a:t>
                      </a:r>
                      <a:endParaRPr lang="ja-JP" altLang="en-US" sz="8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t>二次調整力</a:t>
                      </a:r>
                      <a:br>
                        <a:rPr lang="ja-JP" altLang="en-US"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br>
                      <a:r>
                        <a:rPr lang="ja-JP" altLang="en-US"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t>①又は②</a:t>
                      </a:r>
                      <a:endParaRPr lang="ja-JP" altLang="en-US" sz="8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zh-TW" altLang="en-US"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t>発動指令電源応動</a:t>
                      </a:r>
                      <a:endParaRPr lang="zh-TW" altLang="en-US" sz="8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extLst>
                  <a:ext uri="{0D108BD9-81ED-4DB2-BD59-A6C34878D82A}">
                    <a16:rowId xmlns:a16="http://schemas.microsoft.com/office/drawing/2014/main" val="1383554765"/>
                  </a:ext>
                </a:extLst>
              </a:tr>
              <a:tr h="219075">
                <a:tc>
                  <a:txBody>
                    <a:bodyPr/>
                    <a:lstStyle/>
                    <a:p>
                      <a:pPr algn="ctr" fontAlgn="ctr"/>
                      <a:r>
                        <a:rPr 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R4</a:t>
                      </a: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新規</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家庭用蓄電システム</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cs typeface="Microsoft GothicNeo" panose="020B0503020000020004" pitchFamily="34" charset="-127"/>
                        </a:rPr>
                        <a:t>東京</a:t>
                      </a:r>
                      <a:endParaRPr lang="ja-JP" altLang="en-US" sz="9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10</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100</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50</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50</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50</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extLst>
                  <a:ext uri="{0D108BD9-81ED-4DB2-BD59-A6C34878D82A}">
                    <a16:rowId xmlns:a16="http://schemas.microsoft.com/office/drawing/2014/main" val="3090091192"/>
                  </a:ext>
                </a:extLst>
              </a:tr>
              <a:tr h="219075">
                <a:tc>
                  <a:txBody>
                    <a:bodyPr/>
                    <a:lstStyle/>
                    <a:p>
                      <a:pPr algn="ctr"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既存</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産業用・業務用蓄電システム</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cs typeface="Microsoft GothicNeo" panose="020B0503020000020004" pitchFamily="34" charset="-127"/>
                        </a:rPr>
                        <a:t>関西</a:t>
                      </a:r>
                      <a:endParaRPr lang="ja-JP" altLang="en-US" sz="9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1</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1,000</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500</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500</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500</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500</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500</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extLst>
                  <a:ext uri="{0D108BD9-81ED-4DB2-BD59-A6C34878D82A}">
                    <a16:rowId xmlns:a16="http://schemas.microsoft.com/office/drawing/2014/main" val="204707111"/>
                  </a:ext>
                </a:extLst>
              </a:tr>
              <a:tr h="219075">
                <a:tc>
                  <a:txBody>
                    <a:bodyPr/>
                    <a:lstStyle/>
                    <a:p>
                      <a:pPr algn="ctr" fontAlgn="ctr"/>
                      <a:r>
                        <a:rPr 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R4</a:t>
                      </a: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新規</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産業用・業務用蓄電システム</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cs typeface="Microsoft GothicNeo" panose="020B0503020000020004" pitchFamily="34" charset="-127"/>
                        </a:rPr>
                        <a:t>東京</a:t>
                      </a:r>
                      <a:endParaRPr lang="ja-JP" altLang="en-US" sz="9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2</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1,000</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250</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250</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250</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extLst>
                  <a:ext uri="{0D108BD9-81ED-4DB2-BD59-A6C34878D82A}">
                    <a16:rowId xmlns:a16="http://schemas.microsoft.com/office/drawing/2014/main" val="891644231"/>
                  </a:ext>
                </a:extLst>
              </a:tr>
              <a:tr h="219075">
                <a:tc>
                  <a:txBody>
                    <a:bodyPr/>
                    <a:lstStyle/>
                    <a:p>
                      <a:pPr algn="ctr"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既存</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rPr>
                        <a:t>エネファーム</a:t>
                      </a:r>
                    </a:p>
                  </a:txBody>
                  <a:tcPr marL="36000" marR="36000" marT="0" marB="0" anchor="ct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cs typeface="Microsoft GothicNeo" panose="020B0503020000020004" pitchFamily="34" charset="-127"/>
                        </a:rPr>
                        <a:t>東京</a:t>
                      </a:r>
                      <a:endParaRPr lang="ja-JP" altLang="en-US" sz="9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100</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400</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200</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extLst>
                  <a:ext uri="{0D108BD9-81ED-4DB2-BD59-A6C34878D82A}">
                    <a16:rowId xmlns:a16="http://schemas.microsoft.com/office/drawing/2014/main" val="2564834326"/>
                  </a:ext>
                </a:extLst>
              </a:tr>
              <a:tr h="219075">
                <a:tc>
                  <a:txBody>
                    <a:bodyPr/>
                    <a:lstStyle/>
                    <a:p>
                      <a:pPr algn="ctr"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9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extLst>
                  <a:ext uri="{0D108BD9-81ED-4DB2-BD59-A6C34878D82A}">
                    <a16:rowId xmlns:a16="http://schemas.microsoft.com/office/drawing/2014/main" val="777036302"/>
                  </a:ext>
                </a:extLst>
              </a:tr>
              <a:tr h="219075">
                <a:tc>
                  <a:txBody>
                    <a:bodyPr/>
                    <a:lstStyle/>
                    <a:p>
                      <a:pPr algn="ctr"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9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extLst>
                  <a:ext uri="{0D108BD9-81ED-4DB2-BD59-A6C34878D82A}">
                    <a16:rowId xmlns:a16="http://schemas.microsoft.com/office/drawing/2014/main" val="358446989"/>
                  </a:ext>
                </a:extLst>
              </a:tr>
              <a:tr h="219075">
                <a:tc>
                  <a:txBody>
                    <a:bodyPr/>
                    <a:lstStyle/>
                    <a:p>
                      <a:pPr algn="ctr"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9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extLst>
                  <a:ext uri="{0D108BD9-81ED-4DB2-BD59-A6C34878D82A}">
                    <a16:rowId xmlns:a16="http://schemas.microsoft.com/office/drawing/2014/main" val="422105136"/>
                  </a:ext>
                </a:extLst>
              </a:tr>
              <a:tr h="219075">
                <a:tc>
                  <a:txBody>
                    <a:bodyPr/>
                    <a:lstStyle/>
                    <a:p>
                      <a:pPr algn="ctr"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extLst>
                  <a:ext uri="{0D108BD9-81ED-4DB2-BD59-A6C34878D82A}">
                    <a16:rowId xmlns:a16="http://schemas.microsoft.com/office/drawing/2014/main" val="1088255633"/>
                  </a:ext>
                </a:extLst>
              </a:tr>
              <a:tr h="219075">
                <a:tc>
                  <a:txBody>
                    <a:bodyPr/>
                    <a:lstStyle/>
                    <a:p>
                      <a:pPr algn="ctr"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9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extLst>
                  <a:ext uri="{0D108BD9-81ED-4DB2-BD59-A6C34878D82A}">
                    <a16:rowId xmlns:a16="http://schemas.microsoft.com/office/drawing/2014/main" val="3526519532"/>
                  </a:ext>
                </a:extLst>
              </a:tr>
              <a:tr h="219075">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9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extLst>
                  <a:ext uri="{0D108BD9-81ED-4DB2-BD59-A6C34878D82A}">
                    <a16:rowId xmlns:a16="http://schemas.microsoft.com/office/drawing/2014/main" val="3639437213"/>
                  </a:ext>
                </a:extLst>
              </a:tr>
              <a:tr h="219075">
                <a:tc grid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TW" altLang="en-US"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合計</a:t>
                      </a:r>
                      <a:endParaRPr lang="zh-TW" altLang="en-US" sz="1000" b="1"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p>
                      <a:pPr algn="ctr" fontAlgn="ctr"/>
                      <a:endParaRPr lang="zh-TW" altLang="en-US" sz="1000" b="1" i="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hMerge="1">
                  <a:txBody>
                    <a:bodyPr/>
                    <a:lstStyle/>
                    <a:p>
                      <a:pPr algn="ctr" fontAlgn="ctr"/>
                      <a:endParaRPr lang="zh-TW" altLang="en-US" sz="1000" b="1"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hMerge="1">
                  <a:txBody>
                    <a:bodyPr/>
                    <a:lstStyle/>
                    <a:p>
                      <a:pPr algn="ctr" fontAlgn="ctr"/>
                      <a:endParaRPr lang="zh-TW" altLang="en-US" sz="1000" b="1" i="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113</a:t>
                      </a:r>
                      <a:endParaRPr lang="en-US" altLang="ja-JP" sz="1000" b="1"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2,500</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1,000</a:t>
                      </a:r>
                      <a:endParaRPr lang="en-US" altLang="ja-JP" sz="1000" b="1"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800</a:t>
                      </a:r>
                      <a:endParaRPr lang="en-US" altLang="ja-JP" sz="1000" b="1"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550</a:t>
                      </a:r>
                      <a:endParaRPr lang="en-US" altLang="ja-JP" sz="1000" b="1"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500</a:t>
                      </a:r>
                      <a:endParaRPr lang="en-US" altLang="ja-JP" sz="1000" b="1"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750</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extLst>
                  <a:ext uri="{0D108BD9-81ED-4DB2-BD59-A6C34878D82A}">
                    <a16:rowId xmlns:a16="http://schemas.microsoft.com/office/drawing/2014/main" val="3049027195"/>
                  </a:ext>
                </a:extLst>
              </a:tr>
            </a:tbl>
          </a:graphicData>
        </a:graphic>
      </p:graphicFrame>
    </p:spTree>
    <p:extLst>
      <p:ext uri="{BB962C8B-B14F-4D97-AF65-F5344CB8AC3E}">
        <p14:creationId xmlns:p14="http://schemas.microsoft.com/office/powerpoint/2010/main" val="3768311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kumimoji="1" lang="ja-JP" altLang="en-US" dirty="0"/>
              <a:t>必要に応じ、表を分けて記載すること</a:t>
            </a:r>
            <a:endParaRPr kumimoji="1"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（３）制御対象</a:t>
            </a:r>
            <a:r>
              <a:rPr kumimoji="1" lang="en-US" altLang="ja-JP" dirty="0"/>
              <a:t>DER</a:t>
            </a:r>
            <a:endParaRPr kumimoji="1" lang="ja-JP" altLang="en-US" sz="1800" strike="sngStrike" dirty="0"/>
          </a:p>
        </p:txBody>
      </p:sp>
      <p:graphicFrame>
        <p:nvGraphicFramePr>
          <p:cNvPr id="6" name="表 5">
            <a:extLst>
              <a:ext uri="{FF2B5EF4-FFF2-40B4-BE49-F238E27FC236}">
                <a16:creationId xmlns:a16="http://schemas.microsoft.com/office/drawing/2014/main" id="{74462B39-B7EF-4F06-A592-C74F715ED71B}"/>
              </a:ext>
            </a:extLst>
          </p:cNvPr>
          <p:cNvGraphicFramePr>
            <a:graphicFrameLocks noGrp="1"/>
          </p:cNvGraphicFramePr>
          <p:nvPr>
            <p:extLst>
              <p:ext uri="{D42A27DB-BD31-4B8C-83A1-F6EECF244321}">
                <p14:modId xmlns:p14="http://schemas.microsoft.com/office/powerpoint/2010/main" val="1450412431"/>
              </p:ext>
            </p:extLst>
          </p:nvPr>
        </p:nvGraphicFramePr>
        <p:xfrm>
          <a:off x="341221" y="1915311"/>
          <a:ext cx="9217343" cy="4609303"/>
        </p:xfrm>
        <a:graphic>
          <a:graphicData uri="http://schemas.openxmlformats.org/drawingml/2006/table">
            <a:tbl>
              <a:tblPr>
                <a:tableStyleId>{5940675A-B579-460E-94D1-54222C63F5DA}</a:tableStyleId>
              </a:tblPr>
              <a:tblGrid>
                <a:gridCol w="1117253">
                  <a:extLst>
                    <a:ext uri="{9D8B030D-6E8A-4147-A177-3AD203B41FA5}">
                      <a16:colId xmlns:a16="http://schemas.microsoft.com/office/drawing/2014/main" val="3961184003"/>
                    </a:ext>
                  </a:extLst>
                </a:gridCol>
                <a:gridCol w="672892">
                  <a:extLst>
                    <a:ext uri="{9D8B030D-6E8A-4147-A177-3AD203B41FA5}">
                      <a16:colId xmlns:a16="http://schemas.microsoft.com/office/drawing/2014/main" val="2151567558"/>
                    </a:ext>
                  </a:extLst>
                </a:gridCol>
                <a:gridCol w="677123">
                  <a:extLst>
                    <a:ext uri="{9D8B030D-6E8A-4147-A177-3AD203B41FA5}">
                      <a16:colId xmlns:a16="http://schemas.microsoft.com/office/drawing/2014/main" val="1122782378"/>
                    </a:ext>
                  </a:extLst>
                </a:gridCol>
                <a:gridCol w="672892">
                  <a:extLst>
                    <a:ext uri="{9D8B030D-6E8A-4147-A177-3AD203B41FA5}">
                      <a16:colId xmlns:a16="http://schemas.microsoft.com/office/drawing/2014/main" val="3047993944"/>
                    </a:ext>
                  </a:extLst>
                </a:gridCol>
                <a:gridCol w="677123">
                  <a:extLst>
                    <a:ext uri="{9D8B030D-6E8A-4147-A177-3AD203B41FA5}">
                      <a16:colId xmlns:a16="http://schemas.microsoft.com/office/drawing/2014/main" val="2265478470"/>
                    </a:ext>
                  </a:extLst>
                </a:gridCol>
                <a:gridCol w="672892">
                  <a:extLst>
                    <a:ext uri="{9D8B030D-6E8A-4147-A177-3AD203B41FA5}">
                      <a16:colId xmlns:a16="http://schemas.microsoft.com/office/drawing/2014/main" val="4135619250"/>
                    </a:ext>
                  </a:extLst>
                </a:gridCol>
                <a:gridCol w="677123">
                  <a:extLst>
                    <a:ext uri="{9D8B030D-6E8A-4147-A177-3AD203B41FA5}">
                      <a16:colId xmlns:a16="http://schemas.microsoft.com/office/drawing/2014/main" val="1327150011"/>
                    </a:ext>
                  </a:extLst>
                </a:gridCol>
                <a:gridCol w="672892">
                  <a:extLst>
                    <a:ext uri="{9D8B030D-6E8A-4147-A177-3AD203B41FA5}">
                      <a16:colId xmlns:a16="http://schemas.microsoft.com/office/drawing/2014/main" val="2545108778"/>
                    </a:ext>
                  </a:extLst>
                </a:gridCol>
                <a:gridCol w="677123">
                  <a:extLst>
                    <a:ext uri="{9D8B030D-6E8A-4147-A177-3AD203B41FA5}">
                      <a16:colId xmlns:a16="http://schemas.microsoft.com/office/drawing/2014/main" val="3845799308"/>
                    </a:ext>
                  </a:extLst>
                </a:gridCol>
                <a:gridCol w="672892">
                  <a:extLst>
                    <a:ext uri="{9D8B030D-6E8A-4147-A177-3AD203B41FA5}">
                      <a16:colId xmlns:a16="http://schemas.microsoft.com/office/drawing/2014/main" val="4290923506"/>
                    </a:ext>
                  </a:extLst>
                </a:gridCol>
                <a:gridCol w="677123">
                  <a:extLst>
                    <a:ext uri="{9D8B030D-6E8A-4147-A177-3AD203B41FA5}">
                      <a16:colId xmlns:a16="http://schemas.microsoft.com/office/drawing/2014/main" val="1379703365"/>
                    </a:ext>
                  </a:extLst>
                </a:gridCol>
                <a:gridCol w="672892">
                  <a:extLst>
                    <a:ext uri="{9D8B030D-6E8A-4147-A177-3AD203B41FA5}">
                      <a16:colId xmlns:a16="http://schemas.microsoft.com/office/drawing/2014/main" val="1812636121"/>
                    </a:ext>
                  </a:extLst>
                </a:gridCol>
                <a:gridCol w="677123">
                  <a:extLst>
                    <a:ext uri="{9D8B030D-6E8A-4147-A177-3AD203B41FA5}">
                      <a16:colId xmlns:a16="http://schemas.microsoft.com/office/drawing/2014/main" val="3730499983"/>
                    </a:ext>
                  </a:extLst>
                </a:gridCol>
              </a:tblGrid>
              <a:tr h="602671">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リソース名</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grid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家庭用蓄電</a:t>
                      </a:r>
                      <a:endParaRPr lang="en-US" altLang="ja-JP" sz="1100" u="none" strike="noStrike" dirty="0">
                        <a:effectLst/>
                        <a:latin typeface="Meiryo UI" panose="020B0604030504040204" pitchFamily="50" charset="-128"/>
                        <a:ea typeface="Meiryo UI" panose="020B0604030504040204" pitchFamily="50" charset="-128"/>
                      </a:endParaRPr>
                    </a:p>
                    <a:p>
                      <a:pPr algn="ctr" fontAlgn="ctr"/>
                      <a:r>
                        <a:rPr lang="ja-JP" altLang="en-US" sz="1100" u="none" strike="noStrike" dirty="0">
                          <a:effectLst/>
                          <a:latin typeface="Meiryo UI" panose="020B0604030504040204" pitchFamily="50" charset="-128"/>
                          <a:ea typeface="Meiryo UI" panose="020B0604030504040204" pitchFamily="50" charset="-128"/>
                        </a:rPr>
                        <a:t>システム</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産業用業務用</a:t>
                      </a:r>
                      <a:endParaRPr lang="en-US" altLang="ja-JP" sz="1100" u="none" strike="noStrike" dirty="0">
                        <a:effectLst/>
                        <a:latin typeface="Meiryo UI" panose="020B0604030504040204" pitchFamily="50" charset="-128"/>
                        <a:ea typeface="Meiryo UI" panose="020B0604030504040204" pitchFamily="50" charset="-128"/>
                      </a:endParaRPr>
                    </a:p>
                    <a:p>
                      <a:pPr algn="ctr" fontAlgn="ctr"/>
                      <a:r>
                        <a:rPr lang="ja-JP" altLang="en-US" sz="1100" u="none" strike="noStrike" dirty="0">
                          <a:effectLst/>
                          <a:latin typeface="Meiryo UI" panose="020B0604030504040204" pitchFamily="50" charset="-128"/>
                          <a:ea typeface="Meiryo UI" panose="020B0604030504040204" pitchFamily="50" charset="-128"/>
                        </a:rPr>
                        <a:t>蓄電システム</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endParaRPr kumimoji="1" lang="ja-JP" altLang="en-US"/>
                    </a:p>
                  </a:txBody>
                  <a:tcPr/>
                </a:tc>
                <a:tc gridSpan="2">
                  <a:txBody>
                    <a:bodyPr/>
                    <a:lstStyle/>
                    <a:p>
                      <a:pPr algn="ctr" fontAlgn="ctr"/>
                      <a:r>
                        <a:rPr lang="en-US" sz="1100" u="none" strike="noStrike" dirty="0">
                          <a:effectLst/>
                          <a:latin typeface="Meiryo UI" panose="020B0604030504040204" pitchFamily="50" charset="-128"/>
                          <a:ea typeface="Meiryo UI" panose="020B0604030504040204" pitchFamily="50" charset="-128"/>
                        </a:rPr>
                        <a:t>EV</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エネファーム</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業務用・産業用</a:t>
                      </a:r>
                      <a:endParaRPr lang="en-US" altLang="ja-JP" sz="1100" u="none" strike="noStrike" dirty="0">
                        <a:effectLst/>
                        <a:latin typeface="Meiryo UI" panose="020B0604030504040204" pitchFamily="50" charset="-128"/>
                        <a:ea typeface="Meiryo UI" panose="020B0604030504040204" pitchFamily="50" charset="-128"/>
                      </a:endParaRPr>
                    </a:p>
                    <a:p>
                      <a:pPr algn="ctr" fontAlgn="ctr"/>
                      <a:r>
                        <a:rPr lang="ja-JP" altLang="en-US" sz="1100" u="none" strike="noStrike" dirty="0">
                          <a:effectLst/>
                          <a:latin typeface="Meiryo UI" panose="020B0604030504040204" pitchFamily="50" charset="-128"/>
                          <a:ea typeface="Meiryo UI" panose="020B0604030504040204" pitchFamily="50" charset="-128"/>
                        </a:rPr>
                        <a:t>燃料電池</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その他</a:t>
                      </a:r>
                      <a:endParaRPr lang="en-US" altLang="ja-JP" sz="1100" u="none" strike="noStrike" dirty="0">
                        <a:effectLst/>
                        <a:latin typeface="Meiryo UI" panose="020B0604030504040204" pitchFamily="50" charset="-128"/>
                        <a:ea typeface="Meiryo UI" panose="020B0604030504040204" pitchFamily="50" charset="-128"/>
                      </a:endParaRPr>
                    </a:p>
                    <a:p>
                      <a:pPr algn="ctr" fontAlgn="ctr"/>
                      <a:r>
                        <a:rPr lang="en-US" altLang="ja-JP" sz="1100" u="none" strike="noStrike" dirty="0">
                          <a:effectLst/>
                          <a:latin typeface="Meiryo UI" panose="020B0604030504040204" pitchFamily="50" charset="-128"/>
                          <a:ea typeface="Meiryo UI" panose="020B0604030504040204" pitchFamily="50" charset="-128"/>
                        </a:rPr>
                        <a:t>[</a:t>
                      </a:r>
                      <a:r>
                        <a:rPr lang="ja-JP" altLang="en-US" sz="1100" u="none" strike="noStrike" dirty="0">
                          <a:effectLst/>
                          <a:latin typeface="Meiryo UI" panose="020B0604030504040204" pitchFamily="50" charset="-128"/>
                          <a:ea typeface="Meiryo UI" panose="020B0604030504040204" pitchFamily="50" charset="-128"/>
                        </a:rPr>
                        <a:t>　　　</a:t>
                      </a:r>
                      <a:r>
                        <a:rPr lang="en-US" altLang="ja-JP" sz="1100" u="none" strike="noStrike" dirty="0">
                          <a:effectLst/>
                          <a:latin typeface="Meiryo UI" panose="020B0604030504040204" pitchFamily="50" charset="-128"/>
                          <a:ea typeface="Meiryo UI" panose="020B0604030504040204" pitchFamily="50" charset="-128"/>
                        </a:rPr>
                        <a:t>]</a:t>
                      </a:r>
                    </a:p>
                  </a:txBody>
                  <a:tcPr marL="0" marR="0" marT="0" marB="0" anchor="ctr"/>
                </a:tc>
                <a:tc hMerge="1">
                  <a:txBody>
                    <a:bodyPr/>
                    <a:lstStyle/>
                    <a:p>
                      <a:endParaRPr kumimoji="1" lang="ja-JP" altLang="en-US"/>
                    </a:p>
                  </a:txBody>
                  <a:tcPr/>
                </a:tc>
                <a:extLst>
                  <a:ext uri="{0D108BD9-81ED-4DB2-BD59-A6C34878D82A}">
                    <a16:rowId xmlns:a16="http://schemas.microsoft.com/office/drawing/2014/main" val="3780571164"/>
                  </a:ext>
                </a:extLst>
              </a:tr>
              <a:tr h="707699">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供給区域</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台数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設備</a:t>
                      </a:r>
                      <a:br>
                        <a:rPr lang="ja-JP" altLang="en-US"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出力</a:t>
                      </a:r>
                      <a:br>
                        <a:rPr lang="ja-JP" altLang="en-US" sz="1100" u="none" strike="noStrike" dirty="0">
                          <a:effectLst/>
                          <a:latin typeface="Meiryo UI" panose="020B0604030504040204" pitchFamily="50" charset="-128"/>
                          <a:ea typeface="Meiryo UI" panose="020B0604030504040204" pitchFamily="50" charset="-128"/>
                        </a:rPr>
                      </a:br>
                      <a:r>
                        <a:rPr lang="en-US" altLang="ja-JP" sz="1100" u="none" strike="noStrike" dirty="0">
                          <a:effectLst/>
                          <a:latin typeface="Meiryo UI" panose="020B0604030504040204" pitchFamily="50" charset="-128"/>
                          <a:ea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rPr>
                        <a:t>kW)</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台数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設備</a:t>
                      </a:r>
                      <a:br>
                        <a:rPr lang="ja-JP" altLang="en-US"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出力</a:t>
                      </a:r>
                      <a:br>
                        <a:rPr lang="ja-JP" altLang="en-US" sz="1100" u="none" strike="noStrike" dirty="0">
                          <a:effectLst/>
                          <a:latin typeface="Meiryo UI" panose="020B0604030504040204" pitchFamily="50" charset="-128"/>
                          <a:ea typeface="Meiryo UI" panose="020B0604030504040204" pitchFamily="50" charset="-128"/>
                        </a:rPr>
                      </a:br>
                      <a:r>
                        <a:rPr lang="en-US" altLang="ja-JP" sz="1100" u="none" strike="noStrike" dirty="0">
                          <a:effectLst/>
                          <a:latin typeface="Meiryo UI" panose="020B0604030504040204" pitchFamily="50" charset="-128"/>
                          <a:ea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rPr>
                        <a:t>kW)</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台数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設備</a:t>
                      </a:r>
                      <a:br>
                        <a:rPr lang="ja-JP" altLang="en-US"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出力</a:t>
                      </a:r>
                      <a:br>
                        <a:rPr lang="ja-JP" altLang="en-US" sz="1100" u="none" strike="noStrike" dirty="0">
                          <a:effectLst/>
                          <a:latin typeface="Meiryo UI" panose="020B0604030504040204" pitchFamily="50" charset="-128"/>
                          <a:ea typeface="Meiryo UI" panose="020B0604030504040204" pitchFamily="50" charset="-128"/>
                        </a:rPr>
                      </a:br>
                      <a:r>
                        <a:rPr lang="en-US" altLang="ja-JP" sz="1100" u="none" strike="noStrike" dirty="0">
                          <a:effectLst/>
                          <a:latin typeface="Meiryo UI" panose="020B0604030504040204" pitchFamily="50" charset="-128"/>
                          <a:ea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rPr>
                        <a:t>kW)</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台数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設備</a:t>
                      </a:r>
                      <a:br>
                        <a:rPr lang="ja-JP" altLang="en-US"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出力</a:t>
                      </a:r>
                      <a:br>
                        <a:rPr lang="ja-JP" altLang="en-US" sz="1100" u="none" strike="noStrike" dirty="0">
                          <a:effectLst/>
                          <a:latin typeface="Meiryo UI" panose="020B0604030504040204" pitchFamily="50" charset="-128"/>
                          <a:ea typeface="Meiryo UI" panose="020B0604030504040204" pitchFamily="50" charset="-128"/>
                        </a:rPr>
                      </a:br>
                      <a:r>
                        <a:rPr lang="en-US" altLang="ja-JP" sz="1100" u="none" strike="noStrike" dirty="0">
                          <a:effectLst/>
                          <a:latin typeface="Meiryo UI" panose="020B0604030504040204" pitchFamily="50" charset="-128"/>
                          <a:ea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rPr>
                        <a:t>kW)</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台数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設備</a:t>
                      </a:r>
                      <a:br>
                        <a:rPr lang="ja-JP" altLang="en-US"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出力</a:t>
                      </a:r>
                      <a:br>
                        <a:rPr lang="ja-JP" altLang="en-US" sz="1100" u="none" strike="noStrike" dirty="0">
                          <a:effectLst/>
                          <a:latin typeface="Meiryo UI" panose="020B0604030504040204" pitchFamily="50" charset="-128"/>
                          <a:ea typeface="Meiryo UI" panose="020B0604030504040204" pitchFamily="50" charset="-128"/>
                        </a:rPr>
                      </a:br>
                      <a:r>
                        <a:rPr lang="en-US" altLang="ja-JP" sz="1100" u="none" strike="noStrike" dirty="0">
                          <a:effectLst/>
                          <a:latin typeface="Meiryo UI" panose="020B0604030504040204" pitchFamily="50" charset="-128"/>
                          <a:ea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rPr>
                        <a:t>kW)</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台数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設備</a:t>
                      </a:r>
                      <a:br>
                        <a:rPr lang="ja-JP" altLang="en-US"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出力</a:t>
                      </a:r>
                      <a:br>
                        <a:rPr lang="ja-JP" altLang="en-US" sz="1100" u="none" strike="noStrike" dirty="0">
                          <a:effectLst/>
                          <a:latin typeface="Meiryo UI" panose="020B0604030504040204" pitchFamily="50" charset="-128"/>
                          <a:ea typeface="Meiryo UI" panose="020B0604030504040204" pitchFamily="50" charset="-128"/>
                        </a:rPr>
                      </a:br>
                      <a:r>
                        <a:rPr lang="en-US" altLang="ja-JP" sz="1100" u="none" strike="noStrike" dirty="0">
                          <a:effectLst/>
                          <a:latin typeface="Meiryo UI" panose="020B0604030504040204" pitchFamily="50" charset="-128"/>
                          <a:ea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rPr>
                        <a:t>kW)</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768865351"/>
                  </a:ext>
                </a:extLst>
              </a:tr>
              <a:tr h="299903">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北海道</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endParaRPr lang="en-US" altLang="ja-JP" sz="1100" u="none" strike="noStrike" dirty="0">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3112876534"/>
                  </a:ext>
                </a:extLst>
              </a:tr>
              <a:tr h="299903">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東北</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26350080"/>
                  </a:ext>
                </a:extLst>
              </a:tr>
              <a:tr h="299903">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東京</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　</a:t>
                      </a:r>
                      <a:r>
                        <a:rPr lang="en-US" altLang="ja-JP" sz="1100" u="none" strike="noStrike" dirty="0">
                          <a:effectLst/>
                          <a:latin typeface="Meiryo UI" panose="020B0604030504040204" pitchFamily="50" charset="-128"/>
                          <a:ea typeface="Meiryo UI" panose="020B0604030504040204" pitchFamily="50" charset="-128"/>
                        </a:rPr>
                        <a:t>10</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10</a:t>
                      </a: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2</a:t>
                      </a: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500</a:t>
                      </a: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100</a:t>
                      </a: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　</a:t>
                      </a:r>
                      <a:r>
                        <a:rPr lang="en-US" altLang="ja-JP" sz="1100" u="none" strike="noStrike" dirty="0">
                          <a:effectLst/>
                          <a:latin typeface="Meiryo UI" panose="020B0604030504040204" pitchFamily="50" charset="-128"/>
                          <a:ea typeface="Meiryo UI" panose="020B0604030504040204" pitchFamily="50" charset="-128"/>
                        </a:rPr>
                        <a:t>4</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543522365"/>
                  </a:ext>
                </a:extLst>
              </a:tr>
              <a:tr h="299903">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中部</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4057817316"/>
                  </a:ext>
                </a:extLst>
              </a:tr>
              <a:tr h="299903">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北陸</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862162325"/>
                  </a:ext>
                </a:extLst>
              </a:tr>
              <a:tr h="299903">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関西</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1</a:t>
                      </a: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1000</a:t>
                      </a: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433926312"/>
                  </a:ext>
                </a:extLst>
              </a:tr>
              <a:tr h="299903">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中国</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782691293"/>
                  </a:ext>
                </a:extLst>
              </a:tr>
              <a:tr h="299903">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四国</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687570900"/>
                  </a:ext>
                </a:extLst>
              </a:tr>
              <a:tr h="299903">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九州</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569993998"/>
                  </a:ext>
                </a:extLst>
              </a:tr>
              <a:tr h="299903">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沖縄</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974401246"/>
                  </a:ext>
                </a:extLst>
              </a:tr>
              <a:tr h="299903">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合計</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331237417"/>
                  </a:ext>
                </a:extLst>
              </a:tr>
            </a:tbl>
          </a:graphicData>
        </a:graphic>
      </p:graphicFrame>
      <p:sp>
        <p:nvSpPr>
          <p:cNvPr id="8" name="正方形/長方形 7">
            <a:extLst>
              <a:ext uri="{FF2B5EF4-FFF2-40B4-BE49-F238E27FC236}">
                <a16:creationId xmlns:a16="http://schemas.microsoft.com/office/drawing/2014/main" id="{F840E6A6-F4DC-4D42-A769-94ED75445E31}"/>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a:extLst>
              <a:ext uri="{FF2B5EF4-FFF2-40B4-BE49-F238E27FC236}">
                <a16:creationId xmlns:a16="http://schemas.microsoft.com/office/drawing/2014/main" id="{1F2A3601-603E-4B61-B7C2-90E18311860F}"/>
              </a:ext>
            </a:extLst>
          </p:cNvPr>
          <p:cNvSpPr txBox="1"/>
          <p:nvPr/>
        </p:nvSpPr>
        <p:spPr>
          <a:xfrm>
            <a:off x="25020" y="1576176"/>
            <a:ext cx="3483493" cy="246221"/>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（記載例）</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前ページの記載例の場合</a:t>
            </a:r>
          </a:p>
        </p:txBody>
      </p:sp>
    </p:spTree>
    <p:extLst>
      <p:ext uri="{BB962C8B-B14F-4D97-AF65-F5344CB8AC3E}">
        <p14:creationId xmlns:p14="http://schemas.microsoft.com/office/powerpoint/2010/main" val="1008072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lang="ja-JP" altLang="en-US" dirty="0"/>
              <a:t>上位配電事業者とアグリゲーションコーディネーター間、</a:t>
            </a:r>
            <a:r>
              <a:rPr kumimoji="1" lang="ja-JP" altLang="en-US" dirty="0"/>
              <a:t>アグリゲーションコーディネーターとリソースアグリゲーター間、</a:t>
            </a:r>
            <a:r>
              <a:rPr lang="ja-JP" altLang="en-US" dirty="0"/>
              <a:t>リソースアグリゲーターとリソース間</a:t>
            </a:r>
            <a:r>
              <a:rPr kumimoji="1" lang="ja-JP" altLang="en-US" dirty="0"/>
              <a:t>各レイヤでの通信方式および通信規格（プロトコル等）が明確化できているか記載</a:t>
            </a:r>
            <a:endParaRPr kumimoji="1" lang="en-US" altLang="ja-JP" dirty="0"/>
          </a:p>
          <a:p>
            <a:r>
              <a:rPr lang="ja-JP" altLang="en-US" dirty="0"/>
              <a:t>代表的な</a:t>
            </a:r>
            <a:r>
              <a:rPr lang="en-US" altLang="ja-JP" dirty="0" err="1"/>
              <a:t>OpenADR</a:t>
            </a:r>
            <a:r>
              <a:rPr lang="ja-JP" altLang="en-US" dirty="0"/>
              <a:t>、</a:t>
            </a:r>
            <a:r>
              <a:rPr lang="en-US" altLang="ja-JP" dirty="0"/>
              <a:t>ECHONET Lite</a:t>
            </a:r>
            <a:r>
              <a:rPr lang="ja-JP" altLang="en-US" dirty="0"/>
              <a:t>、</a:t>
            </a:r>
            <a:r>
              <a:rPr lang="en-US" altLang="ja-JP" dirty="0"/>
              <a:t>HTTP</a:t>
            </a:r>
            <a:r>
              <a:rPr lang="ja-JP" altLang="en-US" dirty="0"/>
              <a:t>系、</a:t>
            </a:r>
            <a:r>
              <a:rPr lang="en-US" altLang="ja-JP" dirty="0"/>
              <a:t>Modbus</a:t>
            </a:r>
            <a:r>
              <a:rPr lang="ja-JP" altLang="en-US" dirty="0"/>
              <a:t>等の通信規格以外を使用する場合においても、その規格も明記すること（メーカーの独自規格等、記載が困難な場合を除く）</a:t>
            </a:r>
            <a:endParaRPr kumimoji="1" lang="ja-JP" altLang="en-US"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（４）通信方式と通信規格</a:t>
            </a:r>
            <a:endParaRPr kumimoji="1" lang="ja-JP" altLang="en-US" strike="sngStrike" dirty="0"/>
          </a:p>
        </p:txBody>
      </p:sp>
      <p:sp>
        <p:nvSpPr>
          <p:cNvPr id="5" name="正方形/長方形 4">
            <a:extLst>
              <a:ext uri="{FF2B5EF4-FFF2-40B4-BE49-F238E27FC236}">
                <a16:creationId xmlns:a16="http://schemas.microsoft.com/office/drawing/2014/main" id="{DA5F7A69-51B9-4B69-9D4C-70B7DA501E5B}"/>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5.</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サイバーセキュリティ対策</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65227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lang="en-US" altLang="ja-JP" dirty="0"/>
              <a:t>ERAB</a:t>
            </a:r>
            <a:r>
              <a:rPr lang="ja-JP" altLang="en-US" dirty="0"/>
              <a:t>サイバーセキュリティガイドライン</a:t>
            </a:r>
            <a:r>
              <a:rPr lang="en-US" altLang="ja-JP" dirty="0"/>
              <a:t>Ver2.0</a:t>
            </a:r>
            <a:r>
              <a:rPr lang="ja-JP" altLang="en-US" dirty="0"/>
              <a:t>に従い、サイバーセキュリティ対策の構築状況と、今後の運用体制の構築に向けた検討方針・計画を記載</a:t>
            </a:r>
            <a:endParaRPr lang="en-US" altLang="ja-JP" dirty="0"/>
          </a:p>
          <a:p>
            <a:r>
              <a:rPr lang="en-US" altLang="ja-JP" dirty="0"/>
              <a:t>(</a:t>
            </a:r>
            <a:r>
              <a:rPr lang="en-US" altLang="ja-JP" dirty="0" err="1"/>
              <a:t>i</a:t>
            </a:r>
            <a:r>
              <a:rPr lang="en-US" altLang="ja-JP" dirty="0"/>
              <a:t>)</a:t>
            </a:r>
            <a:r>
              <a:rPr lang="ja-JP" altLang="en-US" dirty="0"/>
              <a:t>抑止、</a:t>
            </a:r>
            <a:r>
              <a:rPr lang="en-US" altLang="ja-JP" dirty="0"/>
              <a:t>(ii)</a:t>
            </a:r>
            <a:r>
              <a:rPr lang="ja-JP" altLang="en-US" dirty="0"/>
              <a:t>内部防御</a:t>
            </a:r>
            <a:r>
              <a:rPr lang="en-US" altLang="ja-JP" dirty="0"/>
              <a:t>/</a:t>
            </a:r>
            <a:r>
              <a:rPr lang="ja-JP" altLang="en-US" dirty="0"/>
              <a:t>情報保護、</a:t>
            </a:r>
            <a:r>
              <a:rPr lang="en-US" altLang="ja-JP" dirty="0"/>
              <a:t>(iii)</a:t>
            </a:r>
            <a:r>
              <a:rPr lang="ja-JP" altLang="en-US" dirty="0"/>
              <a:t>侵入・攻撃検知、</a:t>
            </a:r>
            <a:r>
              <a:rPr lang="en-US" altLang="ja-JP" dirty="0"/>
              <a:t>(</a:t>
            </a:r>
            <a:r>
              <a:rPr lang="en-US" altLang="ja-JP" dirty="0" err="1"/>
              <a:t>iV</a:t>
            </a:r>
            <a:r>
              <a:rPr lang="en-US" altLang="ja-JP" dirty="0"/>
              <a:t>)</a:t>
            </a:r>
            <a:r>
              <a:rPr lang="ja-JP" altLang="en-US" dirty="0"/>
              <a:t>被害把握</a:t>
            </a:r>
            <a:r>
              <a:rPr lang="en-US" altLang="ja-JP" dirty="0"/>
              <a:t>/</a:t>
            </a:r>
            <a:r>
              <a:rPr lang="ja-JP" altLang="en-US" dirty="0"/>
              <a:t>事業継続の各フェーズの対策を記載</a:t>
            </a:r>
            <a:endParaRPr lang="en-US" altLang="ja-JP" dirty="0"/>
          </a:p>
          <a:p>
            <a:r>
              <a:rPr lang="ja-JP" altLang="en-US" dirty="0"/>
              <a:t>特に、</a:t>
            </a:r>
            <a:r>
              <a:rPr lang="en-US" altLang="ja-JP" dirty="0"/>
              <a:t>ERAB</a:t>
            </a:r>
            <a:r>
              <a:rPr lang="ja-JP" altLang="en-US" dirty="0"/>
              <a:t>サイバーセキュリティガイドライン</a:t>
            </a:r>
            <a:r>
              <a:rPr lang="en-US" altLang="ja-JP" dirty="0"/>
              <a:t>Ver2.0</a:t>
            </a:r>
            <a:r>
              <a:rPr lang="ja-JP" altLang="en-US" dirty="0"/>
              <a:t>で定める</a:t>
            </a:r>
            <a:r>
              <a:rPr lang="en-US" altLang="ja-JP" dirty="0"/>
              <a:t>R4</a:t>
            </a:r>
            <a:r>
              <a:rPr lang="ja-JP" altLang="en-US" dirty="0"/>
              <a:t>、</a:t>
            </a:r>
            <a:r>
              <a:rPr lang="en-US" altLang="ja-JP" dirty="0"/>
              <a:t>R5</a:t>
            </a:r>
            <a:r>
              <a:rPr lang="ja-JP" altLang="en-US" dirty="0"/>
              <a:t>の間のセキュリティ設計に関しては、なりすましや改ざんに対する、セキュリティ対策（認証機能、</a:t>
            </a:r>
            <a:r>
              <a:rPr lang="en-US" altLang="ja-JP" dirty="0"/>
              <a:t>ID</a:t>
            </a:r>
            <a:r>
              <a:rPr lang="ja-JP" altLang="en-US" dirty="0"/>
              <a:t>管理、検出、切離し等）の検討方針・計画について、具体的に記載すること</a:t>
            </a:r>
            <a:endParaRPr kumimoji="1"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（５）サイバーセキュリティ対策</a:t>
            </a:r>
          </a:p>
        </p:txBody>
      </p:sp>
      <p:sp>
        <p:nvSpPr>
          <p:cNvPr id="5" name="正方形/長方形 4">
            <a:extLst>
              <a:ext uri="{FF2B5EF4-FFF2-40B4-BE49-F238E27FC236}">
                <a16:creationId xmlns:a16="http://schemas.microsoft.com/office/drawing/2014/main" id="{F33AD0EF-2856-4E45-B19C-AB569AD5D793}"/>
              </a:ext>
            </a:extLst>
          </p:cNvPr>
          <p:cNvSpPr/>
          <p:nvPr/>
        </p:nvSpPr>
        <p:spPr bwMode="auto">
          <a:xfrm>
            <a:off x="7401272" y="44624"/>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5.</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サイバーセキュリティ対策</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8689220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TotalTime>
  <Words>1345</Words>
  <Application>Microsoft Office PowerPoint</Application>
  <PresentationFormat>A4 210 x 297 mm</PresentationFormat>
  <Paragraphs>396</Paragraphs>
  <Slides>14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14</vt:i4>
      </vt:variant>
    </vt:vector>
  </HeadingPairs>
  <TitlesOfParts>
    <vt:vector size="20" baseType="lpstr">
      <vt:lpstr>HGP創英角ｺﾞｼｯｸUB</vt:lpstr>
      <vt:lpstr>Meiryo UI</vt:lpstr>
      <vt:lpstr>Arial</vt:lpstr>
      <vt:lpstr>Calibri</vt:lpstr>
      <vt:lpstr>Calibri Light</vt:lpstr>
      <vt:lpstr>Office テーマ</vt:lpstr>
      <vt:lpstr>PowerPoint プレゼンテーション</vt:lpstr>
      <vt:lpstr>1. R4年度DERアグリゲーション事業_B事業名称</vt:lpstr>
      <vt:lpstr>2.実施体制・実施場所・供給区域</vt:lpstr>
      <vt:lpstr>３.実証内容</vt:lpstr>
      <vt:lpstr>３.実証内容</vt:lpstr>
      <vt:lpstr>３.実証内容</vt:lpstr>
      <vt:lpstr>３.実証内容</vt:lpstr>
      <vt:lpstr>３.実証内容</vt:lpstr>
      <vt:lpstr>３.実証内容</vt:lpstr>
      <vt:lpstr>３.実証内容</vt:lpstr>
      <vt:lpstr>３.実証内容</vt:lpstr>
      <vt:lpstr>３.実証内容</vt:lpstr>
      <vt:lpstr>４.将来性</vt:lpstr>
      <vt:lpstr>５.社会的意義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12</cp:revision>
  <cp:lastPrinted>2022-04-12T10:06:20Z</cp:lastPrinted>
  <dcterms:created xsi:type="dcterms:W3CDTF">2021-04-28T02:21:12Z</dcterms:created>
  <dcterms:modified xsi:type="dcterms:W3CDTF">2022-04-13T02:17:38Z</dcterms:modified>
</cp:coreProperties>
</file>