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8"/>
  </p:notesMasterIdLst>
  <p:sldIdLst>
    <p:sldId id="256" r:id="rId2"/>
    <p:sldId id="298" r:id="rId3"/>
    <p:sldId id="303" r:id="rId4"/>
    <p:sldId id="302" r:id="rId5"/>
    <p:sldId id="301" r:id="rId6"/>
    <p:sldId id="287" r:id="rId7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4" autoAdjust="0"/>
    <p:restoredTop sz="96638" autoAdjust="0"/>
  </p:normalViewPr>
  <p:slideViewPr>
    <p:cSldViewPr snapToGrid="0">
      <p:cViewPr varScale="1">
        <p:scale>
          <a:sx n="107" d="100"/>
          <a:sy n="107" d="100"/>
        </p:scale>
        <p:origin x="20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74"/>
            <a:ext cx="9144000" cy="3509963"/>
          </a:xfrm>
        </p:spPr>
        <p:txBody>
          <a:bodyPr>
            <a:normAutofit/>
          </a:bodyPr>
          <a:lstStyle/>
          <a:p>
            <a:r>
              <a:rPr kumimoji="1" lang="ja-JP" altLang="en-US" sz="2400" dirty="0">
                <a:latin typeface="+mj-ea"/>
                <a:cs typeface="Arial" panose="020B0604020202020204" pitchFamily="34" charset="0"/>
              </a:rPr>
              <a:t>令和５年度補正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2400" dirty="0">
                <a:latin typeface="+mj-ea"/>
                <a:cs typeface="Arial" panose="020B0604020202020204" pitchFamily="34" charset="0"/>
              </a:rPr>
              <a:t>家庭用蓄電池等の分散型エネルギーリソース</a:t>
            </a:r>
            <a:br>
              <a:rPr kumimoji="1" lang="en-US" altLang="ja-JP" sz="24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2400" dirty="0">
                <a:latin typeface="+mj-ea"/>
                <a:cs typeface="Arial" panose="020B0604020202020204" pitchFamily="34" charset="0"/>
              </a:rPr>
              <a:t>導入支援事業費補助金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（ディマンドリスポンスの拡大に向けた</a:t>
            </a:r>
            <a:r>
              <a:rPr kumimoji="1"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化推進事業）</a:t>
            </a:r>
            <a:br>
              <a:rPr kumimoji="1"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b="1" dirty="0">
                <a:latin typeface="+mj-ea"/>
              </a:rPr>
              <a:t>ディマンドリスポンス（</a:t>
            </a:r>
            <a:r>
              <a:rPr kumimoji="1" lang="en-US" altLang="ja-JP" b="1" dirty="0">
                <a:latin typeface="+mj-ea"/>
              </a:rPr>
              <a:t>DR</a:t>
            </a:r>
            <a:r>
              <a:rPr kumimoji="1" lang="ja-JP" altLang="en-US" b="1" dirty="0">
                <a:latin typeface="+mj-ea"/>
              </a:rPr>
              <a:t>）</a:t>
            </a:r>
            <a:br>
              <a:rPr kumimoji="1" lang="en-US" altLang="ja-JP" b="1" dirty="0">
                <a:latin typeface="+mj-ea"/>
              </a:rPr>
            </a:br>
            <a:r>
              <a:rPr kumimoji="1" lang="ja-JP" altLang="en-US" b="1" dirty="0">
                <a:latin typeface="+mj-ea"/>
              </a:rPr>
              <a:t>ビジネスモデル</a:t>
            </a:r>
            <a:endParaRPr kumimoji="1" lang="ja-JP" altLang="en-US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4908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【</a:t>
            </a:r>
            <a:r>
              <a:rPr lang="ja-JP" altLang="en-US" sz="3200" dirty="0"/>
              <a:t>申請者名</a:t>
            </a:r>
            <a:r>
              <a:rPr lang="en-US" altLang="ja-JP" sz="3200" dirty="0"/>
              <a:t>】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作成における注意事項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・資料はこのフォーマットを用いて、作成すること。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・本スライドの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申請者名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は、自社名に書き換えること。</a:t>
            </a:r>
          </a:p>
          <a:p>
            <a:r>
              <a:rPr kumimoji="1" lang="ja-JP" altLang="en-US" sz="1400" dirty="0"/>
              <a:t>・テキストボックス外の文字（タイトル）は変更しないこと。</a:t>
            </a:r>
          </a:p>
          <a:p>
            <a:r>
              <a:rPr kumimoji="1" lang="ja-JP" altLang="en-US" sz="1400" dirty="0"/>
              <a:t>・テキストボックス（背面グレー）は削除の上作成すること。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（このテキストボックスを含む）</a:t>
            </a:r>
            <a:endParaRPr kumimoji="1" lang="en-US" altLang="ja-JP" sz="1400" dirty="0"/>
          </a:p>
          <a:p>
            <a:r>
              <a:rPr kumimoji="1" lang="ja-JP" altLang="en-US" sz="1400" dirty="0"/>
              <a:t>・各項目のスライドは必要に応じて追加すること。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契約に基づく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実施の流れを図を用いて記載すること。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の具体的な実施方法（遠隔制御、メールによる制御指示 等）を含めて記載すること。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・家庭用蓄電システムと業務産業用蓄電システムで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の実施方法が異なる場合はそれぞれ記載すること。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・自社以外の事業者とも連携が必要な場合は、可能な範囲で事業者名も記載すること（アグリゲーションコーディネーターや小売電気事業者等）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CC088-5E42-64C5-C085-CA2A44D0FC36}"/>
              </a:ext>
            </a:extLst>
          </p:cNvPr>
          <p:cNvSpPr txBox="1"/>
          <p:nvPr/>
        </p:nvSpPr>
        <p:spPr>
          <a:xfrm flipH="1">
            <a:off x="531086" y="2022438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840E0B31-EF0B-BA5C-AF5C-0ADDB2DED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077" y="2505115"/>
            <a:ext cx="2800741" cy="397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・本事業で求められる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の実施方法等について説明を記載すること。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333FC18-1F9D-DE77-8CA6-9600A0A012FC}"/>
              </a:ext>
            </a:extLst>
          </p:cNvPr>
          <p:cNvSpPr/>
          <p:nvPr/>
        </p:nvSpPr>
        <p:spPr>
          <a:xfrm>
            <a:off x="218571" y="928541"/>
            <a:ext cx="8698852" cy="55131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【DR</a:t>
            </a:r>
            <a:r>
              <a:rPr kumimoji="1" lang="ja-JP" altLang="en-US" sz="1400" dirty="0">
                <a:solidFill>
                  <a:schemeClr val="tx1"/>
                </a:solidFill>
              </a:rPr>
              <a:t>概要説明</a:t>
            </a:r>
            <a:r>
              <a:rPr kumimoji="1" lang="en-US" altLang="ja-JP" sz="14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・期間：</a:t>
            </a:r>
            <a:r>
              <a:rPr kumimoji="1" lang="en-US" altLang="ja-JP" sz="1400" dirty="0">
                <a:solidFill>
                  <a:schemeClr val="tx1"/>
                </a:solidFill>
              </a:rPr>
              <a:t>2026</a:t>
            </a:r>
            <a:r>
              <a:rPr kumimoji="1" lang="ja-JP" altLang="en-US" sz="1400" dirty="0">
                <a:solidFill>
                  <a:schemeClr val="tx1"/>
                </a:solidFill>
              </a:rPr>
              <a:t>年</a:t>
            </a:r>
            <a:r>
              <a:rPr kumimoji="1" lang="en-US" altLang="ja-JP" sz="1400" dirty="0">
                <a:solidFill>
                  <a:schemeClr val="tx1"/>
                </a:solidFill>
              </a:rPr>
              <a:t>3</a:t>
            </a:r>
            <a:r>
              <a:rPr kumimoji="1" lang="ja-JP" altLang="en-US" sz="1400" dirty="0">
                <a:solidFill>
                  <a:schemeClr val="tx1"/>
                </a:solidFill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</a:rPr>
              <a:t>31</a:t>
            </a:r>
            <a:r>
              <a:rPr kumimoji="1" lang="ja-JP" altLang="en-US" sz="1400" dirty="0">
                <a:solidFill>
                  <a:schemeClr val="tx1"/>
                </a:solidFill>
              </a:rPr>
              <a:t>日まで継続することを前提としていることがわかる記載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・内容：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・本事業で</a:t>
            </a:r>
            <a:r>
              <a:rPr kumimoji="1" lang="en-US" altLang="ja-JP" sz="1400" dirty="0">
                <a:solidFill>
                  <a:schemeClr val="tx1"/>
                </a:solidFill>
              </a:rPr>
              <a:t>IoT</a:t>
            </a:r>
            <a:r>
              <a:rPr kumimoji="1" lang="ja-JP" altLang="en-US" sz="1400" dirty="0">
                <a:solidFill>
                  <a:schemeClr val="tx1"/>
                </a:solidFill>
              </a:rPr>
              <a:t>化したリソースを状態監視、遠隔制御／制御指示をすることが確認できる記載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・</a:t>
            </a:r>
            <a:r>
              <a:rPr kumimoji="1" lang="en-US" altLang="ja-JP" sz="1400" dirty="0">
                <a:solidFill>
                  <a:schemeClr val="tx1"/>
                </a:solidFill>
              </a:rPr>
              <a:t>DR</a:t>
            </a:r>
            <a:r>
              <a:rPr kumimoji="1" lang="ja-JP" altLang="en-US" sz="1400" dirty="0">
                <a:solidFill>
                  <a:schemeClr val="tx1"/>
                </a:solidFill>
              </a:rPr>
              <a:t>の対象リソースが確認できる記載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・以下①～③の際に</a:t>
            </a:r>
            <a:r>
              <a:rPr kumimoji="1" lang="en-US" altLang="ja-JP" sz="1400" dirty="0">
                <a:solidFill>
                  <a:schemeClr val="tx1"/>
                </a:solidFill>
              </a:rPr>
              <a:t>DR</a:t>
            </a:r>
            <a:r>
              <a:rPr kumimoji="1" lang="ja-JP" altLang="en-US" sz="1400" dirty="0">
                <a:solidFill>
                  <a:schemeClr val="tx1"/>
                </a:solidFill>
              </a:rPr>
              <a:t>対応を行うことについての記載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①需給ひっ迫注意報発令時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②需給ひっ迫警報発令時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　③国からの節電要請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・再エネ出力抑制時等の上げ</a:t>
            </a:r>
            <a:r>
              <a:rPr kumimoji="1" lang="en-US" altLang="ja-JP" sz="1400" dirty="0">
                <a:solidFill>
                  <a:schemeClr val="tx1"/>
                </a:solidFill>
              </a:rPr>
              <a:t>DR</a:t>
            </a:r>
            <a:r>
              <a:rPr kumimoji="1" lang="ja-JP" altLang="en-US" sz="1400" dirty="0">
                <a:solidFill>
                  <a:schemeClr val="tx1"/>
                </a:solidFill>
              </a:rPr>
              <a:t>対応</a:t>
            </a:r>
            <a:r>
              <a:rPr kumimoji="1" lang="ja-JP" altLang="en-US" sz="1400">
                <a:solidFill>
                  <a:schemeClr val="tx1"/>
                </a:solidFill>
              </a:rPr>
              <a:t>についての記載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74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FE859-2EEF-4DE5-1AE3-E91E2C04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F47F32FB-5859-5A39-E48D-F4706499B4BF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2</a:t>
            </a:r>
            <a:r>
              <a:rPr lang="ja-JP" altLang="en-US" b="1" dirty="0"/>
              <a:t>．システムイメージ図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35AA8B-C5BB-8BD0-5976-E0D52A5E56DA}"/>
              </a:ext>
            </a:extLst>
          </p:cNvPr>
          <p:cNvSpPr txBox="1"/>
          <p:nvPr/>
        </p:nvSpPr>
        <p:spPr>
          <a:xfrm>
            <a:off x="218571" y="606903"/>
            <a:ext cx="8698852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システム／</a:t>
            </a:r>
            <a:r>
              <a:rPr kumimoji="1" lang="en-US" altLang="ja-JP" sz="1400" dirty="0"/>
              <a:t>IoT</a:t>
            </a:r>
            <a:r>
              <a:rPr kumimoji="1" lang="ja-JP" altLang="en-US" sz="1400" dirty="0"/>
              <a:t>機器／リソース全体を網羅したシステムイメージ図を記載すること。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・指定の機種がある場合は、機種名を記載すること。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・ホームページ</a:t>
            </a:r>
            <a:r>
              <a:rPr kumimoji="1" lang="en-US" altLang="ja-JP" sz="1400" baseline="30000" dirty="0"/>
              <a:t>※</a:t>
            </a:r>
            <a:r>
              <a:rPr kumimoji="1" lang="ja-JP" altLang="en-US" sz="1400" dirty="0"/>
              <a:t>やパンフレット等で説明が可能であれば、それらを用いることも可。</a:t>
            </a:r>
            <a:br>
              <a:rPr kumimoji="1" lang="en-US" altLang="ja-JP" sz="1400" dirty="0"/>
            </a:br>
            <a:r>
              <a:rPr kumimoji="1" lang="ja-JP" altLang="en-US" sz="1100" dirty="0"/>
              <a:t>　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ホームページがある場合は</a:t>
            </a:r>
            <a:r>
              <a:rPr kumimoji="1" lang="en-US" altLang="ja-JP" sz="1100" dirty="0"/>
              <a:t>URL</a:t>
            </a:r>
            <a:r>
              <a:rPr kumimoji="1" lang="ja-JP" altLang="en-US" sz="1100" dirty="0"/>
              <a:t>も記載すること。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</p:spTree>
    <p:extLst>
      <p:ext uri="{BB962C8B-B14F-4D97-AF65-F5344CB8AC3E}">
        <p14:creationId xmlns:p14="http://schemas.microsoft.com/office/powerpoint/2010/main" val="62204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0215C-E075-424C-59DC-5DF8723A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53801D50-19D7-4464-E67C-6427E1B7F9F1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3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システム制御フロー図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3D0612-6600-F261-D712-EACB8008289D}"/>
              </a:ext>
            </a:extLst>
          </p:cNvPr>
          <p:cNvSpPr txBox="1"/>
          <p:nvPr/>
        </p:nvSpPr>
        <p:spPr>
          <a:xfrm>
            <a:off x="218571" y="612018"/>
            <a:ext cx="869885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をシステムで制御していることがわかるフロー図を記載すること。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D7C4F4B-183F-9D3C-246F-C2F4B2D05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763" y="1815276"/>
            <a:ext cx="8174473" cy="49295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457FE6-2547-0695-60D8-556AAC7BDDD4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4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407CA02F-1BA7-4095-8E37-F82392B7A7B8}"/>
              </a:ext>
            </a:extLst>
          </p:cNvPr>
          <p:cNvSpPr txBox="1">
            <a:spLocks/>
          </p:cNvSpPr>
          <p:nvPr/>
        </p:nvSpPr>
        <p:spPr>
          <a:xfrm>
            <a:off x="0" y="105196"/>
            <a:ext cx="9144000" cy="5017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4</a:t>
            </a:r>
            <a:r>
              <a:rPr lang="ja-JP" altLang="en-US" b="1" dirty="0"/>
              <a:t>．過去の実績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B947E1-6C2F-4EE1-AA73-9279C52D1F35}"/>
              </a:ext>
            </a:extLst>
          </p:cNvPr>
          <p:cNvSpPr txBox="1"/>
          <p:nvPr/>
        </p:nvSpPr>
        <p:spPr>
          <a:xfrm>
            <a:off x="256032" y="606903"/>
            <a:ext cx="863193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を活用したビジネスを行っている場合は、その実績について記載すること。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・過去の実証事業に参加をしている場合は、参加した年度や参加したコンソーシアムを記載すること。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・いずれにも当てはまらない場合は、記載不要。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DDC57-022D-10E4-010D-7350AE4D33F5}"/>
              </a:ext>
            </a:extLst>
          </p:cNvPr>
          <p:cNvSpPr txBox="1"/>
          <p:nvPr/>
        </p:nvSpPr>
        <p:spPr>
          <a:xfrm>
            <a:off x="239067" y="1860772"/>
            <a:ext cx="863193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DR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名：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法人向けのディマンドレスポンス協力サービス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・サービスの概要：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・サービス開始時期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・参考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.co.jp</a:t>
            </a: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サービス概要がわかるパンフレット等がある場合は添付をすること。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ED9DFA-B68E-9B26-DDD2-2E146C43C752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837</Words>
  <PresentationFormat>画面に合わせる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游ゴシック</vt:lpstr>
      <vt:lpstr>Arial</vt:lpstr>
      <vt:lpstr>Calibri</vt:lpstr>
      <vt:lpstr>Calibri Light</vt:lpstr>
      <vt:lpstr>Office テーマ</vt:lpstr>
      <vt:lpstr>令和５年度補正 家庭用蓄電池等の分散型エネルギーリソース 導入支援事業費補助金 （ディマンドリスポンスの拡大に向けたIoT化推進事業）  ディマンドリスポンス（DR） ビジネスモデル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2024-03-07T12:39:43Z</dcterms:created>
  <dcterms:modified xsi:type="dcterms:W3CDTF">2024-03-11T06:17:09Z</dcterms:modified>
</cp:coreProperties>
</file>