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sldIdLst>
    <p:sldId id="256" r:id="rId2"/>
    <p:sldId id="298" r:id="rId3"/>
    <p:sldId id="302" r:id="rId4"/>
    <p:sldId id="301" r:id="rId5"/>
    <p:sldId id="287" r:id="rId6"/>
  </p:sldIdLst>
  <p:sldSz cx="9144000" cy="6858000" type="screen4x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4" autoAdjust="0"/>
    <p:restoredTop sz="96638" autoAdjust="0"/>
  </p:normalViewPr>
  <p:slideViewPr>
    <p:cSldViewPr snapToGrid="0">
      <p:cViewPr>
        <p:scale>
          <a:sx n="100" d="100"/>
          <a:sy n="100" d="100"/>
        </p:scale>
        <p:origin x="226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74"/>
            <a:ext cx="9144000" cy="3509963"/>
          </a:xfrm>
        </p:spPr>
        <p:txBody>
          <a:bodyPr>
            <a:normAutofit/>
          </a:bodyPr>
          <a:lstStyle/>
          <a:p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令和</a:t>
            </a:r>
            <a:r>
              <a:rPr kumimoji="1" lang="en-US" altLang="ja-JP" sz="1800" dirty="0">
                <a:latin typeface="+mj-ea"/>
                <a:cs typeface="Arial" panose="020B0604020202020204" pitchFamily="34" charset="0"/>
              </a:rPr>
              <a:t>6</a:t>
            </a: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年度補正</a:t>
            </a:r>
            <a:br>
              <a:rPr kumimoji="1" lang="ja-JP" altLang="en-US" sz="1800" dirty="0">
                <a:latin typeface="+mj-ea"/>
                <a:cs typeface="Arial" panose="020B0604020202020204" pitchFamily="34" charset="0"/>
              </a:rPr>
            </a:br>
            <a:r>
              <a:rPr lang="ja-JP" altLang="en-US" sz="1800" dirty="0">
                <a:latin typeface="+mj-ea"/>
                <a:cs typeface="Arial" panose="020B0604020202020204" pitchFamily="34" charset="0"/>
              </a:rPr>
              <a:t>「</a:t>
            </a: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再生可能エネルギー導入拡大・分散型エネルギーリソース</a:t>
            </a:r>
            <a:br>
              <a:rPr kumimoji="1" lang="ja-JP" altLang="en-US" sz="1800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1800" dirty="0">
                <a:latin typeface="+mj-ea"/>
                <a:cs typeface="Arial" panose="020B0604020202020204" pitchFamily="34" charset="0"/>
              </a:rPr>
              <a:t>導入支援等事業費補助金」</a:t>
            </a:r>
            <a:br>
              <a:rPr kumimoji="1" lang="en-US" altLang="ja-JP" sz="2400" dirty="0">
                <a:latin typeface="+mj-ea"/>
                <a:cs typeface="Arial" panose="020B0604020202020204" pitchFamily="34" charset="0"/>
              </a:rPr>
            </a:br>
            <a:r>
              <a:rPr kumimoji="1" lang="en-US" altLang="ja-JP" sz="2000" dirty="0">
                <a:latin typeface="+mj-ea"/>
                <a:cs typeface="Arial" panose="020B0604020202020204" pitchFamily="34" charset="0"/>
              </a:rPr>
              <a:t>DR</a:t>
            </a:r>
            <a:r>
              <a:rPr kumimoji="1" lang="ja-JP" altLang="en-US" sz="2000" dirty="0">
                <a:latin typeface="+mj-ea"/>
                <a:cs typeface="Arial" panose="020B0604020202020204" pitchFamily="34" charset="0"/>
              </a:rPr>
              <a:t>リソース導入のための業務産業用蓄電システム等導入支援事業</a:t>
            </a:r>
            <a:br>
              <a:rPr kumimoji="1" lang="ja-JP" altLang="en-US" sz="2000" b="1" dirty="0">
                <a:latin typeface="+mj-ea"/>
                <a:cs typeface="Arial" panose="020B0604020202020204" pitchFamily="34" charset="0"/>
              </a:rPr>
            </a:br>
            <a:r>
              <a:rPr kumimoji="1" lang="ja-JP" altLang="en-US" sz="2000" dirty="0">
                <a:latin typeface="+mj-ea"/>
                <a:cs typeface="Arial" panose="020B0604020202020204" pitchFamily="34" charset="0"/>
              </a:rPr>
              <a:t>ディマンドリスポンスの拡大に向けた</a:t>
            </a:r>
            <a:r>
              <a:rPr kumimoji="1" lang="en-US" altLang="ja-JP" sz="2000" dirty="0">
                <a:latin typeface="+mj-ea"/>
                <a:cs typeface="Arial" panose="020B0604020202020204" pitchFamily="34" charset="0"/>
              </a:rPr>
              <a:t>IoT</a:t>
            </a:r>
            <a:r>
              <a:rPr kumimoji="1" lang="ja-JP" altLang="en-US" sz="2000" dirty="0">
                <a:latin typeface="+mj-ea"/>
                <a:cs typeface="Arial" panose="020B0604020202020204" pitchFamily="34" charset="0"/>
              </a:rPr>
              <a:t>化推進事業</a:t>
            </a:r>
            <a:br>
              <a:rPr kumimoji="1" lang="ja-JP" altLang="en-US" sz="2400" dirty="0">
                <a:latin typeface="+mj-ea"/>
                <a:cs typeface="Arial" panose="020B0604020202020204" pitchFamily="34" charset="0"/>
              </a:rPr>
            </a:b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b="1" dirty="0">
                <a:latin typeface="+mj-ea"/>
              </a:rPr>
              <a:t>ディマンドリスポンス（</a:t>
            </a:r>
            <a:r>
              <a:rPr kumimoji="1" lang="en-US" altLang="ja-JP" b="1" dirty="0">
                <a:latin typeface="+mj-ea"/>
              </a:rPr>
              <a:t>DR</a:t>
            </a:r>
            <a:r>
              <a:rPr kumimoji="1" lang="ja-JP" altLang="en-US" b="1" dirty="0">
                <a:latin typeface="+mj-ea"/>
              </a:rPr>
              <a:t>）</a:t>
            </a:r>
            <a:br>
              <a:rPr kumimoji="1" lang="en-US" altLang="ja-JP" b="1" dirty="0">
                <a:latin typeface="+mj-ea"/>
              </a:rPr>
            </a:br>
            <a:r>
              <a:rPr kumimoji="1" lang="ja-JP" altLang="en-US" b="1" dirty="0">
                <a:latin typeface="+mj-ea"/>
              </a:rPr>
              <a:t>ビジネスモデル</a:t>
            </a:r>
            <a:endParaRPr kumimoji="1" lang="ja-JP" altLang="en-US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14908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【</a:t>
            </a:r>
            <a:r>
              <a:rPr lang="ja-JP" altLang="en-US" sz="3200" dirty="0"/>
              <a:t>申請者名</a:t>
            </a:r>
            <a:r>
              <a:rPr lang="en-US" altLang="ja-JP" sz="3200" dirty="0"/>
              <a:t>】</a:t>
            </a:r>
            <a:endParaRPr kumimoji="1" lang="ja-JP" altLang="en-US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作成における注意事項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400" dirty="0"/>
              <a:t>・資料はこのフォーマットを用いて、作成すること。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・本スライドの</a:t>
            </a:r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申請者名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は、自社名に書き換えること。</a:t>
            </a:r>
          </a:p>
          <a:p>
            <a:r>
              <a:rPr kumimoji="1" lang="ja-JP" altLang="en-US" sz="1400" dirty="0"/>
              <a:t>・テキストボックス外の文字（タイトル）は変更しないこと。</a:t>
            </a:r>
          </a:p>
          <a:p>
            <a:r>
              <a:rPr kumimoji="1" lang="ja-JP" altLang="en-US" sz="1400" dirty="0"/>
              <a:t>・テキストボックス（背面グレー）は削除の上作成すること。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（このテキストボックスを含む）</a:t>
            </a:r>
            <a:endParaRPr kumimoji="1" lang="en-US" altLang="ja-JP" sz="1400" dirty="0"/>
          </a:p>
          <a:p>
            <a:r>
              <a:rPr kumimoji="1" lang="ja-JP" altLang="en-US" sz="1400" dirty="0"/>
              <a:t>・各項目のスライドは必要に応じて追加すること。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053A1E5-744F-FADA-85EB-820937E23335}"/>
              </a:ext>
            </a:extLst>
          </p:cNvPr>
          <p:cNvSpPr txBox="1"/>
          <p:nvPr/>
        </p:nvSpPr>
        <p:spPr>
          <a:xfrm>
            <a:off x="218571" y="613833"/>
            <a:ext cx="8698852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契約に基づく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実施の流れを図を用いて記載すること。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の具体的な実施方法（遠隔制御、メールによる制御指示 等）を含めて記載すること。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なお、下げ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については記載必須、上げ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は実施可能なリソースの場合のみ記載すること。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・自社以外の事業者とも連携が必要な場合は、可能な範囲で事業者名も記載すること（アグリゲーションコーディネーターや小売電気事業者等）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0CC088-5E42-64C5-C085-CA2A44D0FC36}"/>
              </a:ext>
            </a:extLst>
          </p:cNvPr>
          <p:cNvSpPr txBox="1"/>
          <p:nvPr/>
        </p:nvSpPr>
        <p:spPr>
          <a:xfrm flipH="1">
            <a:off x="531086" y="2022438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B7943EF-1BAF-AB2F-4DE1-C946DD244220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1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実施体制</a:t>
            </a:r>
            <a:endParaRPr lang="en-US" altLang="ja-JP" b="1" dirty="0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E5B32B9D-9F64-A92E-8D0E-471AF69CD0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86" y="2520295"/>
            <a:ext cx="8530386" cy="407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5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FE859-2EEF-4DE5-1AE3-E91E2C042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F47F32FB-5859-5A39-E48D-F4706499B4BF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2</a:t>
            </a:r>
            <a:r>
              <a:rPr lang="ja-JP" altLang="en-US" b="1" dirty="0"/>
              <a:t>．システムイメージ図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B35AA8B-C5BB-8BD0-5976-E0D52A5E56DA}"/>
              </a:ext>
            </a:extLst>
          </p:cNvPr>
          <p:cNvSpPr txBox="1"/>
          <p:nvPr/>
        </p:nvSpPr>
        <p:spPr>
          <a:xfrm>
            <a:off x="218571" y="606903"/>
            <a:ext cx="8698852" cy="1123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システム／</a:t>
            </a:r>
            <a:r>
              <a:rPr kumimoji="1" lang="en-US" altLang="ja-JP" sz="1400" dirty="0"/>
              <a:t>IoT</a:t>
            </a:r>
            <a:r>
              <a:rPr kumimoji="1" lang="ja-JP" altLang="en-US" sz="1400" dirty="0"/>
              <a:t>機器／リソース全体を網羅したシステムイメージ図を記載すること。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・指定の機種がある場合は、機種名を記載すること。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・ホームページ</a:t>
            </a:r>
            <a:r>
              <a:rPr kumimoji="1" lang="en-US" altLang="ja-JP" sz="1400" baseline="30000" dirty="0"/>
              <a:t>※</a:t>
            </a:r>
            <a:r>
              <a:rPr kumimoji="1" lang="ja-JP" altLang="en-US" sz="1400" dirty="0"/>
              <a:t>やパンフレット等で説明が可能であれば、それらを用いることも可。</a:t>
            </a:r>
            <a:br>
              <a:rPr kumimoji="1" lang="en-US" altLang="ja-JP" sz="1400" dirty="0"/>
            </a:br>
            <a:r>
              <a:rPr kumimoji="1" lang="ja-JP" altLang="en-US" sz="1100" dirty="0"/>
              <a:t>　</a:t>
            </a:r>
            <a:r>
              <a:rPr kumimoji="1" lang="en-US" altLang="ja-JP" sz="1100" dirty="0"/>
              <a:t>※</a:t>
            </a:r>
            <a:r>
              <a:rPr kumimoji="1" lang="ja-JP" altLang="en-US" sz="1100" dirty="0"/>
              <a:t>ホームページがある場合は</a:t>
            </a:r>
            <a:r>
              <a:rPr kumimoji="1" lang="en-US" altLang="ja-JP" sz="1100" dirty="0"/>
              <a:t>URL</a:t>
            </a:r>
            <a:r>
              <a:rPr kumimoji="1" lang="ja-JP" altLang="en-US" sz="1100" dirty="0"/>
              <a:t>も記載すること。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</p:spTree>
    <p:extLst>
      <p:ext uri="{BB962C8B-B14F-4D97-AF65-F5344CB8AC3E}">
        <p14:creationId xmlns:p14="http://schemas.microsoft.com/office/powerpoint/2010/main" val="62204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0215C-E075-424C-59DC-5DF8723A2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53801D50-19D7-4464-E67C-6427E1B7F9F1}"/>
              </a:ext>
            </a:extLst>
          </p:cNvPr>
          <p:cNvSpPr txBox="1">
            <a:spLocks/>
          </p:cNvSpPr>
          <p:nvPr/>
        </p:nvSpPr>
        <p:spPr>
          <a:xfrm>
            <a:off x="0" y="113288"/>
            <a:ext cx="9144000" cy="49361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3</a:t>
            </a:r>
            <a:r>
              <a:rPr lang="ja-JP" altLang="en-US" b="1" dirty="0"/>
              <a:t>．</a:t>
            </a:r>
            <a:r>
              <a:rPr lang="en-US" altLang="ja-JP" b="1" dirty="0"/>
              <a:t>DR</a:t>
            </a:r>
            <a:r>
              <a:rPr lang="ja-JP" altLang="en-US" b="1" dirty="0"/>
              <a:t>システム制御フロー図</a:t>
            </a:r>
            <a:endParaRPr lang="en-US" altLang="ja-JP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3D0612-6600-F261-D712-EACB8008289D}"/>
              </a:ext>
            </a:extLst>
          </p:cNvPr>
          <p:cNvSpPr txBox="1"/>
          <p:nvPr/>
        </p:nvSpPr>
        <p:spPr>
          <a:xfrm>
            <a:off x="218571" y="612018"/>
            <a:ext cx="8698852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をシステムで制御していることがわかるフロー図を記載すること。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　なお、下げ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については記載必須、上げ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は実施可能なリソースの場合のみ記載すること。</a:t>
            </a:r>
            <a:br>
              <a:rPr kumimoji="1" lang="en-US" altLang="ja-JP" sz="1400" dirty="0"/>
            </a:br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を実施する際の発動契機・発動範囲と具体的な基準を記載すること。</a:t>
            </a:r>
            <a:br>
              <a:rPr kumimoji="1" lang="en-US" altLang="ja-JP" sz="1400" dirty="0"/>
            </a:br>
            <a:r>
              <a:rPr kumimoji="1" lang="ja-JP" altLang="en-US" sz="1400" dirty="0"/>
              <a:t>・対象リソースの種類が複数ある場合は、リソース毎にフロー図を記載すること。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・１ページに収まらない場合は、複数ページで作成することも可。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A457FE6-2547-0695-60D8-556AAC7BDDD4}"/>
              </a:ext>
            </a:extLst>
          </p:cNvPr>
          <p:cNvSpPr txBox="1"/>
          <p:nvPr/>
        </p:nvSpPr>
        <p:spPr>
          <a:xfrm flipH="1">
            <a:off x="109144" y="1871926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687AE6DD-91F7-FD2F-025F-794FC1000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442" y="2210479"/>
            <a:ext cx="8082950" cy="442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4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>
            <a:extLst>
              <a:ext uri="{FF2B5EF4-FFF2-40B4-BE49-F238E27FC236}">
                <a16:creationId xmlns:a16="http://schemas.microsoft.com/office/drawing/2014/main" id="{407CA02F-1BA7-4095-8E37-F82392B7A7B8}"/>
              </a:ext>
            </a:extLst>
          </p:cNvPr>
          <p:cNvSpPr txBox="1">
            <a:spLocks/>
          </p:cNvSpPr>
          <p:nvPr/>
        </p:nvSpPr>
        <p:spPr>
          <a:xfrm>
            <a:off x="0" y="105196"/>
            <a:ext cx="9144000" cy="5017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b="1" dirty="0"/>
              <a:t>4</a:t>
            </a:r>
            <a:r>
              <a:rPr lang="ja-JP" altLang="en-US" b="1" dirty="0"/>
              <a:t>．過去の実績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B947E1-6C2F-4EE1-AA73-9279C52D1F35}"/>
              </a:ext>
            </a:extLst>
          </p:cNvPr>
          <p:cNvSpPr txBox="1"/>
          <p:nvPr/>
        </p:nvSpPr>
        <p:spPr>
          <a:xfrm>
            <a:off x="256032" y="606903"/>
            <a:ext cx="8631936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・</a:t>
            </a:r>
            <a:r>
              <a:rPr kumimoji="1" lang="en-US" altLang="ja-JP" sz="1400" dirty="0"/>
              <a:t>DR</a:t>
            </a:r>
            <a:r>
              <a:rPr kumimoji="1" lang="ja-JP" altLang="en-US" sz="1400" dirty="0"/>
              <a:t>を活用したビジネスを行っている場合は、その実績について記載すること。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・過去の実証事業に参加をしている場合は、参加した年度や参加したコンソーシアムを記載すること。</a:t>
            </a:r>
            <a:endParaRPr kumimoji="1" lang="en-US" altLang="ja-JP" sz="1400" dirty="0"/>
          </a:p>
          <a:p>
            <a:r>
              <a:rPr kumimoji="1" lang="ja-JP" altLang="en-US" sz="1400" dirty="0"/>
              <a:t>・いずれにも当てはまらない場合は、記載不要。</a:t>
            </a:r>
            <a:endParaRPr kumimoji="1" lang="en-US" altLang="ja-JP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FDDC57-022D-10E4-010D-7350AE4D33F5}"/>
              </a:ext>
            </a:extLst>
          </p:cNvPr>
          <p:cNvSpPr txBox="1"/>
          <p:nvPr/>
        </p:nvSpPr>
        <p:spPr>
          <a:xfrm>
            <a:off x="239067" y="1860772"/>
            <a:ext cx="863193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DR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名：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法人向けのディマンドレスポンス協力サービス</a:t>
            </a:r>
            <a:endParaRPr lang="en-US" altLang="ja-JP" sz="1200" i="0" dirty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・サービスの概要：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○○○○○○○○○○○○○○○○○○○○○○○○○○○○○○○○○○○○○○○○○○○○○○○○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・サービス開始時期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・参考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</a:t>
            </a:r>
            <a:r>
              <a:rPr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</a:t>
            </a: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.co.jp</a:t>
            </a:r>
          </a:p>
          <a:p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i="0" dirty="0">
                <a:solidFill>
                  <a:srgbClr val="FF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サービス概要がわかるパンフレット等がある場合は添付をすること。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ED9DFA-B68E-9B26-DDD2-2E146C43C752}"/>
              </a:ext>
            </a:extLst>
          </p:cNvPr>
          <p:cNvSpPr txBox="1"/>
          <p:nvPr/>
        </p:nvSpPr>
        <p:spPr>
          <a:xfrm flipH="1">
            <a:off x="353286" y="1488419"/>
            <a:ext cx="1921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■記入例</a:t>
            </a:r>
            <a:endParaRPr kumimoji="1" lang="en-US" altLang="ja-JP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6851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789</Words>
  <PresentationFormat>画面に合わせる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Office テーマ</vt:lpstr>
      <vt:lpstr>令和6年度補正 「再生可能エネルギー導入拡大・分散型エネルギーリソース 導入支援等事業費補助金」 DRリソース導入のための業務産業用蓄電システム等導入支援事業 ディマンドリスポンスの拡大に向けたIoT化推進事業  ディマンドリスポンス（DR） ビジネスモデル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2024-03-07T12:13:57Z</dcterms:created>
  <dcterms:modified xsi:type="dcterms:W3CDTF">2025-03-24T14:13:48Z</dcterms:modified>
</cp:coreProperties>
</file>