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9"/>
  </p:notesMasterIdLst>
  <p:sldIdLst>
    <p:sldId id="256" r:id="rId3"/>
    <p:sldId id="304" r:id="rId4"/>
    <p:sldId id="305" r:id="rId5"/>
    <p:sldId id="306" r:id="rId6"/>
    <p:sldId id="307" r:id="rId7"/>
    <p:sldId id="308" r:id="rId8"/>
  </p:sldIdLst>
  <p:sldSz cx="9144000" cy="6858000" type="screen4x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64A2"/>
    <a:srgbClr val="80008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65" autoAdjust="0"/>
    <p:restoredTop sz="96638" autoAdjust="0"/>
  </p:normalViewPr>
  <p:slideViewPr>
    <p:cSldViewPr snapToGrid="0">
      <p:cViewPr varScale="1">
        <p:scale>
          <a:sx n="74" d="100"/>
          <a:sy n="74" d="100"/>
        </p:scale>
        <p:origin x="54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EE049-E83B-4787-8E80-E3AAF9C9C36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75850"/>
            <a:ext cx="7950543" cy="268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A380A-AB9A-4330-A729-7BEA3D22F5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9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580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74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" y="1069848"/>
            <a:ext cx="8631936" cy="51071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211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49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8CECDF-A0FA-A591-19AE-4055ACEE7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F36BD1-5DA8-FB7D-1D09-966D3B250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0775D7-8BB9-8B43-5D1B-AA7AB130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4AFBA6-E55A-C50C-2C7C-4CF305B28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0C4902-8A71-D022-B375-57BA3594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06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CEDADD-AFD0-28C5-A657-5C9683256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9F79F-53B7-531C-87EC-9783564D4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059E22-767C-C13D-35A4-0E560CF7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5FEC1F-32F4-E14A-456D-9BCBB7F9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691B15-28D7-E20A-696D-A5CE3F77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51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00B611-7D2F-68C6-BF37-A3018B1B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D388D7-4BD7-88EB-80D3-CF05F1A09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3D383D-A60E-253B-C71B-FF7F2DBA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97CF13-2B27-5561-7F27-BCBDBF181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CB64C2-C36D-5994-9E2F-2B9D58D45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011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8FD4DA-A447-70FE-C2EB-626E2352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FDC189-8536-328C-9CED-395C99366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D44EBF-CB74-1A60-DA82-0693048B5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2C8D77-6E21-2158-379E-244AE5A1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816D41-6521-AA16-33F9-85E0A46F3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15F48F-EE5F-745C-6671-7A47CDC2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1372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84F9A7-B4F6-0CE0-7C50-6E9856E5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38C973-7E17-8C0A-DBE8-BBC0B3B4E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7136E2-4B8F-9F27-29D8-90272A094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8EE964B-AF2B-B682-17FD-204E55DCB2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08588A3-C84E-3C48-6EC1-5162412BD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64E3788-F92F-2179-ECF0-EEE85063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CE57557-CAAA-BFF7-EC27-9388F5F4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C0D8BA-5966-8F2B-0DBC-D64F08F5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804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4B3-EB96-4E63-E0B6-796E16B6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F2EADEA-F151-FE68-6159-274CC130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CF56B-1205-42C7-2C13-985A057C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3D7BDA-B50A-514F-9D2F-46EBC668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627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E5A807-DF99-67EE-ECBF-74A635E3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5A326D9-24DA-971B-83AE-8EC2C268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F8EADA-3C69-C6EC-252A-C1973C82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69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6875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64276F-95AA-986C-5E88-1B13B586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CE37F5-EB13-8E9B-39EC-71B75D977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60827D-7FB8-DF0C-75D3-1EC8339F7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E0E591-A86B-ADA6-5111-70F8EEAF28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0CC7DE-490D-602A-7630-ED3E7A2F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059169-7318-BBB7-0311-FCCAE3220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711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98DC01-4389-1CE6-248F-189D14DC4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907081F-220E-A72D-30F4-0EF4FDC609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DA176E-34CD-438C-E95A-C420C1CC4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5C8107-1BC8-BCE7-B8D1-6A7F9EE5A2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56C847-7D4A-26CA-DE7C-E75C9B60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3F0BFD-5E09-5B6F-5D97-20570DA80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2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578093-7288-45BB-A6B8-D2D5EE9E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309CCC-00B7-0335-0F0E-095936315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53055A-05D1-D797-D866-3FE420AED0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D5E750-A976-39D5-A7FD-28A3D49C4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5DB476-8DF5-A39E-1DD4-6BBC3B0D7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775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20D4B60-4876-4BB1-DAD4-E85C4FE93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00D11E-778A-774F-759E-4E67E7E40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2D37E2-3640-90AD-BB4B-234F50D1C4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9E6AAD-1360-B748-1E8E-6DAD4DB2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4C7C26-B017-E22E-360F-027EA6458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89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1069848"/>
            <a:ext cx="8631936" cy="51071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9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1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" y="1139509"/>
            <a:ext cx="4258818" cy="50374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39509"/>
            <a:ext cx="4258818" cy="50374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6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11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86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40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7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9012DF4-8F8D-0C86-2D61-F083B4382E4B}"/>
              </a:ext>
            </a:extLst>
          </p:cNvPr>
          <p:cNvSpPr/>
          <p:nvPr userDrawn="1"/>
        </p:nvSpPr>
        <p:spPr>
          <a:xfrm>
            <a:off x="0" y="6726623"/>
            <a:ext cx="9144000" cy="141888"/>
          </a:xfrm>
          <a:prstGeom prst="rect">
            <a:avLst/>
          </a:prstGeom>
          <a:solidFill>
            <a:srgbClr val="8064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8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F6A6E15-C92D-690E-9A68-F011F2BAA9B5}"/>
              </a:ext>
            </a:extLst>
          </p:cNvPr>
          <p:cNvSpPr/>
          <p:nvPr userDrawn="1"/>
        </p:nvSpPr>
        <p:spPr>
          <a:xfrm>
            <a:off x="0" y="6726623"/>
            <a:ext cx="9144000" cy="141888"/>
          </a:xfrm>
          <a:prstGeom prst="rect">
            <a:avLst/>
          </a:prstGeom>
          <a:solidFill>
            <a:srgbClr val="8064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8364405-764A-1475-9C8C-4868B4728D84}"/>
              </a:ext>
            </a:extLst>
          </p:cNvPr>
          <p:cNvCxnSpPr/>
          <p:nvPr userDrawn="1"/>
        </p:nvCxnSpPr>
        <p:spPr>
          <a:xfrm>
            <a:off x="0" y="493986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5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715B5BD9-AA44-46D8-B899-50AB5908C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57708"/>
            <a:ext cx="6858000" cy="963264"/>
          </a:xfrm>
        </p:spPr>
        <p:txBody>
          <a:bodyPr>
            <a:normAutofit/>
          </a:bodyPr>
          <a:lstStyle/>
          <a:p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38556D-548F-4B0D-A596-5AB542063D06}"/>
              </a:ext>
            </a:extLst>
          </p:cNvPr>
          <p:cNvSpPr txBox="1"/>
          <p:nvPr/>
        </p:nvSpPr>
        <p:spPr>
          <a:xfrm>
            <a:off x="1143000" y="5078172"/>
            <a:ext cx="6971168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作成における注意事項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・資料は本フォーマットを用いて作成すること。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・本スライドの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は、自社名に書き換えること。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・背面がグレーのテキストボックス（本テキストボックスを含む）は削除の上作成すること。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・テキストボックス以外の文字（タイトル等）は変更しないこと。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・各項目のスライドは必要に応じて追加すること。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76C7F66-FEC4-AC16-EC6E-D0F39679BA64}"/>
              </a:ext>
            </a:extLst>
          </p:cNvPr>
          <p:cNvSpPr txBox="1">
            <a:spLocks/>
          </p:cNvSpPr>
          <p:nvPr/>
        </p:nvSpPr>
        <p:spPr>
          <a:xfrm>
            <a:off x="156411" y="0"/>
            <a:ext cx="9144000" cy="33931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令和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7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年度補正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「再生可能エネルギー導入拡大・分散型エネルギーリソース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導入支援等事業費補助金」</a:t>
            </a:r>
            <a:b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DR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リソース導入のための家庭用蓄電システム等導入支援事業）</a:t>
            </a:r>
            <a:b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ディマンドリスポンスの拡大に向けた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IoT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化推進事業</a:t>
            </a:r>
            <a:b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ディマンドリスポンス（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</a:t>
            </a:r>
            <a:endParaRPr lang="ja-JP" altLang="en-US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614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BA67C23C-D699-F32E-11B9-0C40D9BE7B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</a:t>
            </a:r>
            <a:r>
              <a:rPr lang="en-US" altLang="ja-JP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実施概要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E24AEB-2B6E-423D-47EC-439C33BC3ACA}"/>
              </a:ext>
            </a:extLst>
          </p:cNvPr>
          <p:cNvSpPr txBox="1"/>
          <p:nvPr/>
        </p:nvSpPr>
        <p:spPr>
          <a:xfrm>
            <a:off x="218571" y="613833"/>
            <a:ext cx="869885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・実施予定の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内容および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契約の概要を記載すること。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・記載内容は、本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ビジネスモデル資料および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契約書（ひな形）と整合性が取れていること。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880283A-DBE7-AE7A-76BF-DAC183771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69366"/>
              </p:ext>
            </p:extLst>
          </p:nvPr>
        </p:nvGraphicFramePr>
        <p:xfrm>
          <a:off x="218571" y="1532872"/>
          <a:ext cx="8698852" cy="4540234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248584">
                  <a:extLst>
                    <a:ext uri="{9D8B030D-6E8A-4147-A177-3AD203B41FA5}">
                      <a16:colId xmlns:a16="http://schemas.microsoft.com/office/drawing/2014/main" val="4113462582"/>
                    </a:ext>
                  </a:extLst>
                </a:gridCol>
                <a:gridCol w="6450268">
                  <a:extLst>
                    <a:ext uri="{9D8B030D-6E8A-4147-A177-3AD203B41FA5}">
                      <a16:colId xmlns:a16="http://schemas.microsoft.com/office/drawing/2014/main" val="2905633122"/>
                    </a:ext>
                  </a:extLst>
                </a:gridCol>
              </a:tblGrid>
              <a:tr h="54609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サービス（契約）の名称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1050130"/>
                  </a:ext>
                </a:extLst>
              </a:tr>
              <a:tr h="4597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制御対象設備／既設リソース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4880754"/>
                  </a:ext>
                </a:extLst>
              </a:tr>
              <a:tr h="717731">
                <a:tc rowSpan="2">
                  <a:txBody>
                    <a:bodyPr/>
                    <a:lstStyle/>
                    <a:p>
                      <a:pPr lvl="0"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ＤＲ発動基準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下げ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3275924"/>
                  </a:ext>
                </a:extLst>
              </a:tr>
              <a:tr h="67585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5885755"/>
                  </a:ext>
                </a:extLst>
              </a:tr>
              <a:tr h="709224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監視および制御方法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下げ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501172"/>
                  </a:ext>
                </a:extLst>
              </a:tr>
              <a:tr h="7798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7189063"/>
                  </a:ext>
                </a:extLst>
              </a:tr>
              <a:tr h="5323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8096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388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518DE-84F1-D542-CD44-CE177F660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8AB96C01-FE66-7947-70CA-8B7908AF157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</a:t>
            </a:r>
            <a:r>
              <a:rPr lang="en-US" altLang="ja-JP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ED8E80-1106-9679-329E-38A29FC6C180}"/>
              </a:ext>
            </a:extLst>
          </p:cNvPr>
          <p:cNvSpPr txBox="1"/>
          <p:nvPr/>
        </p:nvSpPr>
        <p:spPr>
          <a:xfrm>
            <a:off x="218571" y="613833"/>
            <a:ext cx="8698852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契約に基づく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実施の流れを図を用いて記載すること。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・下げ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および上げ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の具体的な実施方法（監視方法、遠隔制御、メールによる制御指示等）を含めて記載すること。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・下げ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および上げ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の具体的な発動基準・発動範囲について記載すること。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・自社以外の事業者とも連携が必要な場合は、可能な範囲で事業者名も記載すること（アグリゲーションコーディネーターや小売電気事業者等）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6A65F1-3B18-14E6-F71C-4F4068D686A8}"/>
              </a:ext>
            </a:extLst>
          </p:cNvPr>
          <p:cNvSpPr txBox="1"/>
          <p:nvPr/>
        </p:nvSpPr>
        <p:spPr>
          <a:xfrm flipH="1">
            <a:off x="218571" y="2117147"/>
            <a:ext cx="1921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■記入例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A4F85C8-876D-42A5-C744-CF433DB63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898" y="2643051"/>
            <a:ext cx="7671317" cy="360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8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AC74A150-9A74-4450-D7B2-BF5EFCD5CD6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３．システムイメージ図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E03E12-D2C4-268E-300E-F164793B2DF4}"/>
              </a:ext>
            </a:extLst>
          </p:cNvPr>
          <p:cNvSpPr txBox="1"/>
          <p:nvPr/>
        </p:nvSpPr>
        <p:spPr>
          <a:xfrm>
            <a:off x="218571" y="606903"/>
            <a:ext cx="8698852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システム／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IoT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機器／リソース全体を網羅したシステムイメージ図を記載すること。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・指定の機種がある場合は、機種名を記載すること。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・ホームページ</a:t>
            </a:r>
            <a:r>
              <a:rPr kumimoji="1"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やパンフレット等で説明が可能であれば、それらを用いることも可。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ホームページがある場合は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も記載すること）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・１ページに収まらない場合は、複数ページで作成することも可。</a:t>
            </a:r>
          </a:p>
        </p:txBody>
      </p:sp>
    </p:spTree>
    <p:extLst>
      <p:ext uri="{BB962C8B-B14F-4D97-AF65-F5344CB8AC3E}">
        <p14:creationId xmlns:p14="http://schemas.microsoft.com/office/powerpoint/2010/main" val="33965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21441-6FB1-5942-DE0C-5B91CEB17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C012F970-32D2-6A2D-D984-4E584621CF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４．</a:t>
            </a:r>
            <a:r>
              <a:rPr lang="en-US" altLang="ja-JP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システムフロー図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39EA9C6-E7DF-F19F-4345-8ACDA9B0B32E}"/>
              </a:ext>
            </a:extLst>
          </p:cNvPr>
          <p:cNvSpPr txBox="1"/>
          <p:nvPr/>
        </p:nvSpPr>
        <p:spPr>
          <a:xfrm>
            <a:off x="218571" y="606903"/>
            <a:ext cx="869885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・下げ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および上げ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をシステムで制御していることがわかるフロー図を記載すること。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を実施する際の発動契機・発動範囲と具体的な基準を記載すること。</a:t>
            </a:r>
            <a:b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・対象リソースの種類が複数ある場合は、リソース毎にフロー図を記載すること。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・１ページに収まらない場合は、複数ページで作成することも可。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6DA9BD-3686-BA61-9875-C5E464532D8F}"/>
              </a:ext>
            </a:extLst>
          </p:cNvPr>
          <p:cNvSpPr txBox="1"/>
          <p:nvPr/>
        </p:nvSpPr>
        <p:spPr>
          <a:xfrm flipH="1">
            <a:off x="302654" y="1791073"/>
            <a:ext cx="1921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■記入例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6C14603-7303-37A0-4FAD-9B1A982D2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372" y="2359690"/>
            <a:ext cx="7368671" cy="416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87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73A0C-7E8B-D579-F34B-93F462258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5D4A6869-FB33-3B48-3DEA-ACF9F629F03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５．過去の実績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117FD6-C7B9-C549-9D14-94E90D270E40}"/>
              </a:ext>
            </a:extLst>
          </p:cNvPr>
          <p:cNvSpPr txBox="1"/>
          <p:nvPr/>
        </p:nvSpPr>
        <p:spPr>
          <a:xfrm>
            <a:off x="218571" y="606903"/>
            <a:ext cx="8698852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を活用したビジネスを行っている場合は、その実績について記載すること。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・過去の実証事業に参加をしている場合は、参加した年度や参加したコンソーシアムを記載すること。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・いずれにも当てはまらない場合は、記載不要。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4EE993-55C5-330C-DA20-5290C6B33B0A}"/>
              </a:ext>
            </a:extLst>
          </p:cNvPr>
          <p:cNvSpPr txBox="1"/>
          <p:nvPr/>
        </p:nvSpPr>
        <p:spPr>
          <a:xfrm>
            <a:off x="348550" y="2207614"/>
            <a:ext cx="8091257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活用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</a:t>
            </a:r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名：</a:t>
            </a:r>
            <a:endParaRPr lang="en-US" altLang="ja-JP" sz="1200" i="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法人向けのディマンドレスポンス協力サービス</a:t>
            </a:r>
            <a:endParaRPr lang="en-US" altLang="ja-JP" sz="1200" i="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・サービスの概要：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・サービス開始時期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20XX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・参考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http://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.co.jp</a:t>
            </a: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サービス概要がわかるパンフレット等がある場合は添付をすること。</a:t>
            </a:r>
          </a:p>
          <a:p>
            <a:endParaRPr lang="ja-JP" altLang="en-US" sz="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B6B8168-2DBF-15F2-94D7-7ECF64455F85}"/>
              </a:ext>
            </a:extLst>
          </p:cNvPr>
          <p:cNvSpPr txBox="1"/>
          <p:nvPr/>
        </p:nvSpPr>
        <p:spPr>
          <a:xfrm flipH="1">
            <a:off x="218571" y="1669362"/>
            <a:ext cx="1921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■記入例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7075484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各ページ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838</Words>
  <PresentationFormat>画面に合わせる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游ゴシック</vt:lpstr>
      <vt:lpstr>Arial</vt:lpstr>
      <vt:lpstr>Calibri</vt:lpstr>
      <vt:lpstr>表紙</vt:lpstr>
      <vt:lpstr>各ページ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2024-03-07T12:13:57Z</dcterms:created>
  <dcterms:modified xsi:type="dcterms:W3CDTF">2026-03-23T03:05:55Z</dcterms:modified>
</cp:coreProperties>
</file>