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60" r:id="rId1"/>
  </p:sldMasterIdLst>
  <p:notesMasterIdLst>
    <p:notesMasterId r:id="rId6"/>
  </p:notesMasterIdLst>
  <p:handoutMasterIdLst>
    <p:handoutMasterId r:id="rId7"/>
  </p:handoutMasterIdLst>
  <p:sldIdLst>
    <p:sldId id="256" r:id="rId2"/>
    <p:sldId id="335" r:id="rId3"/>
    <p:sldId id="386" r:id="rId4"/>
    <p:sldId id="387"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64A2"/>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57" autoAdjust="0"/>
    <p:restoredTop sz="93796" autoAdjust="0"/>
  </p:normalViewPr>
  <p:slideViewPr>
    <p:cSldViewPr snapToGrid="0">
      <p:cViewPr varScale="1">
        <p:scale>
          <a:sx n="90" d="100"/>
          <a:sy n="90" d="100"/>
        </p:scale>
        <p:origin x="85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2EC720D-1762-6703-6861-9C38CBB1B406}"/>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02EA7FA4-A73E-825B-6E7B-C99237A9A6A8}"/>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A5686851-B5D2-4357-B3D1-E4671C66F7ED}" type="datetimeFigureOut">
              <a:rPr kumimoji="1" lang="ja-JP" altLang="en-US" smtClean="0"/>
              <a:t>2026/4/9</a:t>
            </a:fld>
            <a:endParaRPr kumimoji="1" lang="ja-JP" altLang="en-US"/>
          </a:p>
        </p:txBody>
      </p:sp>
      <p:sp>
        <p:nvSpPr>
          <p:cNvPr id="4" name="フッター プレースホルダー 3">
            <a:extLst>
              <a:ext uri="{FF2B5EF4-FFF2-40B4-BE49-F238E27FC236}">
                <a16:creationId xmlns:a16="http://schemas.microsoft.com/office/drawing/2014/main" id="{B449159E-F88A-1892-3BBA-CB7B6A75238A}"/>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A539A11-666D-A218-0124-38B7D03E8DED}"/>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14CAD256-2E4D-4720-85BF-8DB29F6B7CDD}" type="slidenum">
              <a:rPr kumimoji="1" lang="ja-JP" altLang="en-US" smtClean="0"/>
              <a:t>‹#›</a:t>
            </a:fld>
            <a:endParaRPr kumimoji="1" lang="ja-JP" altLang="en-US"/>
          </a:p>
        </p:txBody>
      </p:sp>
    </p:spTree>
    <p:extLst>
      <p:ext uri="{BB962C8B-B14F-4D97-AF65-F5344CB8AC3E}">
        <p14:creationId xmlns:p14="http://schemas.microsoft.com/office/powerpoint/2010/main" val="17940468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7EEE049-E83B-4787-8E80-E3AAF9C9C366}" type="datetimeFigureOut">
              <a:rPr kumimoji="1" lang="ja-JP" altLang="en-US" smtClean="0"/>
              <a:t>2026/4/9</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323A380A-AB9A-4330-A729-7BEA3D22F50F}" type="slidenum">
              <a:rPr kumimoji="1" lang="ja-JP" altLang="en-US" smtClean="0"/>
              <a:t>‹#›</a:t>
            </a:fld>
            <a:endParaRPr kumimoji="1" lang="ja-JP" altLang="en-US"/>
          </a:p>
        </p:txBody>
      </p:sp>
    </p:spTree>
    <p:extLst>
      <p:ext uri="{BB962C8B-B14F-4D97-AF65-F5344CB8AC3E}">
        <p14:creationId xmlns:p14="http://schemas.microsoft.com/office/powerpoint/2010/main" val="253992201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normAutofit/>
          </a:bodyPr>
          <a:lstStyle>
            <a:lvl1pPr algn="ctr">
              <a:defRPr sz="3600">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atin typeface="Meiryo UI" panose="020B0604030504040204" pitchFamily="50" charset="-128"/>
                <a:ea typeface="Meiryo UI"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712A60FD-E50E-49FC-8678-558D42AFA1D5}"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kumimoji="1" lang="ja-JP" altLang="en-US"/>
          </a:p>
        </p:txBody>
      </p:sp>
    </p:spTree>
    <p:extLst>
      <p:ext uri="{BB962C8B-B14F-4D97-AF65-F5344CB8AC3E}">
        <p14:creationId xmlns:p14="http://schemas.microsoft.com/office/powerpoint/2010/main" val="4230687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D5F4326-7642-44B6-BC85-8291AA31FB0D}"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1133211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E23B655-EA82-450D-BD98-BD445FA909D6}"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721249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Content Placeholder 2"/>
          <p:cNvSpPr>
            <a:spLocks noGrp="1"/>
          </p:cNvSpPr>
          <p:nvPr>
            <p:ph idx="1"/>
          </p:nvPr>
        </p:nvSpPr>
        <p:spPr/>
        <p:txBody>
          <a:bodyPr>
            <a:normAutofit/>
          </a:bodyPr>
          <a:lstStyle>
            <a:lvl1pPr>
              <a:defRPr sz="1800">
                <a:latin typeface="Meiryo UI" panose="020B0604030504040204" pitchFamily="50" charset="-128"/>
                <a:ea typeface="Meiryo UI" panose="020B0604030504040204" pitchFamily="50" charset="-128"/>
              </a:defRPr>
            </a:lvl1pPr>
            <a:lvl2pPr>
              <a:defRPr sz="1800">
                <a:latin typeface="Meiryo UI" panose="020B0604030504040204" pitchFamily="50" charset="-128"/>
                <a:ea typeface="Meiryo UI" panose="020B0604030504040204" pitchFamily="50" charset="-128"/>
              </a:defRPr>
            </a:lvl2pPr>
            <a:lvl3pPr>
              <a:defRPr sz="1800">
                <a:latin typeface="Meiryo UI" panose="020B0604030504040204" pitchFamily="50" charset="-128"/>
                <a:ea typeface="Meiryo UI" panose="020B0604030504040204" pitchFamily="50" charset="-128"/>
              </a:defRPr>
            </a:lvl3pPr>
            <a:lvl4pPr>
              <a:defRPr sz="1800">
                <a:latin typeface="Meiryo UI" panose="020B0604030504040204" pitchFamily="50" charset="-128"/>
                <a:ea typeface="Meiryo UI" panose="020B0604030504040204" pitchFamily="50" charset="-128"/>
              </a:defRPr>
            </a:lvl4pPr>
            <a:lvl5pPr>
              <a:defRPr sz="1800">
                <a:latin typeface="Meiryo UI" panose="020B0604030504040204" pitchFamily="50" charset="-128"/>
                <a:ea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E9BE217-77AB-498C-B5E5-693C33048170}"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54689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36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5158F8A-A67E-4D30-B58A-FCEDA9AFF367}"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2412712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256032" y="1139509"/>
            <a:ext cx="4258818" cy="503745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139509"/>
            <a:ext cx="4258818" cy="503745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1DBB29E0-3FB3-4308-A7EC-017D80EC7193}" type="datetime1">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235565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84628B9E-05F7-4993-8F63-4FC7E28D6655}" type="datetime1">
              <a:rPr kumimoji="1" lang="ja-JP" altLang="en-US" smtClean="0"/>
              <a:t>2026/4/9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2599115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D6C37C7E-AD46-4C98-82BB-79D2AB7CCE84}" type="datetime1">
              <a:rPr kumimoji="1" lang="ja-JP" altLang="en-US" smtClean="0"/>
              <a:t>2026/4/9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2204869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0E47EA-605C-4B79-AAD3-3333FF7B016A}" type="datetime1">
              <a:rPr kumimoji="1" lang="ja-JP" altLang="en-US" smtClean="0"/>
              <a:t>2026/4/9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40954046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AD49C63-8DBE-4E40-BE91-3AFA5449823C}" type="datetime1">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267774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BFC97CA-6485-41B7-B7F3-2E13DE71B902}" type="datetime1">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966742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 y="210312"/>
            <a:ext cx="8631936" cy="749809"/>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358668" y="1069848"/>
            <a:ext cx="8631936" cy="510711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256032"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8C2C8-D515-427C-877B-CDAF272E7B72}" type="datetime1">
              <a:rPr kumimoji="1" lang="ja-JP" altLang="en-US" smtClean="0"/>
              <a:t>2026/4/9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Tree>
    <p:extLst>
      <p:ext uri="{BB962C8B-B14F-4D97-AF65-F5344CB8AC3E}">
        <p14:creationId xmlns:p14="http://schemas.microsoft.com/office/powerpoint/2010/main" val="42773818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2800"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715B5BD9-AA44-46D8-B899-50AB5908CB5C}"/>
              </a:ext>
            </a:extLst>
          </p:cNvPr>
          <p:cNvSpPr>
            <a:spLocks noGrp="1"/>
          </p:cNvSpPr>
          <p:nvPr>
            <p:ph type="subTitle" idx="1"/>
          </p:nvPr>
        </p:nvSpPr>
        <p:spPr>
          <a:xfrm>
            <a:off x="1143000" y="3870934"/>
            <a:ext cx="6858000" cy="1142892"/>
          </a:xfrm>
        </p:spPr>
        <p:txBody>
          <a:bodyPr>
            <a:normAutofit/>
          </a:bodyPr>
          <a:lstStyle/>
          <a:p>
            <a:r>
              <a:rPr lang="en-US" altLang="ja-JP" sz="3200" dirty="0">
                <a:latin typeface="Meiryo UI" panose="020B0604030504040204" pitchFamily="50" charset="-128"/>
                <a:ea typeface="Meiryo UI" panose="020B0604030504040204" pitchFamily="50" charset="-128"/>
              </a:rPr>
              <a:t>【</a:t>
            </a:r>
            <a:r>
              <a:rPr lang="ja-JP" altLang="en-US" sz="3200" dirty="0">
                <a:latin typeface="Meiryo UI" panose="020B0604030504040204" pitchFamily="50" charset="-128"/>
                <a:ea typeface="Meiryo UI" panose="020B0604030504040204" pitchFamily="50" charset="-128"/>
              </a:rPr>
              <a:t>申請者名</a:t>
            </a:r>
            <a:r>
              <a:rPr lang="en-US" altLang="ja-JP" sz="3200" dirty="0">
                <a:latin typeface="Meiryo UI" panose="020B0604030504040204" pitchFamily="50" charset="-128"/>
                <a:ea typeface="Meiryo UI" panose="020B0604030504040204" pitchFamily="50" charset="-128"/>
              </a:rPr>
              <a:t>】</a:t>
            </a:r>
            <a:endParaRPr kumimoji="1" lang="ja-JP" altLang="en-US" sz="3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338556D-548F-4B0D-A596-5AB542063D06}"/>
              </a:ext>
            </a:extLst>
          </p:cNvPr>
          <p:cNvSpPr txBox="1"/>
          <p:nvPr/>
        </p:nvSpPr>
        <p:spPr>
          <a:xfrm>
            <a:off x="825500" y="4947641"/>
            <a:ext cx="7493000" cy="1600438"/>
          </a:xfrm>
          <a:prstGeom prst="rect">
            <a:avLst/>
          </a:prstGeom>
          <a:solidFill>
            <a:schemeClr val="bg1">
              <a:lumMod val="95000"/>
            </a:schemeClr>
          </a:solid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注意事項</a:t>
            </a:r>
            <a:r>
              <a:rPr kumimoji="1" lang="en-US" altLang="ja-JP" sz="1400" dirty="0">
                <a:latin typeface="Meiryo UI" panose="020B0604030504040204" pitchFamily="50" charset="-128"/>
                <a:ea typeface="Meiryo UI" panose="020B0604030504040204" pitchFamily="50" charset="-128"/>
              </a:rPr>
              <a:t>】</a:t>
            </a:r>
          </a:p>
          <a:p>
            <a:r>
              <a:rPr kumimoji="1" lang="ja-JP" altLang="en-US" sz="1400" dirty="0">
                <a:latin typeface="Meiryo UI" panose="020B0604030504040204" pitchFamily="50" charset="-128"/>
                <a:ea typeface="Meiryo UI" panose="020B0604030504040204" pitchFamily="50" charset="-128"/>
              </a:rPr>
              <a:t>・本スライドの</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申請者名</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は自社名に書き換え、本フォーマットを用いて作成すること。</a:t>
            </a:r>
          </a:p>
          <a:p>
            <a:r>
              <a:rPr kumimoji="1" lang="ja-JP" altLang="en-US" sz="1400" dirty="0">
                <a:latin typeface="Meiryo UI" panose="020B0604030504040204" pitchFamily="50" charset="-128"/>
                <a:ea typeface="Meiryo UI" panose="020B0604030504040204" pitchFamily="50" charset="-128"/>
              </a:rPr>
              <a:t>・各シートの記載例を参考に、記載情報を上書きし提出すること。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注意事項</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を記載したグレーの枠は、作成時に削除すること。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・「別添」は、該当時のみ提出すること。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・必要に応じてスライドを追加して作成すること。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・公募要領</a:t>
            </a:r>
            <a:r>
              <a:rPr kumimoji="1" lang="en-US" altLang="ja-JP" sz="1400" dirty="0">
                <a:latin typeface="Meiryo UI" panose="020B0604030504040204" pitchFamily="50" charset="-128"/>
                <a:ea typeface="Meiryo UI" panose="020B0604030504040204" pitchFamily="50" charset="-128"/>
              </a:rPr>
              <a:t>P7</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も参照してください。</a:t>
            </a:r>
            <a:endParaRPr kumimoji="1" lang="en-US" altLang="ja-JP" sz="1400" dirty="0">
              <a:latin typeface="Meiryo UI" panose="020B0604030504040204" pitchFamily="50" charset="-128"/>
              <a:ea typeface="Meiryo UI" panose="020B0604030504040204" pitchFamily="50" charset="-128"/>
            </a:endParaRPr>
          </a:p>
        </p:txBody>
      </p:sp>
      <p:sp>
        <p:nvSpPr>
          <p:cNvPr id="4" name="タイトル 1">
            <a:extLst>
              <a:ext uri="{FF2B5EF4-FFF2-40B4-BE49-F238E27FC236}">
                <a16:creationId xmlns:a16="http://schemas.microsoft.com/office/drawing/2014/main" id="{82FA4461-191A-CB1A-B72D-1F946AD9CB5F}"/>
              </a:ext>
            </a:extLst>
          </p:cNvPr>
          <p:cNvSpPr txBox="1">
            <a:spLocks/>
          </p:cNvSpPr>
          <p:nvPr/>
        </p:nvSpPr>
        <p:spPr>
          <a:xfrm>
            <a:off x="0" y="4653"/>
            <a:ext cx="9144000" cy="3132247"/>
          </a:xfrm>
          <a:prstGeom prst="rect">
            <a:avLst/>
          </a:prstGeom>
        </p:spPr>
        <p:txBody>
          <a:bodyPr anchor="b">
            <a:normAutofit/>
          </a:bodyPr>
          <a:lstStyle>
            <a:lvl1pPr algn="ctr" defTabSz="914400" rtl="0" eaLnBrk="1" latinLnBrk="0" hangingPunct="1">
              <a:lnSpc>
                <a:spcPct val="90000"/>
              </a:lnSpc>
              <a:spcBef>
                <a:spcPct val="0"/>
              </a:spcBef>
              <a:buNone/>
              <a:defRPr kumimoji="1" sz="3600" kern="1200">
                <a:solidFill>
                  <a:schemeClr val="tx1"/>
                </a:solidFill>
                <a:latin typeface="+mj-lt"/>
                <a:ea typeface="+mj-ea"/>
                <a:cs typeface="+mj-cs"/>
              </a:defRPr>
            </a:lvl1pPr>
          </a:lstStyle>
          <a:p>
            <a:r>
              <a:rPr lang="ja-JP" altLang="en-US" sz="1800" dirty="0">
                <a:latin typeface="Meiryo UI" panose="020B0604030504040204" pitchFamily="50" charset="-128"/>
                <a:ea typeface="Meiryo UI" panose="020B0604030504040204" pitchFamily="50" charset="-128"/>
                <a:cs typeface="Arial" panose="020B0604020202020204" pitchFamily="34" charset="0"/>
              </a:rPr>
              <a:t>令和</a:t>
            </a:r>
            <a:r>
              <a:rPr lang="en-US" altLang="ja-JP" sz="1800" dirty="0">
                <a:latin typeface="Meiryo UI" panose="020B0604030504040204" pitchFamily="50" charset="-128"/>
                <a:ea typeface="Meiryo UI" panose="020B0604030504040204" pitchFamily="50" charset="-128"/>
                <a:cs typeface="Arial" panose="020B0604020202020204" pitchFamily="34" charset="0"/>
              </a:rPr>
              <a:t>7</a:t>
            </a:r>
            <a:r>
              <a:rPr lang="ja-JP" altLang="en-US" sz="1800" dirty="0">
                <a:latin typeface="Meiryo UI" panose="020B0604030504040204" pitchFamily="50" charset="-128"/>
                <a:ea typeface="Meiryo UI" panose="020B0604030504040204" pitchFamily="50" charset="-128"/>
                <a:cs typeface="Arial" panose="020B0604020202020204" pitchFamily="34" charset="0"/>
              </a:rPr>
              <a:t>年度補正</a:t>
            </a:r>
            <a:br>
              <a:rPr lang="ja-JP" altLang="en-US" sz="1800" dirty="0">
                <a:latin typeface="Meiryo UI" panose="020B0604030504040204" pitchFamily="50" charset="-128"/>
                <a:ea typeface="Meiryo UI" panose="020B0604030504040204" pitchFamily="50" charset="-128"/>
                <a:cs typeface="Arial" panose="020B0604020202020204" pitchFamily="34" charset="0"/>
              </a:rPr>
            </a:br>
            <a:r>
              <a:rPr lang="ja-JP" altLang="en-US" sz="1800" dirty="0">
                <a:latin typeface="Meiryo UI" panose="020B0604030504040204" pitchFamily="50" charset="-128"/>
                <a:ea typeface="Meiryo UI" panose="020B0604030504040204" pitchFamily="50" charset="-128"/>
                <a:cs typeface="Arial" panose="020B0604020202020204" pitchFamily="34" charset="0"/>
              </a:rPr>
              <a:t>「再生可能エネルギー導入拡大・分散型エネルギーリソース</a:t>
            </a:r>
            <a:br>
              <a:rPr lang="ja-JP" altLang="en-US" sz="1800" dirty="0">
                <a:latin typeface="Meiryo UI" panose="020B0604030504040204" pitchFamily="50" charset="-128"/>
                <a:ea typeface="Meiryo UI" panose="020B0604030504040204" pitchFamily="50" charset="-128"/>
                <a:cs typeface="Arial" panose="020B0604020202020204" pitchFamily="34" charset="0"/>
              </a:rPr>
            </a:br>
            <a:r>
              <a:rPr lang="ja-JP" altLang="en-US" sz="1800" dirty="0">
                <a:latin typeface="Meiryo UI" panose="020B0604030504040204" pitchFamily="50" charset="-128"/>
                <a:ea typeface="Meiryo UI" panose="020B0604030504040204" pitchFamily="50" charset="-128"/>
                <a:cs typeface="Arial" panose="020B0604020202020204" pitchFamily="34" charset="0"/>
              </a:rPr>
              <a:t>導入支援等事業費補助金」</a:t>
            </a:r>
            <a:br>
              <a:rPr lang="en-US" altLang="ja-JP" sz="2400" dirty="0">
                <a:latin typeface="Meiryo UI" panose="020B0604030504040204" pitchFamily="50" charset="-128"/>
                <a:ea typeface="Meiryo UI" panose="020B0604030504040204" pitchFamily="50" charset="-128"/>
                <a:cs typeface="Arial" panose="020B0604020202020204" pitchFamily="34" charset="0"/>
              </a:rPr>
            </a:br>
            <a:r>
              <a:rPr lang="ja-JP" altLang="en-US" sz="2000" dirty="0">
                <a:latin typeface="Meiryo UI" panose="020B0604030504040204" pitchFamily="50" charset="-128"/>
                <a:ea typeface="Meiryo UI" panose="020B0604030504040204" pitchFamily="50" charset="-128"/>
                <a:cs typeface="Arial" panose="020B0604020202020204" pitchFamily="34" charset="0"/>
              </a:rPr>
              <a:t>（</a:t>
            </a:r>
            <a:r>
              <a:rPr lang="en-US" altLang="ja-JP" sz="2000" dirty="0">
                <a:latin typeface="Meiryo UI" panose="020B0604030504040204" pitchFamily="50" charset="-128"/>
                <a:ea typeface="Meiryo UI" panose="020B0604030504040204" pitchFamily="50" charset="-128"/>
                <a:cs typeface="Arial" panose="020B0604020202020204" pitchFamily="34" charset="0"/>
              </a:rPr>
              <a:t>DR</a:t>
            </a:r>
            <a:r>
              <a:rPr lang="ja-JP" altLang="en-US" sz="2000" dirty="0">
                <a:latin typeface="Meiryo UI" panose="020B0604030504040204" pitchFamily="50" charset="-128"/>
                <a:ea typeface="Meiryo UI" panose="020B0604030504040204" pitchFamily="50" charset="-128"/>
                <a:cs typeface="Arial" panose="020B0604020202020204" pitchFamily="34" charset="0"/>
              </a:rPr>
              <a:t>リソース導入のための家庭用蓄電システム等導入支援事業）</a:t>
            </a:r>
            <a:br>
              <a:rPr lang="en-US" altLang="ja-JP" sz="2000" dirty="0">
                <a:latin typeface="Meiryo UI" panose="020B0604030504040204" pitchFamily="50" charset="-128"/>
                <a:ea typeface="Meiryo UI" panose="020B0604030504040204" pitchFamily="50" charset="-128"/>
                <a:cs typeface="Arial" panose="020B0604020202020204" pitchFamily="34" charset="0"/>
              </a:rPr>
            </a:br>
            <a:r>
              <a:rPr lang="ja-JP" altLang="en-US" sz="2400" dirty="0">
                <a:latin typeface="Meiryo UI" panose="020B0604030504040204" pitchFamily="50" charset="-128"/>
                <a:ea typeface="Meiryo UI" panose="020B0604030504040204" pitchFamily="50" charset="-128"/>
                <a:cs typeface="Arial" panose="020B0604020202020204" pitchFamily="34" charset="0"/>
              </a:rPr>
              <a:t>ディマンドリスポンスの拡大に向けた</a:t>
            </a:r>
            <a:r>
              <a:rPr lang="en-US" altLang="ja-JP" sz="2400" dirty="0">
                <a:latin typeface="Meiryo UI" panose="020B0604030504040204" pitchFamily="50" charset="-128"/>
                <a:ea typeface="Meiryo UI" panose="020B0604030504040204" pitchFamily="50" charset="-128"/>
                <a:cs typeface="Arial" panose="020B0604020202020204" pitchFamily="34" charset="0"/>
              </a:rPr>
              <a:t>IoT</a:t>
            </a:r>
            <a:r>
              <a:rPr lang="ja-JP" altLang="en-US" sz="2400" dirty="0">
                <a:latin typeface="Meiryo UI" panose="020B0604030504040204" pitchFamily="50" charset="-128"/>
                <a:ea typeface="Meiryo UI" panose="020B0604030504040204" pitchFamily="50" charset="-128"/>
                <a:cs typeface="Arial" panose="020B0604020202020204" pitchFamily="34" charset="0"/>
              </a:rPr>
              <a:t>化推進事業</a:t>
            </a:r>
            <a:endParaRPr lang="en-US" altLang="ja-JP" sz="2400" dirty="0">
              <a:latin typeface="Meiryo UI" panose="020B0604030504040204" pitchFamily="50" charset="-128"/>
              <a:ea typeface="Meiryo UI" panose="020B0604030504040204" pitchFamily="50" charset="-128"/>
              <a:cs typeface="Arial" panose="020B0604020202020204" pitchFamily="34" charset="0"/>
            </a:endParaRPr>
          </a:p>
          <a:p>
            <a:br>
              <a:rPr lang="en-US" altLang="ja-JP" dirty="0">
                <a:latin typeface="Meiryo UI" panose="020B0604030504040204" pitchFamily="50" charset="-128"/>
                <a:ea typeface="Meiryo UI" panose="020B0604030504040204" pitchFamily="50" charset="-128"/>
                <a:cs typeface="Arial" panose="020B0604020202020204" pitchFamily="34" charset="0"/>
              </a:rPr>
            </a:br>
            <a:r>
              <a:rPr lang="ja-JP" altLang="en-US" dirty="0">
                <a:latin typeface="Meiryo UI" panose="020B0604030504040204" pitchFamily="50" charset="-128"/>
                <a:ea typeface="Meiryo UI" panose="020B0604030504040204" pitchFamily="50" charset="-128"/>
              </a:rPr>
              <a:t>システム構成図</a:t>
            </a:r>
            <a:endParaRPr lang="ja-JP" altLang="en-US" dirty="0">
              <a:solidFill>
                <a:srgbClr val="00B05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35E502A0-F5F8-1E32-0D58-3C4B6BE63CE5}"/>
              </a:ext>
            </a:extLst>
          </p:cNvPr>
          <p:cNvSpPr/>
          <p:nvPr/>
        </p:nvSpPr>
        <p:spPr>
          <a:xfrm>
            <a:off x="0" y="6743700"/>
            <a:ext cx="9144000" cy="127000"/>
          </a:xfrm>
          <a:prstGeom prst="rect">
            <a:avLst/>
          </a:prstGeom>
          <a:solidFill>
            <a:srgbClr val="8064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6614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05580-9CA8-40EA-EA20-82746EBFC762}"/>
            </a:ext>
          </a:extLst>
        </p:cNvPr>
        <p:cNvGrpSpPr/>
        <p:nvPr/>
      </p:nvGrpSpPr>
      <p:grpSpPr>
        <a:xfrm>
          <a:off x="0" y="0"/>
          <a:ext cx="0" cy="0"/>
          <a:chOff x="0" y="0"/>
          <a:chExt cx="0" cy="0"/>
        </a:xfrm>
      </p:grpSpPr>
      <p:cxnSp>
        <p:nvCxnSpPr>
          <p:cNvPr id="98" name="直線コネクタ 97">
            <a:extLst>
              <a:ext uri="{FF2B5EF4-FFF2-40B4-BE49-F238E27FC236}">
                <a16:creationId xmlns:a16="http://schemas.microsoft.com/office/drawing/2014/main" id="{0890FCA0-4968-24AB-6531-0975D2B617CF}"/>
              </a:ext>
            </a:extLst>
          </p:cNvPr>
          <p:cNvCxnSpPr>
            <a:cxnSpLocks/>
            <a:stCxn id="59" idx="2"/>
            <a:endCxn id="31" idx="0"/>
          </p:cNvCxnSpPr>
          <p:nvPr/>
        </p:nvCxnSpPr>
        <p:spPr>
          <a:xfrm>
            <a:off x="1474914" y="3423281"/>
            <a:ext cx="10423" cy="13725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E5684BCE-7A88-DA62-FDA1-904200EC3FA4}"/>
              </a:ext>
            </a:extLst>
          </p:cNvPr>
          <p:cNvSpPr txBox="1"/>
          <p:nvPr/>
        </p:nvSpPr>
        <p:spPr>
          <a:xfrm>
            <a:off x="180000" y="648000"/>
            <a:ext cx="8595361" cy="1015663"/>
          </a:xfrm>
          <a:prstGeom prst="rect">
            <a:avLst/>
          </a:prstGeom>
          <a:solidFill>
            <a:schemeClr val="accent3">
              <a:lumMod val="20000"/>
              <a:lumOff val="80000"/>
            </a:schemeClr>
          </a:solidFill>
        </p:spPr>
        <p:txBody>
          <a:bodyPr wrap="square" rtlCol="0">
            <a:spAutoFit/>
          </a:bodyPr>
          <a:lstStyle/>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注意事項</a:t>
            </a:r>
            <a:r>
              <a:rPr lang="en-US" altLang="ja-JP" sz="1200" dirty="0">
                <a:latin typeface="Meiryo UI" panose="020B0604030504040204" pitchFamily="50" charset="-128"/>
                <a:ea typeface="Meiryo UI" panose="020B0604030504040204" pitchFamily="50" charset="-128"/>
              </a:rPr>
              <a:t>】</a:t>
            </a:r>
          </a:p>
          <a:p>
            <a:pPr marL="108000" indent="-10800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システムの構成図（ブロック図等）を記載すること。</a:t>
            </a:r>
            <a:endParaRPr lang="en-US" altLang="ja-JP" sz="1200" dirty="0">
              <a:latin typeface="Meiryo UI" panose="020B0604030504040204" pitchFamily="50" charset="-128"/>
              <a:ea typeface="Meiryo UI" panose="020B0604030504040204" pitchFamily="50" charset="-128"/>
            </a:endParaRPr>
          </a:p>
          <a:p>
            <a:pPr marL="108000" indent="-10800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各システムの機能、システム間の通信内容及び通信方式、制御目的及び方法が分かるよう記載すること。</a:t>
            </a:r>
            <a:endParaRPr lang="en-US" altLang="ja-JP" sz="1200" dirty="0">
              <a:latin typeface="Meiryo UI" panose="020B0604030504040204" pitchFamily="50" charset="-128"/>
              <a:ea typeface="Meiryo UI" panose="020B0604030504040204" pitchFamily="50" charset="-128"/>
            </a:endParaRPr>
          </a:p>
          <a:p>
            <a:pPr marL="108000" indent="-10800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補助対象範囲を赤点線枠、</a:t>
            </a:r>
            <a:r>
              <a:rPr lang="en-US" altLang="ja-JP" sz="1200" dirty="0">
                <a:latin typeface="Meiryo UI" panose="020B0604030504040204" pitchFamily="50" charset="-128"/>
                <a:ea typeface="Meiryo UI" panose="020B0604030504040204" pitchFamily="50" charset="-128"/>
              </a:rPr>
              <a:t>JC-STAR</a:t>
            </a:r>
            <a:r>
              <a:rPr lang="ja-JP" altLang="en-US" sz="1200" dirty="0">
                <a:latin typeface="Meiryo UI" panose="020B0604030504040204" pitchFamily="50" charset="-128"/>
                <a:ea typeface="Meiryo UI" panose="020B0604030504040204" pitchFamily="50" charset="-128"/>
              </a:rPr>
              <a:t>の取得範囲を緑実線枠で示し、</a:t>
            </a:r>
            <a:r>
              <a:rPr lang="en-US" altLang="ja-JP" sz="1200" dirty="0">
                <a:latin typeface="Meiryo UI" panose="020B0604030504040204" pitchFamily="50" charset="-128"/>
                <a:ea typeface="Meiryo UI" panose="020B0604030504040204" pitchFamily="50" charset="-128"/>
              </a:rPr>
              <a:t>JC-STAR</a:t>
            </a:r>
            <a:r>
              <a:rPr lang="ja-JP" altLang="en-US" sz="1200" dirty="0">
                <a:latin typeface="Meiryo UI" panose="020B0604030504040204" pitchFamily="50" charset="-128"/>
                <a:ea typeface="Meiryo UI" panose="020B0604030504040204" pitchFamily="50" charset="-128"/>
              </a:rPr>
              <a:t>登録番号も記載すること。</a:t>
            </a:r>
            <a:endParaRPr lang="en-US" altLang="ja-JP" sz="1200" dirty="0">
              <a:latin typeface="Meiryo UI" panose="020B0604030504040204" pitchFamily="50" charset="-128"/>
              <a:ea typeface="Meiryo UI" panose="020B0604030504040204" pitchFamily="50" charset="-128"/>
            </a:endParaRPr>
          </a:p>
          <a:p>
            <a:pPr marL="108000" indent="-10800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外部からアクセス可能なシステムの場合、当該会社名及びその目的を記載すること。</a:t>
            </a:r>
            <a:endParaRPr lang="en-US" altLang="ja-JP" sz="1200" dirty="0">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84CAD00C-BE10-302A-482B-FE1C7318C700}"/>
              </a:ext>
            </a:extLst>
          </p:cNvPr>
          <p:cNvSpPr/>
          <p:nvPr/>
        </p:nvSpPr>
        <p:spPr>
          <a:xfrm>
            <a:off x="806246" y="3773564"/>
            <a:ext cx="4600141" cy="1842923"/>
          </a:xfrm>
          <a:prstGeom prst="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9" name="テキスト ボックス 68">
            <a:extLst>
              <a:ext uri="{FF2B5EF4-FFF2-40B4-BE49-F238E27FC236}">
                <a16:creationId xmlns:a16="http://schemas.microsoft.com/office/drawing/2014/main" id="{B0D4B485-D273-12A5-F7AD-B9D6E57B65EC}"/>
              </a:ext>
            </a:extLst>
          </p:cNvPr>
          <p:cNvSpPr txBox="1"/>
          <p:nvPr/>
        </p:nvSpPr>
        <p:spPr>
          <a:xfrm>
            <a:off x="4529099" y="3780464"/>
            <a:ext cx="877163" cy="230832"/>
          </a:xfrm>
          <a:prstGeom prst="rect">
            <a:avLst/>
          </a:prstGeom>
          <a:noFill/>
        </p:spPr>
        <p:txBody>
          <a:bodyPr wrap="none" rtlCol="0">
            <a:spAutoFit/>
          </a:bodyPr>
          <a:lstStyle/>
          <a:p>
            <a:r>
              <a:rPr kumimoji="1" lang="ja-JP" altLang="en-US" sz="900" b="1" dirty="0">
                <a:solidFill>
                  <a:srgbClr val="FF0000"/>
                </a:solidFill>
                <a:latin typeface="Meiryo UI" panose="020B0604030504040204" pitchFamily="50" charset="-128"/>
                <a:ea typeface="Meiryo UI" panose="020B0604030504040204" pitchFamily="50" charset="-128"/>
              </a:rPr>
              <a:t>補助対象範囲</a:t>
            </a:r>
          </a:p>
        </p:txBody>
      </p:sp>
      <p:cxnSp>
        <p:nvCxnSpPr>
          <p:cNvPr id="104" name="直線コネクタ 103">
            <a:extLst>
              <a:ext uri="{FF2B5EF4-FFF2-40B4-BE49-F238E27FC236}">
                <a16:creationId xmlns:a16="http://schemas.microsoft.com/office/drawing/2014/main" id="{E6DF1819-9C7D-235A-2671-2CC153779616}"/>
              </a:ext>
            </a:extLst>
          </p:cNvPr>
          <p:cNvCxnSpPr>
            <a:cxnSpLocks/>
            <a:endCxn id="105" idx="0"/>
          </p:cNvCxnSpPr>
          <p:nvPr/>
        </p:nvCxnSpPr>
        <p:spPr>
          <a:xfrm>
            <a:off x="4688302" y="5234407"/>
            <a:ext cx="245844" cy="6680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5" name="正方形/長方形 104">
            <a:extLst>
              <a:ext uri="{FF2B5EF4-FFF2-40B4-BE49-F238E27FC236}">
                <a16:creationId xmlns:a16="http://schemas.microsoft.com/office/drawing/2014/main" id="{01045004-57B9-6288-7CE4-9E5DF2E23E8B}"/>
              </a:ext>
            </a:extLst>
          </p:cNvPr>
          <p:cNvSpPr/>
          <p:nvPr/>
        </p:nvSpPr>
        <p:spPr>
          <a:xfrm>
            <a:off x="4421738" y="5902496"/>
            <a:ext cx="1024816" cy="510118"/>
          </a:xfrm>
          <a:prstGeom prst="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800" dirty="0">
                <a:solidFill>
                  <a:sysClr val="windowText" lastClr="000000"/>
                </a:solidFill>
                <a:latin typeface="Meiryo UI" panose="020B0604030504040204" pitchFamily="50" charset="-128"/>
                <a:ea typeface="Meiryo UI" panose="020B0604030504040204" pitchFamily="50" charset="-128"/>
              </a:rPr>
              <a:t>○○社</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目的</a:t>
            </a: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異常検知、</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　　   状態監視 等</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p:txBody>
      </p:sp>
      <p:sp>
        <p:nvSpPr>
          <p:cNvPr id="111" name="テキスト ボックス 110">
            <a:extLst>
              <a:ext uri="{FF2B5EF4-FFF2-40B4-BE49-F238E27FC236}">
                <a16:creationId xmlns:a16="http://schemas.microsoft.com/office/drawing/2014/main" id="{8727D2A3-C6A9-A529-757A-7F6A7B8F3AC3}"/>
              </a:ext>
            </a:extLst>
          </p:cNvPr>
          <p:cNvSpPr txBox="1"/>
          <p:nvPr/>
        </p:nvSpPr>
        <p:spPr>
          <a:xfrm>
            <a:off x="6069799" y="3313384"/>
            <a:ext cx="2174137" cy="369332"/>
          </a:xfrm>
          <a:prstGeom prst="rect">
            <a:avLst/>
          </a:prstGeom>
          <a:noFill/>
          <a:ln>
            <a:solidFill>
              <a:schemeClr val="tx1"/>
            </a:solidFill>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JC-STAR</a:t>
            </a:r>
            <a:r>
              <a:rPr kumimoji="1" lang="ja-JP" altLang="en-US" sz="900" dirty="0">
                <a:latin typeface="Meiryo UI" panose="020B0604030504040204" pitchFamily="50" charset="-128"/>
                <a:ea typeface="Meiryo UI" panose="020B0604030504040204" pitchFamily="50" charset="-128"/>
              </a:rPr>
              <a:t>取得範囲④</a:t>
            </a:r>
          </a:p>
          <a:p>
            <a:r>
              <a:rPr kumimoji="1" lang="ja-JP" altLang="en-US" sz="900" dirty="0">
                <a:latin typeface="Meiryo UI" panose="020B0604030504040204" pitchFamily="50" charset="-128"/>
                <a:ea typeface="Meiryo UI" panose="020B0604030504040204" pitchFamily="50" charset="-128"/>
              </a:rPr>
              <a:t>登録番号</a:t>
            </a:r>
            <a:r>
              <a:rPr kumimoji="1" lang="en-US" altLang="ja-JP" sz="900" dirty="0">
                <a:latin typeface="Meiryo UI" panose="020B0604030504040204" pitchFamily="50" charset="-128"/>
                <a:ea typeface="Meiryo UI" panose="020B0604030504040204" pitchFamily="50" charset="-128"/>
              </a:rPr>
              <a:t>××××××××××××××××</a:t>
            </a:r>
          </a:p>
        </p:txBody>
      </p:sp>
      <p:sp>
        <p:nvSpPr>
          <p:cNvPr id="112" name="テキスト ボックス 111">
            <a:extLst>
              <a:ext uri="{FF2B5EF4-FFF2-40B4-BE49-F238E27FC236}">
                <a16:creationId xmlns:a16="http://schemas.microsoft.com/office/drawing/2014/main" id="{737D72E2-65B9-786E-55AA-C13DF3FB35B2}"/>
              </a:ext>
            </a:extLst>
          </p:cNvPr>
          <p:cNvSpPr txBox="1"/>
          <p:nvPr/>
        </p:nvSpPr>
        <p:spPr>
          <a:xfrm>
            <a:off x="5131788" y="2664724"/>
            <a:ext cx="2174137" cy="369332"/>
          </a:xfrm>
          <a:prstGeom prst="rect">
            <a:avLst/>
          </a:prstGeom>
          <a:noFill/>
          <a:ln>
            <a:solidFill>
              <a:schemeClr val="tx1"/>
            </a:solidFill>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JC-STAR</a:t>
            </a:r>
            <a:r>
              <a:rPr kumimoji="1" lang="ja-JP" altLang="en-US" sz="900" dirty="0">
                <a:latin typeface="Meiryo UI" panose="020B0604030504040204" pitchFamily="50" charset="-128"/>
                <a:ea typeface="Meiryo UI" panose="020B0604030504040204" pitchFamily="50" charset="-128"/>
              </a:rPr>
              <a:t>取得範囲③</a:t>
            </a:r>
          </a:p>
          <a:p>
            <a:r>
              <a:rPr kumimoji="1" lang="ja-JP" altLang="en-US" sz="900" dirty="0">
                <a:latin typeface="Meiryo UI" panose="020B0604030504040204" pitchFamily="50" charset="-128"/>
                <a:ea typeface="Meiryo UI" panose="020B0604030504040204" pitchFamily="50" charset="-128"/>
              </a:rPr>
              <a:t>登録番号</a:t>
            </a:r>
            <a:r>
              <a:rPr kumimoji="1" lang="en-US" altLang="ja-JP" sz="900" dirty="0">
                <a:latin typeface="Meiryo UI" panose="020B0604030504040204" pitchFamily="50" charset="-128"/>
                <a:ea typeface="Meiryo UI" panose="020B0604030504040204" pitchFamily="50" charset="-128"/>
              </a:rPr>
              <a:t>××××××××××××××××</a:t>
            </a:r>
          </a:p>
        </p:txBody>
      </p:sp>
      <p:sp>
        <p:nvSpPr>
          <p:cNvPr id="113" name="テキスト ボックス 112">
            <a:extLst>
              <a:ext uri="{FF2B5EF4-FFF2-40B4-BE49-F238E27FC236}">
                <a16:creationId xmlns:a16="http://schemas.microsoft.com/office/drawing/2014/main" id="{6F6FE75D-5505-4392-1407-921D9BFDE991}"/>
              </a:ext>
            </a:extLst>
          </p:cNvPr>
          <p:cNvSpPr txBox="1"/>
          <p:nvPr/>
        </p:nvSpPr>
        <p:spPr>
          <a:xfrm>
            <a:off x="2235635" y="2209268"/>
            <a:ext cx="2186103" cy="369332"/>
          </a:xfrm>
          <a:prstGeom prst="rect">
            <a:avLst/>
          </a:prstGeom>
          <a:noFill/>
          <a:ln>
            <a:solidFill>
              <a:schemeClr val="tx1"/>
            </a:solidFill>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JC-STAR</a:t>
            </a:r>
            <a:r>
              <a:rPr kumimoji="1" lang="ja-JP" altLang="en-US" sz="900" dirty="0">
                <a:latin typeface="Meiryo UI" panose="020B0604030504040204" pitchFamily="50" charset="-128"/>
                <a:ea typeface="Meiryo UI" panose="020B0604030504040204" pitchFamily="50" charset="-128"/>
              </a:rPr>
              <a:t>取得範囲①</a:t>
            </a:r>
          </a:p>
          <a:p>
            <a:r>
              <a:rPr kumimoji="1" lang="ja-JP" altLang="en-US" sz="900" dirty="0">
                <a:latin typeface="Meiryo UI" panose="020B0604030504040204" pitchFamily="50" charset="-128"/>
                <a:ea typeface="Meiryo UI" panose="020B0604030504040204" pitchFamily="50" charset="-128"/>
              </a:rPr>
              <a:t>登録番号</a:t>
            </a:r>
            <a:r>
              <a:rPr kumimoji="1" lang="en-US" altLang="ja-JP" sz="900" dirty="0">
                <a:latin typeface="Meiryo UI" panose="020B0604030504040204" pitchFamily="50" charset="-128"/>
                <a:ea typeface="Meiryo UI" panose="020B0604030504040204" pitchFamily="50" charset="-128"/>
              </a:rPr>
              <a:t>××××××××××××××××</a:t>
            </a:r>
          </a:p>
        </p:txBody>
      </p:sp>
      <p:sp>
        <p:nvSpPr>
          <p:cNvPr id="114" name="テキスト ボックス 113">
            <a:extLst>
              <a:ext uri="{FF2B5EF4-FFF2-40B4-BE49-F238E27FC236}">
                <a16:creationId xmlns:a16="http://schemas.microsoft.com/office/drawing/2014/main" id="{A88153EB-5BF6-8F1D-1B92-84FE8B69596E}"/>
              </a:ext>
            </a:extLst>
          </p:cNvPr>
          <p:cNvSpPr txBox="1"/>
          <p:nvPr/>
        </p:nvSpPr>
        <p:spPr>
          <a:xfrm>
            <a:off x="2640171" y="2843957"/>
            <a:ext cx="2186104" cy="369332"/>
          </a:xfrm>
          <a:prstGeom prst="rect">
            <a:avLst/>
          </a:prstGeom>
          <a:noFill/>
          <a:ln>
            <a:solidFill>
              <a:schemeClr val="tx1"/>
            </a:solidFill>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JC-STAR</a:t>
            </a:r>
            <a:r>
              <a:rPr kumimoji="1" lang="ja-JP" altLang="en-US" sz="900" dirty="0">
                <a:latin typeface="Meiryo UI" panose="020B0604030504040204" pitchFamily="50" charset="-128"/>
                <a:ea typeface="Meiryo UI" panose="020B0604030504040204" pitchFamily="50" charset="-128"/>
              </a:rPr>
              <a:t>取得範囲②</a:t>
            </a:r>
          </a:p>
          <a:p>
            <a:r>
              <a:rPr kumimoji="1" lang="ja-JP" altLang="en-US" sz="900" dirty="0">
                <a:latin typeface="Meiryo UI" panose="020B0604030504040204" pitchFamily="50" charset="-128"/>
                <a:ea typeface="Meiryo UI" panose="020B0604030504040204" pitchFamily="50" charset="-128"/>
              </a:rPr>
              <a:t>登録番号</a:t>
            </a:r>
            <a:r>
              <a:rPr kumimoji="1" lang="en-US" altLang="ja-JP" sz="900" dirty="0">
                <a:latin typeface="Meiryo UI" panose="020B0604030504040204" pitchFamily="50" charset="-128"/>
                <a:ea typeface="Meiryo UI" panose="020B0604030504040204" pitchFamily="50" charset="-128"/>
              </a:rPr>
              <a:t>××××××××××××××××</a:t>
            </a:r>
          </a:p>
        </p:txBody>
      </p:sp>
      <p:sp>
        <p:nvSpPr>
          <p:cNvPr id="118" name="正方形/長方形 117">
            <a:extLst>
              <a:ext uri="{FF2B5EF4-FFF2-40B4-BE49-F238E27FC236}">
                <a16:creationId xmlns:a16="http://schemas.microsoft.com/office/drawing/2014/main" id="{FA3AF1DE-AEC4-64AA-50F1-6E9B65B4D57C}"/>
              </a:ext>
            </a:extLst>
          </p:cNvPr>
          <p:cNvSpPr/>
          <p:nvPr/>
        </p:nvSpPr>
        <p:spPr>
          <a:xfrm>
            <a:off x="4201305" y="4787465"/>
            <a:ext cx="943183" cy="504170"/>
          </a:xfrm>
          <a:prstGeom prst="rect">
            <a:avLst/>
          </a:prstGeom>
          <a:no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cxnSp>
        <p:nvCxnSpPr>
          <p:cNvPr id="132" name="直線コネクタ 131">
            <a:extLst>
              <a:ext uri="{FF2B5EF4-FFF2-40B4-BE49-F238E27FC236}">
                <a16:creationId xmlns:a16="http://schemas.microsoft.com/office/drawing/2014/main" id="{1F689547-EAB4-8608-EDA9-A87E01F130B9}"/>
              </a:ext>
            </a:extLst>
          </p:cNvPr>
          <p:cNvCxnSpPr>
            <a:cxnSpLocks/>
          </p:cNvCxnSpPr>
          <p:nvPr/>
        </p:nvCxnSpPr>
        <p:spPr>
          <a:xfrm flipV="1">
            <a:off x="5012451" y="3543646"/>
            <a:ext cx="1052297" cy="1225744"/>
          </a:xfrm>
          <a:prstGeom prst="line">
            <a:avLst/>
          </a:prstGeom>
        </p:spPr>
        <p:style>
          <a:lnRef idx="1">
            <a:schemeClr val="dk1"/>
          </a:lnRef>
          <a:fillRef idx="0">
            <a:schemeClr val="dk1"/>
          </a:fillRef>
          <a:effectRef idx="0">
            <a:schemeClr val="dk1"/>
          </a:effectRef>
          <a:fontRef idx="minor">
            <a:schemeClr val="tx1"/>
          </a:fontRef>
        </p:style>
      </p:cxnSp>
      <p:cxnSp>
        <p:nvCxnSpPr>
          <p:cNvPr id="133" name="直線コネクタ 132">
            <a:extLst>
              <a:ext uri="{FF2B5EF4-FFF2-40B4-BE49-F238E27FC236}">
                <a16:creationId xmlns:a16="http://schemas.microsoft.com/office/drawing/2014/main" id="{E6B948C5-4284-955F-FAE3-4611B5DE7BC5}"/>
              </a:ext>
            </a:extLst>
          </p:cNvPr>
          <p:cNvCxnSpPr>
            <a:cxnSpLocks/>
          </p:cNvCxnSpPr>
          <p:nvPr/>
        </p:nvCxnSpPr>
        <p:spPr>
          <a:xfrm flipV="1">
            <a:off x="3453098" y="3042370"/>
            <a:ext cx="1898585" cy="1707021"/>
          </a:xfrm>
          <a:prstGeom prst="line">
            <a:avLst/>
          </a:prstGeom>
        </p:spPr>
        <p:style>
          <a:lnRef idx="1">
            <a:schemeClr val="dk1"/>
          </a:lnRef>
          <a:fillRef idx="0">
            <a:schemeClr val="dk1"/>
          </a:fillRef>
          <a:effectRef idx="0">
            <a:schemeClr val="dk1"/>
          </a:effectRef>
          <a:fontRef idx="minor">
            <a:schemeClr val="tx1"/>
          </a:fontRef>
        </p:style>
      </p:cxnSp>
      <p:cxnSp>
        <p:nvCxnSpPr>
          <p:cNvPr id="134" name="直線コネクタ 133">
            <a:extLst>
              <a:ext uri="{FF2B5EF4-FFF2-40B4-BE49-F238E27FC236}">
                <a16:creationId xmlns:a16="http://schemas.microsoft.com/office/drawing/2014/main" id="{CF9DEE95-048C-73E6-A4A6-75FC9E923CFC}"/>
              </a:ext>
            </a:extLst>
          </p:cNvPr>
          <p:cNvCxnSpPr>
            <a:cxnSpLocks/>
          </p:cNvCxnSpPr>
          <p:nvPr/>
        </p:nvCxnSpPr>
        <p:spPr>
          <a:xfrm flipV="1">
            <a:off x="1838075" y="2589300"/>
            <a:ext cx="609798" cy="1273531"/>
          </a:xfrm>
          <a:prstGeom prst="line">
            <a:avLst/>
          </a:prstGeom>
        </p:spPr>
        <p:style>
          <a:lnRef idx="1">
            <a:schemeClr val="dk1"/>
          </a:lnRef>
          <a:fillRef idx="0">
            <a:schemeClr val="dk1"/>
          </a:fillRef>
          <a:effectRef idx="0">
            <a:schemeClr val="dk1"/>
          </a:effectRef>
          <a:fontRef idx="minor">
            <a:schemeClr val="tx1"/>
          </a:fontRef>
        </p:style>
      </p:cxnSp>
      <p:cxnSp>
        <p:nvCxnSpPr>
          <p:cNvPr id="135" name="直線コネクタ 134">
            <a:extLst>
              <a:ext uri="{FF2B5EF4-FFF2-40B4-BE49-F238E27FC236}">
                <a16:creationId xmlns:a16="http://schemas.microsoft.com/office/drawing/2014/main" id="{404082B8-BFDE-F2DD-7D0B-E159F5EEE536}"/>
              </a:ext>
            </a:extLst>
          </p:cNvPr>
          <p:cNvCxnSpPr>
            <a:cxnSpLocks/>
          </p:cNvCxnSpPr>
          <p:nvPr/>
        </p:nvCxnSpPr>
        <p:spPr>
          <a:xfrm flipV="1">
            <a:off x="1838075" y="3213289"/>
            <a:ext cx="1382203" cy="1522327"/>
          </a:xfrm>
          <a:prstGeom prst="line">
            <a:avLst/>
          </a:prstGeom>
        </p:spPr>
        <p:style>
          <a:lnRef idx="1">
            <a:schemeClr val="dk1"/>
          </a:lnRef>
          <a:fillRef idx="0">
            <a:schemeClr val="dk1"/>
          </a:fillRef>
          <a:effectRef idx="0">
            <a:schemeClr val="dk1"/>
          </a:effectRef>
          <a:fontRef idx="minor">
            <a:schemeClr val="tx1"/>
          </a:fontRef>
        </p:style>
      </p:cxnSp>
      <p:sp>
        <p:nvSpPr>
          <p:cNvPr id="144" name="正方形/長方形 143">
            <a:extLst>
              <a:ext uri="{FF2B5EF4-FFF2-40B4-BE49-F238E27FC236}">
                <a16:creationId xmlns:a16="http://schemas.microsoft.com/office/drawing/2014/main" id="{4AD648DF-4C54-FE32-5514-EE2CBF1E5EF6}"/>
              </a:ext>
            </a:extLst>
          </p:cNvPr>
          <p:cNvSpPr/>
          <p:nvPr/>
        </p:nvSpPr>
        <p:spPr>
          <a:xfrm>
            <a:off x="233031" y="1888292"/>
            <a:ext cx="8595361" cy="473171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50" name="テキスト ボックス 149">
            <a:extLst>
              <a:ext uri="{FF2B5EF4-FFF2-40B4-BE49-F238E27FC236}">
                <a16:creationId xmlns:a16="http://schemas.microsoft.com/office/drawing/2014/main" id="{F4D4545D-5B5D-8EA2-0661-D938C425C5B8}"/>
              </a:ext>
            </a:extLst>
          </p:cNvPr>
          <p:cNvSpPr txBox="1"/>
          <p:nvPr/>
        </p:nvSpPr>
        <p:spPr>
          <a:xfrm>
            <a:off x="225509" y="1898319"/>
            <a:ext cx="1788107" cy="253916"/>
          </a:xfrm>
          <a:prstGeom prst="rect">
            <a:avLst/>
          </a:prstGeom>
          <a:solidFill>
            <a:schemeClr val="bg1">
              <a:lumMod val="95000"/>
            </a:schemeClr>
          </a:solidFill>
          <a:ln>
            <a:solidFill>
              <a:schemeClr val="tx1"/>
            </a:solidFill>
          </a:ln>
        </p:spPr>
        <p:txBody>
          <a:bodyPr wrap="square" rtlCol="0">
            <a:spAutoFit/>
          </a:bodyPr>
          <a:lstStyle/>
          <a:p>
            <a:r>
              <a:rPr kumimoji="1" lang="ja-JP" altLang="en-US" sz="1050" b="1" dirty="0">
                <a:latin typeface="Meiryo UI" panose="020B0604030504040204" pitchFamily="50" charset="-128"/>
                <a:ea typeface="Meiryo UI" panose="020B0604030504040204" pitchFamily="50" charset="-128"/>
              </a:rPr>
              <a:t>記載例（</a:t>
            </a:r>
            <a:r>
              <a:rPr kumimoji="1" lang="en-US" altLang="ja-JP" sz="1050" b="1" dirty="0">
                <a:latin typeface="Meiryo UI" panose="020B0604030504040204" pitchFamily="50" charset="-128"/>
                <a:ea typeface="Meiryo UI" panose="020B0604030504040204" pitchFamily="50" charset="-128"/>
              </a:rPr>
              <a:t>IoT</a:t>
            </a:r>
            <a:r>
              <a:rPr kumimoji="1" lang="ja-JP" altLang="en-US" sz="1050" b="1" dirty="0">
                <a:latin typeface="Meiryo UI" panose="020B0604030504040204" pitchFamily="50" charset="-128"/>
                <a:ea typeface="Meiryo UI" panose="020B0604030504040204" pitchFamily="50" charset="-128"/>
              </a:rPr>
              <a:t>化関連機器）</a:t>
            </a:r>
          </a:p>
        </p:txBody>
      </p:sp>
      <p:cxnSp>
        <p:nvCxnSpPr>
          <p:cNvPr id="76" name="直線コネクタ 75">
            <a:extLst>
              <a:ext uri="{FF2B5EF4-FFF2-40B4-BE49-F238E27FC236}">
                <a16:creationId xmlns:a16="http://schemas.microsoft.com/office/drawing/2014/main" id="{C4680B0C-71BD-F0B3-474D-7A062ADD9A34}"/>
              </a:ext>
            </a:extLst>
          </p:cNvPr>
          <p:cNvCxnSpPr>
            <a:cxnSpLocks/>
            <a:stCxn id="108" idx="3"/>
          </p:cNvCxnSpPr>
          <p:nvPr/>
        </p:nvCxnSpPr>
        <p:spPr>
          <a:xfrm>
            <a:off x="1986257" y="5011489"/>
            <a:ext cx="2238797" cy="107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F0328C87-D2F3-8971-E48E-98929BCA2B92}"/>
              </a:ext>
            </a:extLst>
          </p:cNvPr>
          <p:cNvSpPr txBox="1"/>
          <p:nvPr/>
        </p:nvSpPr>
        <p:spPr>
          <a:xfrm>
            <a:off x="967218" y="3435010"/>
            <a:ext cx="594233" cy="338554"/>
          </a:xfrm>
          <a:prstGeom prst="rect">
            <a:avLst/>
          </a:prstGeom>
          <a:noFill/>
        </p:spPr>
        <p:txBody>
          <a:bodyPr wrap="square" rtlCol="0">
            <a:spAutoFit/>
          </a:bodyPr>
          <a:lstStyle/>
          <a:p>
            <a:r>
              <a:rPr kumimoji="1" lang="en-US" altLang="ja-JP" sz="800" dirty="0">
                <a:latin typeface="Meiryo UI" panose="020B0604030504040204" pitchFamily="50" charset="-128"/>
                <a:ea typeface="Meiryo UI" panose="020B0604030504040204" pitchFamily="50" charset="-128"/>
              </a:rPr>
              <a:t>Modbus</a:t>
            </a:r>
          </a:p>
          <a:p>
            <a:r>
              <a:rPr kumimoji="1" lang="en-US" altLang="ja-JP" sz="800" dirty="0">
                <a:latin typeface="Meiryo UI" panose="020B0604030504040204" pitchFamily="50" charset="-128"/>
                <a:ea typeface="Meiryo UI" panose="020B0604030504040204" pitchFamily="50" charset="-128"/>
              </a:rPr>
              <a:t>/TCP</a:t>
            </a:r>
            <a:endParaRPr kumimoji="1" lang="ja-JP" altLang="en-US" sz="800"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33FB0CDD-255F-1C75-878A-074BFCAC6E9A}"/>
              </a:ext>
            </a:extLst>
          </p:cNvPr>
          <p:cNvSpPr txBox="1"/>
          <p:nvPr/>
        </p:nvSpPr>
        <p:spPr>
          <a:xfrm>
            <a:off x="3618811" y="5015835"/>
            <a:ext cx="594233" cy="338554"/>
          </a:xfrm>
          <a:prstGeom prst="rect">
            <a:avLst/>
          </a:prstGeom>
          <a:noFill/>
        </p:spPr>
        <p:txBody>
          <a:bodyPr wrap="square" rtlCol="0">
            <a:spAutoFit/>
          </a:bodyPr>
          <a:lstStyle/>
          <a:p>
            <a:r>
              <a:rPr kumimoji="1" lang="en-US" altLang="ja-JP" sz="800" dirty="0">
                <a:latin typeface="Meiryo UI" panose="020B0604030504040204" pitchFamily="50" charset="-128"/>
                <a:ea typeface="Meiryo UI" panose="020B0604030504040204" pitchFamily="50" charset="-128"/>
              </a:rPr>
              <a:t>Modbus</a:t>
            </a:r>
          </a:p>
          <a:p>
            <a:r>
              <a:rPr kumimoji="1" lang="en-US" altLang="ja-JP" sz="800" dirty="0">
                <a:latin typeface="Meiryo UI" panose="020B0604030504040204" pitchFamily="50" charset="-128"/>
                <a:ea typeface="Meiryo UI" panose="020B0604030504040204" pitchFamily="50" charset="-128"/>
              </a:rPr>
              <a:t>/RTU</a:t>
            </a:r>
            <a:endParaRPr kumimoji="1" lang="ja-JP" altLang="en-US" sz="800" dirty="0">
              <a:latin typeface="Meiryo UI" panose="020B0604030504040204" pitchFamily="50" charset="-128"/>
              <a:ea typeface="Meiryo UI" panose="020B0604030504040204" pitchFamily="50" charset="-128"/>
            </a:endParaRPr>
          </a:p>
        </p:txBody>
      </p:sp>
      <p:pic>
        <p:nvPicPr>
          <p:cNvPr id="8" name="グラフィックス 30" descr="雲 枠線">
            <a:extLst>
              <a:ext uri="{FF2B5EF4-FFF2-40B4-BE49-F238E27FC236}">
                <a16:creationId xmlns:a16="http://schemas.microsoft.com/office/drawing/2014/main" id="{9B772D31-6793-73BB-A542-56B828017C0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62901" y="4823511"/>
            <a:ext cx="631770" cy="590692"/>
          </a:xfrm>
          <a:prstGeom prst="rect">
            <a:avLst/>
          </a:prstGeom>
        </p:spPr>
      </p:pic>
      <p:cxnSp>
        <p:nvCxnSpPr>
          <p:cNvPr id="9" name="直線矢印コネクタ 8">
            <a:extLst>
              <a:ext uri="{FF2B5EF4-FFF2-40B4-BE49-F238E27FC236}">
                <a16:creationId xmlns:a16="http://schemas.microsoft.com/office/drawing/2014/main" id="{7B257F9B-F365-9E43-DEC8-BC75FA6B7BED}"/>
              </a:ext>
            </a:extLst>
          </p:cNvPr>
          <p:cNvCxnSpPr>
            <a:cxnSpLocks/>
          </p:cNvCxnSpPr>
          <p:nvPr/>
        </p:nvCxnSpPr>
        <p:spPr>
          <a:xfrm>
            <a:off x="6552981" y="4531073"/>
            <a:ext cx="0" cy="265567"/>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0" name="円柱 9">
            <a:extLst>
              <a:ext uri="{FF2B5EF4-FFF2-40B4-BE49-F238E27FC236}">
                <a16:creationId xmlns:a16="http://schemas.microsoft.com/office/drawing/2014/main" id="{65FEAE12-FF15-694A-FB8B-1F8E718E4E0F}"/>
              </a:ext>
            </a:extLst>
          </p:cNvPr>
          <p:cNvSpPr/>
          <p:nvPr/>
        </p:nvSpPr>
        <p:spPr>
          <a:xfrm>
            <a:off x="6153880" y="4081752"/>
            <a:ext cx="798202" cy="409234"/>
          </a:xfrm>
          <a:prstGeom prst="can">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defPPr>
              <a:defRPr lang="ja-JP"/>
            </a:defPPr>
            <a:lvl1pPr marL="0" indent="0" algn="l" defTabSz="957816" rtl="0" eaLnBrk="1" latinLnBrk="0" hangingPunct="1">
              <a:defRPr kumimoji="1" sz="1900" kern="1200">
                <a:solidFill>
                  <a:schemeClr val="lt1"/>
                </a:solidFill>
                <a:latin typeface="+mn-lt"/>
                <a:ea typeface="+mn-ea"/>
                <a:cs typeface="+mn-cs"/>
              </a:defRPr>
            </a:lvl1pPr>
            <a:lvl2pPr marL="478908" indent="0" algn="l" defTabSz="957816" rtl="0" eaLnBrk="1" latinLnBrk="0" hangingPunct="1">
              <a:defRPr kumimoji="1" sz="1900" kern="1200">
                <a:solidFill>
                  <a:schemeClr val="lt1"/>
                </a:solidFill>
                <a:latin typeface="+mn-lt"/>
                <a:ea typeface="+mn-ea"/>
                <a:cs typeface="+mn-cs"/>
              </a:defRPr>
            </a:lvl2pPr>
            <a:lvl3pPr marL="957816" indent="0" algn="l" defTabSz="957816" rtl="0" eaLnBrk="1" latinLnBrk="0" hangingPunct="1">
              <a:defRPr kumimoji="1" sz="1900" kern="1200">
                <a:solidFill>
                  <a:schemeClr val="lt1"/>
                </a:solidFill>
                <a:latin typeface="+mn-lt"/>
                <a:ea typeface="+mn-ea"/>
                <a:cs typeface="+mn-cs"/>
              </a:defRPr>
            </a:lvl3pPr>
            <a:lvl4pPr marL="1436724" indent="0" algn="l" defTabSz="957816" rtl="0" eaLnBrk="1" latinLnBrk="0" hangingPunct="1">
              <a:defRPr kumimoji="1" sz="1900" kern="1200">
                <a:solidFill>
                  <a:schemeClr val="lt1"/>
                </a:solidFill>
                <a:latin typeface="+mn-lt"/>
                <a:ea typeface="+mn-ea"/>
                <a:cs typeface="+mn-cs"/>
              </a:defRPr>
            </a:lvl4pPr>
            <a:lvl5pPr marL="1915631" indent="0" algn="l" defTabSz="957816" rtl="0" eaLnBrk="1" latinLnBrk="0" hangingPunct="1">
              <a:defRPr kumimoji="1" sz="1900" kern="1200">
                <a:solidFill>
                  <a:schemeClr val="lt1"/>
                </a:solidFill>
                <a:latin typeface="+mn-lt"/>
                <a:ea typeface="+mn-ea"/>
                <a:cs typeface="+mn-cs"/>
              </a:defRPr>
            </a:lvl5pPr>
            <a:lvl6pPr marL="2394539" indent="0" algn="l" defTabSz="957816" rtl="0" eaLnBrk="1" latinLnBrk="0" hangingPunct="1">
              <a:defRPr kumimoji="1" sz="1900" kern="1200">
                <a:solidFill>
                  <a:schemeClr val="lt1"/>
                </a:solidFill>
                <a:latin typeface="+mn-lt"/>
                <a:ea typeface="+mn-ea"/>
                <a:cs typeface="+mn-cs"/>
              </a:defRPr>
            </a:lvl6pPr>
            <a:lvl7pPr marL="2873447" indent="0" algn="l" defTabSz="957816" rtl="0" eaLnBrk="1" latinLnBrk="0" hangingPunct="1">
              <a:defRPr kumimoji="1" sz="1900" kern="1200">
                <a:solidFill>
                  <a:schemeClr val="lt1"/>
                </a:solidFill>
                <a:latin typeface="+mn-lt"/>
                <a:ea typeface="+mn-ea"/>
                <a:cs typeface="+mn-cs"/>
              </a:defRPr>
            </a:lvl7pPr>
            <a:lvl8pPr marL="3352355" indent="0" algn="l" defTabSz="957816" rtl="0" eaLnBrk="1" latinLnBrk="0" hangingPunct="1">
              <a:defRPr kumimoji="1" sz="1900" kern="1200">
                <a:solidFill>
                  <a:schemeClr val="lt1"/>
                </a:solidFill>
                <a:latin typeface="+mn-lt"/>
                <a:ea typeface="+mn-ea"/>
                <a:cs typeface="+mn-cs"/>
              </a:defRPr>
            </a:lvl8pPr>
            <a:lvl9pPr marL="3831263" indent="0" algn="l" defTabSz="957816" rtl="0" eaLnBrk="1" latinLnBrk="0" hangingPunct="1">
              <a:defRPr kumimoji="1" sz="1900" kern="1200">
                <a:solidFill>
                  <a:schemeClr val="lt1"/>
                </a:solidFill>
                <a:latin typeface="+mn-lt"/>
                <a:ea typeface="+mn-ea"/>
                <a:cs typeface="+mn-cs"/>
              </a:defRPr>
            </a:lvl9pPr>
          </a:lstStyle>
          <a:p>
            <a:pPr algn="ctr"/>
            <a:r>
              <a:rPr kumimoji="1" lang="en-US" altLang="ja-JP" sz="700" dirty="0">
                <a:solidFill>
                  <a:schemeClr val="tx1"/>
                </a:solidFill>
                <a:latin typeface="Meiryo UI" panose="020B0604030504040204" pitchFamily="50" charset="-128"/>
                <a:ea typeface="Meiryo UI" panose="020B0604030504040204" pitchFamily="50" charset="-128"/>
              </a:rPr>
              <a:t>DR</a:t>
            </a:r>
            <a:r>
              <a:rPr kumimoji="1" lang="ja-JP" altLang="en-US" sz="700" dirty="0">
                <a:solidFill>
                  <a:schemeClr val="tx1"/>
                </a:solidFill>
                <a:latin typeface="Meiryo UI" panose="020B0604030504040204" pitchFamily="50" charset="-128"/>
                <a:ea typeface="Meiryo UI" panose="020B0604030504040204" pitchFamily="50" charset="-128"/>
              </a:rPr>
              <a:t>システム</a:t>
            </a:r>
            <a:endParaRPr kumimoji="1" lang="en-US" altLang="ja-JP" sz="700" dirty="0">
              <a:solidFill>
                <a:schemeClr val="tx1"/>
              </a:solidFill>
              <a:latin typeface="Meiryo UI" panose="020B0604030504040204" pitchFamily="50" charset="-128"/>
              <a:ea typeface="Meiryo UI" panose="020B0604030504040204" pitchFamily="50" charset="-128"/>
            </a:endParaRPr>
          </a:p>
        </p:txBody>
      </p:sp>
      <p:pic>
        <p:nvPicPr>
          <p:cNvPr id="11" name="グラフィックス 257" descr="タブレット 単色塗りつぶし">
            <a:extLst>
              <a:ext uri="{FF2B5EF4-FFF2-40B4-BE49-F238E27FC236}">
                <a16:creationId xmlns:a16="http://schemas.microsoft.com/office/drawing/2014/main" id="{E84FECC2-17CD-5A1D-FE99-DEF47D870BC8}"/>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498167" y="4444360"/>
            <a:ext cx="400050" cy="438150"/>
          </a:xfrm>
          <a:prstGeom prst="rect">
            <a:avLst/>
          </a:prstGeom>
        </p:spPr>
      </p:pic>
      <p:pic>
        <p:nvPicPr>
          <p:cNvPr id="14" name="グラフィックス 258" descr="モニター 単色塗りつぶし">
            <a:extLst>
              <a:ext uri="{FF2B5EF4-FFF2-40B4-BE49-F238E27FC236}">
                <a16:creationId xmlns:a16="http://schemas.microsoft.com/office/drawing/2014/main" id="{D7A76AAC-A8E3-81E6-7477-32209014A434}"/>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487097" y="4858553"/>
            <a:ext cx="441360" cy="498510"/>
          </a:xfrm>
          <a:prstGeom prst="rect">
            <a:avLst/>
          </a:prstGeom>
        </p:spPr>
      </p:pic>
      <p:cxnSp>
        <p:nvCxnSpPr>
          <p:cNvPr id="16" name="直線矢印コネクタ 15">
            <a:extLst>
              <a:ext uri="{FF2B5EF4-FFF2-40B4-BE49-F238E27FC236}">
                <a16:creationId xmlns:a16="http://schemas.microsoft.com/office/drawing/2014/main" id="{A8BE17FD-199C-409A-935E-B61BC607C3B4}"/>
              </a:ext>
            </a:extLst>
          </p:cNvPr>
          <p:cNvCxnSpPr>
            <a:cxnSpLocks/>
          </p:cNvCxnSpPr>
          <p:nvPr/>
        </p:nvCxnSpPr>
        <p:spPr>
          <a:xfrm flipH="1">
            <a:off x="6960766" y="5056057"/>
            <a:ext cx="356236" cy="461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8" name="テキスト ボックス 260">
            <a:extLst>
              <a:ext uri="{FF2B5EF4-FFF2-40B4-BE49-F238E27FC236}">
                <a16:creationId xmlns:a16="http://schemas.microsoft.com/office/drawing/2014/main" id="{1EC06188-E8A5-AC35-77EC-DFEE7A7AB8DD}"/>
              </a:ext>
            </a:extLst>
          </p:cNvPr>
          <p:cNvSpPr txBox="1"/>
          <p:nvPr/>
        </p:nvSpPr>
        <p:spPr>
          <a:xfrm>
            <a:off x="7242334" y="4143626"/>
            <a:ext cx="930886" cy="338554"/>
          </a:xfrm>
          <a:prstGeom prst="rect">
            <a:avLst/>
          </a:prstGeom>
          <a:noFill/>
        </p:spPr>
        <p:txBody>
          <a:bodyPr wrap="square" rtlCol="0">
            <a:spAutoFit/>
          </a:bodyPr>
          <a:lstStyle>
            <a:defPPr>
              <a:defRPr lang="ja-JP"/>
            </a:defPPr>
            <a:lvl1pPr marL="0" indent="0" algn="l" defTabSz="957816" rtl="0" eaLnBrk="1" latinLnBrk="0" hangingPunct="1">
              <a:defRPr kumimoji="1" sz="1900" kern="1200">
                <a:solidFill>
                  <a:schemeClr val="tx1"/>
                </a:solidFill>
                <a:latin typeface="+mn-lt"/>
                <a:ea typeface="+mn-ea"/>
                <a:cs typeface="+mn-cs"/>
              </a:defRPr>
            </a:lvl1pPr>
            <a:lvl2pPr marL="478908" indent="0" algn="l" defTabSz="957816" rtl="0" eaLnBrk="1" latinLnBrk="0" hangingPunct="1">
              <a:defRPr kumimoji="1" sz="1900" kern="1200">
                <a:solidFill>
                  <a:schemeClr val="tx1"/>
                </a:solidFill>
                <a:latin typeface="+mn-lt"/>
                <a:ea typeface="+mn-ea"/>
                <a:cs typeface="+mn-cs"/>
              </a:defRPr>
            </a:lvl2pPr>
            <a:lvl3pPr marL="957816" indent="0" algn="l" defTabSz="957816" rtl="0" eaLnBrk="1" latinLnBrk="0" hangingPunct="1">
              <a:defRPr kumimoji="1" sz="1900" kern="1200">
                <a:solidFill>
                  <a:schemeClr val="tx1"/>
                </a:solidFill>
                <a:latin typeface="+mn-lt"/>
                <a:ea typeface="+mn-ea"/>
                <a:cs typeface="+mn-cs"/>
              </a:defRPr>
            </a:lvl3pPr>
            <a:lvl4pPr marL="1436724" indent="0" algn="l" defTabSz="957816" rtl="0" eaLnBrk="1" latinLnBrk="0" hangingPunct="1">
              <a:defRPr kumimoji="1" sz="1900" kern="1200">
                <a:solidFill>
                  <a:schemeClr val="tx1"/>
                </a:solidFill>
                <a:latin typeface="+mn-lt"/>
                <a:ea typeface="+mn-ea"/>
                <a:cs typeface="+mn-cs"/>
              </a:defRPr>
            </a:lvl4pPr>
            <a:lvl5pPr marL="1915631" indent="0" algn="l" defTabSz="957816" rtl="0" eaLnBrk="1" latinLnBrk="0" hangingPunct="1">
              <a:defRPr kumimoji="1" sz="1900" kern="1200">
                <a:solidFill>
                  <a:schemeClr val="tx1"/>
                </a:solidFill>
                <a:latin typeface="+mn-lt"/>
                <a:ea typeface="+mn-ea"/>
                <a:cs typeface="+mn-cs"/>
              </a:defRPr>
            </a:lvl5pPr>
            <a:lvl6pPr marL="2394539" indent="0" algn="l" defTabSz="957816" rtl="0" eaLnBrk="1" latinLnBrk="0" hangingPunct="1">
              <a:defRPr kumimoji="1" sz="1900" kern="1200">
                <a:solidFill>
                  <a:schemeClr val="tx1"/>
                </a:solidFill>
                <a:latin typeface="+mn-lt"/>
                <a:ea typeface="+mn-ea"/>
                <a:cs typeface="+mn-cs"/>
              </a:defRPr>
            </a:lvl6pPr>
            <a:lvl7pPr marL="2873447" indent="0" algn="l" defTabSz="957816" rtl="0" eaLnBrk="1" latinLnBrk="0" hangingPunct="1">
              <a:defRPr kumimoji="1" sz="1900" kern="1200">
                <a:solidFill>
                  <a:schemeClr val="tx1"/>
                </a:solidFill>
                <a:latin typeface="+mn-lt"/>
                <a:ea typeface="+mn-ea"/>
                <a:cs typeface="+mn-cs"/>
              </a:defRPr>
            </a:lvl7pPr>
            <a:lvl8pPr marL="3352355" indent="0" algn="l" defTabSz="957816" rtl="0" eaLnBrk="1" latinLnBrk="0" hangingPunct="1">
              <a:defRPr kumimoji="1" sz="1900" kern="1200">
                <a:solidFill>
                  <a:schemeClr val="tx1"/>
                </a:solidFill>
                <a:latin typeface="+mn-lt"/>
                <a:ea typeface="+mn-ea"/>
                <a:cs typeface="+mn-cs"/>
              </a:defRPr>
            </a:lvl8pPr>
            <a:lvl9pPr marL="3831263" indent="0" algn="l" defTabSz="957816" rtl="0" eaLnBrk="1" latinLnBrk="0" hangingPunct="1">
              <a:defRPr kumimoji="1" sz="1900" kern="1200">
                <a:solidFill>
                  <a:schemeClr val="tx1"/>
                </a:solidFill>
                <a:latin typeface="+mn-lt"/>
                <a:ea typeface="+mn-ea"/>
                <a:cs typeface="+mn-cs"/>
              </a:defRPr>
            </a:lvl9pPr>
          </a:lstStyle>
          <a:p>
            <a:pPr algn="ctr"/>
            <a:r>
              <a:rPr kumimoji="1" lang="ja-JP" altLang="en-US" sz="800" dirty="0">
                <a:latin typeface="Meiryo UI" panose="020B0604030504040204" pitchFamily="50" charset="-128"/>
                <a:ea typeface="Meiryo UI" panose="020B0604030504040204" pitchFamily="50" charset="-128"/>
              </a:rPr>
              <a:t>監視用タブレット</a:t>
            </a:r>
            <a:endParaRPr kumimoji="1" lang="en-US" altLang="ja-JP" sz="800" dirty="0">
              <a:latin typeface="Meiryo UI" panose="020B0604030504040204" pitchFamily="50" charset="-128"/>
              <a:ea typeface="Meiryo UI" panose="020B0604030504040204" pitchFamily="50" charset="-128"/>
            </a:endParaRPr>
          </a:p>
          <a:p>
            <a:pPr algn="ctr"/>
            <a:r>
              <a:rPr kumimoji="1" lang="ja-JP" altLang="en-US" sz="800" dirty="0">
                <a:latin typeface="Meiryo UI" panose="020B0604030504040204" pitchFamily="50" charset="-128"/>
                <a:ea typeface="Meiryo UI" panose="020B0604030504040204" pitchFamily="50" charset="-128"/>
              </a:rPr>
              <a:t>　</a:t>
            </a:r>
            <a:r>
              <a:rPr kumimoji="1"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　</a:t>
            </a:r>
            <a:r>
              <a:rPr kumimoji="1" lang="ja-JP" altLang="en-US" sz="800" dirty="0">
                <a:latin typeface="Meiryo UI" panose="020B0604030504040204" pitchFamily="50" charset="-128"/>
                <a:ea typeface="Meiryo UI" panose="020B0604030504040204" pitchFamily="50" charset="-128"/>
              </a:rPr>
              <a:t>モニター</a:t>
            </a:r>
          </a:p>
        </p:txBody>
      </p:sp>
      <p:sp>
        <p:nvSpPr>
          <p:cNvPr id="19" name="テキスト ボックス 261">
            <a:extLst>
              <a:ext uri="{FF2B5EF4-FFF2-40B4-BE49-F238E27FC236}">
                <a16:creationId xmlns:a16="http://schemas.microsoft.com/office/drawing/2014/main" id="{140435EB-7C07-D37E-085F-0847292F21A8}"/>
              </a:ext>
            </a:extLst>
          </p:cNvPr>
          <p:cNvSpPr txBox="1"/>
          <p:nvPr/>
        </p:nvSpPr>
        <p:spPr>
          <a:xfrm>
            <a:off x="6153879" y="4787465"/>
            <a:ext cx="815287" cy="215444"/>
          </a:xfrm>
          <a:prstGeom prst="rect">
            <a:avLst/>
          </a:prstGeom>
          <a:noFill/>
        </p:spPr>
        <p:txBody>
          <a:bodyPr wrap="square" rtlCol="0">
            <a:spAutoFit/>
          </a:bodyPr>
          <a:lstStyle>
            <a:defPPr>
              <a:defRPr lang="ja-JP"/>
            </a:defPPr>
            <a:lvl1pPr marL="0" indent="0" algn="l" defTabSz="957816" rtl="0" eaLnBrk="1" latinLnBrk="0" hangingPunct="1">
              <a:defRPr kumimoji="1" sz="1900" kern="1200">
                <a:solidFill>
                  <a:schemeClr val="tx1"/>
                </a:solidFill>
                <a:latin typeface="+mn-lt"/>
                <a:ea typeface="+mn-ea"/>
                <a:cs typeface="+mn-cs"/>
              </a:defRPr>
            </a:lvl1pPr>
            <a:lvl2pPr marL="478908" indent="0" algn="l" defTabSz="957816" rtl="0" eaLnBrk="1" latinLnBrk="0" hangingPunct="1">
              <a:defRPr kumimoji="1" sz="1900" kern="1200">
                <a:solidFill>
                  <a:schemeClr val="tx1"/>
                </a:solidFill>
                <a:latin typeface="+mn-lt"/>
                <a:ea typeface="+mn-ea"/>
                <a:cs typeface="+mn-cs"/>
              </a:defRPr>
            </a:lvl2pPr>
            <a:lvl3pPr marL="957816" indent="0" algn="l" defTabSz="957816" rtl="0" eaLnBrk="1" latinLnBrk="0" hangingPunct="1">
              <a:defRPr kumimoji="1" sz="1900" kern="1200">
                <a:solidFill>
                  <a:schemeClr val="tx1"/>
                </a:solidFill>
                <a:latin typeface="+mn-lt"/>
                <a:ea typeface="+mn-ea"/>
                <a:cs typeface="+mn-cs"/>
              </a:defRPr>
            </a:lvl3pPr>
            <a:lvl4pPr marL="1436724" indent="0" algn="l" defTabSz="957816" rtl="0" eaLnBrk="1" latinLnBrk="0" hangingPunct="1">
              <a:defRPr kumimoji="1" sz="1900" kern="1200">
                <a:solidFill>
                  <a:schemeClr val="tx1"/>
                </a:solidFill>
                <a:latin typeface="+mn-lt"/>
                <a:ea typeface="+mn-ea"/>
                <a:cs typeface="+mn-cs"/>
              </a:defRPr>
            </a:lvl4pPr>
            <a:lvl5pPr marL="1915631" indent="0" algn="l" defTabSz="957816" rtl="0" eaLnBrk="1" latinLnBrk="0" hangingPunct="1">
              <a:defRPr kumimoji="1" sz="1900" kern="1200">
                <a:solidFill>
                  <a:schemeClr val="tx1"/>
                </a:solidFill>
                <a:latin typeface="+mn-lt"/>
                <a:ea typeface="+mn-ea"/>
                <a:cs typeface="+mn-cs"/>
              </a:defRPr>
            </a:lvl5pPr>
            <a:lvl6pPr marL="2394539" indent="0" algn="l" defTabSz="957816" rtl="0" eaLnBrk="1" latinLnBrk="0" hangingPunct="1">
              <a:defRPr kumimoji="1" sz="1900" kern="1200">
                <a:solidFill>
                  <a:schemeClr val="tx1"/>
                </a:solidFill>
                <a:latin typeface="+mn-lt"/>
                <a:ea typeface="+mn-ea"/>
                <a:cs typeface="+mn-cs"/>
              </a:defRPr>
            </a:lvl6pPr>
            <a:lvl7pPr marL="2873447" indent="0" algn="l" defTabSz="957816" rtl="0" eaLnBrk="1" latinLnBrk="0" hangingPunct="1">
              <a:defRPr kumimoji="1" sz="1900" kern="1200">
                <a:solidFill>
                  <a:schemeClr val="tx1"/>
                </a:solidFill>
                <a:latin typeface="+mn-lt"/>
                <a:ea typeface="+mn-ea"/>
                <a:cs typeface="+mn-cs"/>
              </a:defRPr>
            </a:lvl7pPr>
            <a:lvl8pPr marL="3352355" indent="0" algn="l" defTabSz="957816" rtl="0" eaLnBrk="1" latinLnBrk="0" hangingPunct="1">
              <a:defRPr kumimoji="1" sz="1900" kern="1200">
                <a:solidFill>
                  <a:schemeClr val="tx1"/>
                </a:solidFill>
                <a:latin typeface="+mn-lt"/>
                <a:ea typeface="+mn-ea"/>
                <a:cs typeface="+mn-cs"/>
              </a:defRPr>
            </a:lvl8pPr>
            <a:lvl9pPr marL="3831263" indent="0" algn="l" defTabSz="957816" rtl="0" eaLnBrk="1" latinLnBrk="0" hangingPunct="1">
              <a:defRPr kumimoji="1" sz="1900" kern="1200">
                <a:solidFill>
                  <a:schemeClr val="tx1"/>
                </a:solidFill>
                <a:latin typeface="+mn-lt"/>
                <a:ea typeface="+mn-ea"/>
                <a:cs typeface="+mn-cs"/>
              </a:defRPr>
            </a:lvl9pPr>
          </a:lstStyle>
          <a:p>
            <a:pPr algn="ctr"/>
            <a:r>
              <a:rPr kumimoji="1" lang="ja-JP" altLang="en-US" sz="800" dirty="0">
                <a:latin typeface="Meiryo UI" panose="020B0604030504040204" pitchFamily="50" charset="-128"/>
                <a:ea typeface="Meiryo UI" panose="020B0604030504040204" pitchFamily="50" charset="-128"/>
              </a:rPr>
              <a:t>インターネット等</a:t>
            </a:r>
          </a:p>
        </p:txBody>
      </p:sp>
      <p:cxnSp>
        <p:nvCxnSpPr>
          <p:cNvPr id="20" name="直線矢印コネクタ 19">
            <a:extLst>
              <a:ext uri="{FF2B5EF4-FFF2-40B4-BE49-F238E27FC236}">
                <a16:creationId xmlns:a16="http://schemas.microsoft.com/office/drawing/2014/main" id="{A65911FD-20CD-04CD-5D4E-FB72BFF07E98}"/>
              </a:ext>
            </a:extLst>
          </p:cNvPr>
          <p:cNvCxnSpPr>
            <a:cxnSpLocks/>
          </p:cNvCxnSpPr>
          <p:nvPr/>
        </p:nvCxnSpPr>
        <p:spPr>
          <a:xfrm flipH="1" flipV="1">
            <a:off x="5197809" y="5050949"/>
            <a:ext cx="985566" cy="312"/>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id="{42E869BB-DC2E-94D0-8F54-52A3825DDBB9}"/>
              </a:ext>
            </a:extLst>
          </p:cNvPr>
          <p:cNvSpPr/>
          <p:nvPr/>
        </p:nvSpPr>
        <p:spPr>
          <a:xfrm>
            <a:off x="1026062" y="3902922"/>
            <a:ext cx="897705" cy="43751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ctr"/>
          <a:lstStyle>
            <a:defPPr>
              <a:defRPr lang="ja-JP"/>
            </a:defPPr>
            <a:lvl1pPr marL="0" indent="0" algn="l" defTabSz="957816" rtl="0" eaLnBrk="1" latinLnBrk="0" hangingPunct="1">
              <a:defRPr kumimoji="1" sz="1900" kern="1200">
                <a:solidFill>
                  <a:schemeClr val="lt1"/>
                </a:solidFill>
                <a:latin typeface="+mn-lt"/>
                <a:ea typeface="+mn-ea"/>
                <a:cs typeface="+mn-cs"/>
              </a:defRPr>
            </a:lvl1pPr>
            <a:lvl2pPr marL="478908" indent="0" algn="l" defTabSz="957816" rtl="0" eaLnBrk="1" latinLnBrk="0" hangingPunct="1">
              <a:defRPr kumimoji="1" sz="1900" kern="1200">
                <a:solidFill>
                  <a:schemeClr val="lt1"/>
                </a:solidFill>
                <a:latin typeface="+mn-lt"/>
                <a:ea typeface="+mn-ea"/>
                <a:cs typeface="+mn-cs"/>
              </a:defRPr>
            </a:lvl2pPr>
            <a:lvl3pPr marL="957816" indent="0" algn="l" defTabSz="957816" rtl="0" eaLnBrk="1" latinLnBrk="0" hangingPunct="1">
              <a:defRPr kumimoji="1" sz="1900" kern="1200">
                <a:solidFill>
                  <a:schemeClr val="lt1"/>
                </a:solidFill>
                <a:latin typeface="+mn-lt"/>
                <a:ea typeface="+mn-ea"/>
                <a:cs typeface="+mn-cs"/>
              </a:defRPr>
            </a:lvl3pPr>
            <a:lvl4pPr marL="1436724" indent="0" algn="l" defTabSz="957816" rtl="0" eaLnBrk="1" latinLnBrk="0" hangingPunct="1">
              <a:defRPr kumimoji="1" sz="1900" kern="1200">
                <a:solidFill>
                  <a:schemeClr val="lt1"/>
                </a:solidFill>
                <a:latin typeface="+mn-lt"/>
                <a:ea typeface="+mn-ea"/>
                <a:cs typeface="+mn-cs"/>
              </a:defRPr>
            </a:lvl4pPr>
            <a:lvl5pPr marL="1915631" indent="0" algn="l" defTabSz="957816" rtl="0" eaLnBrk="1" latinLnBrk="0" hangingPunct="1">
              <a:defRPr kumimoji="1" sz="1900" kern="1200">
                <a:solidFill>
                  <a:schemeClr val="lt1"/>
                </a:solidFill>
                <a:latin typeface="+mn-lt"/>
                <a:ea typeface="+mn-ea"/>
                <a:cs typeface="+mn-cs"/>
              </a:defRPr>
            </a:lvl5pPr>
            <a:lvl6pPr marL="2394539" indent="0" algn="l" defTabSz="957816" rtl="0" eaLnBrk="1" latinLnBrk="0" hangingPunct="1">
              <a:defRPr kumimoji="1" sz="1900" kern="1200">
                <a:solidFill>
                  <a:schemeClr val="lt1"/>
                </a:solidFill>
                <a:latin typeface="+mn-lt"/>
                <a:ea typeface="+mn-ea"/>
                <a:cs typeface="+mn-cs"/>
              </a:defRPr>
            </a:lvl6pPr>
            <a:lvl7pPr marL="2873447" indent="0" algn="l" defTabSz="957816" rtl="0" eaLnBrk="1" latinLnBrk="0" hangingPunct="1">
              <a:defRPr kumimoji="1" sz="1900" kern="1200">
                <a:solidFill>
                  <a:schemeClr val="lt1"/>
                </a:solidFill>
                <a:latin typeface="+mn-lt"/>
                <a:ea typeface="+mn-ea"/>
                <a:cs typeface="+mn-cs"/>
              </a:defRPr>
            </a:lvl7pPr>
            <a:lvl8pPr marL="3352355" indent="0" algn="l" defTabSz="957816" rtl="0" eaLnBrk="1" latinLnBrk="0" hangingPunct="1">
              <a:defRPr kumimoji="1" sz="1900" kern="1200">
                <a:solidFill>
                  <a:schemeClr val="lt1"/>
                </a:solidFill>
                <a:latin typeface="+mn-lt"/>
                <a:ea typeface="+mn-ea"/>
                <a:cs typeface="+mn-cs"/>
              </a:defRPr>
            </a:lvl8pPr>
            <a:lvl9pPr marL="3831263" indent="0" algn="l" defTabSz="957816" rtl="0" eaLnBrk="1" latinLnBrk="0" hangingPunct="1">
              <a:defRPr kumimoji="1" sz="1900" kern="1200">
                <a:solidFill>
                  <a:schemeClr val="lt1"/>
                </a:solidFill>
                <a:latin typeface="+mn-lt"/>
                <a:ea typeface="+mn-ea"/>
                <a:cs typeface="+mn-cs"/>
              </a:defRPr>
            </a:lvl9pPr>
          </a:lstStyle>
          <a:p>
            <a:pPr algn="ctr" fontAlgn="auto">
              <a:spcBef>
                <a:spcPts val="0"/>
              </a:spcBef>
              <a:spcAft>
                <a:spcPts val="0"/>
              </a:spcAft>
              <a:defRP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計測・制御機器</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a:extLst>
              <a:ext uri="{FF2B5EF4-FFF2-40B4-BE49-F238E27FC236}">
                <a16:creationId xmlns:a16="http://schemas.microsoft.com/office/drawing/2014/main" id="{1F8F3227-98BF-47EF-88BC-F71D62CAAA29}"/>
              </a:ext>
            </a:extLst>
          </p:cNvPr>
          <p:cNvSpPr/>
          <p:nvPr/>
        </p:nvSpPr>
        <p:spPr>
          <a:xfrm>
            <a:off x="1046906" y="4795832"/>
            <a:ext cx="876861" cy="437519"/>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ctr"/>
          <a:lstStyle>
            <a:defPPr>
              <a:defRPr lang="ja-JP"/>
            </a:defPPr>
            <a:lvl1pPr marL="0" indent="0" algn="l" defTabSz="957816" rtl="0" eaLnBrk="1" latinLnBrk="0" hangingPunct="1">
              <a:defRPr kumimoji="1" sz="1900" kern="1200">
                <a:solidFill>
                  <a:schemeClr val="lt1"/>
                </a:solidFill>
                <a:latin typeface="+mn-lt"/>
                <a:ea typeface="+mn-ea"/>
                <a:cs typeface="+mn-cs"/>
              </a:defRPr>
            </a:lvl1pPr>
            <a:lvl2pPr marL="478908" indent="0" algn="l" defTabSz="957816" rtl="0" eaLnBrk="1" latinLnBrk="0" hangingPunct="1">
              <a:defRPr kumimoji="1" sz="1900" kern="1200">
                <a:solidFill>
                  <a:schemeClr val="lt1"/>
                </a:solidFill>
                <a:latin typeface="+mn-lt"/>
                <a:ea typeface="+mn-ea"/>
                <a:cs typeface="+mn-cs"/>
              </a:defRPr>
            </a:lvl2pPr>
            <a:lvl3pPr marL="957816" indent="0" algn="l" defTabSz="957816" rtl="0" eaLnBrk="1" latinLnBrk="0" hangingPunct="1">
              <a:defRPr kumimoji="1" sz="1900" kern="1200">
                <a:solidFill>
                  <a:schemeClr val="lt1"/>
                </a:solidFill>
                <a:latin typeface="+mn-lt"/>
                <a:ea typeface="+mn-ea"/>
                <a:cs typeface="+mn-cs"/>
              </a:defRPr>
            </a:lvl3pPr>
            <a:lvl4pPr marL="1436724" indent="0" algn="l" defTabSz="957816" rtl="0" eaLnBrk="1" latinLnBrk="0" hangingPunct="1">
              <a:defRPr kumimoji="1" sz="1900" kern="1200">
                <a:solidFill>
                  <a:schemeClr val="lt1"/>
                </a:solidFill>
                <a:latin typeface="+mn-lt"/>
                <a:ea typeface="+mn-ea"/>
                <a:cs typeface="+mn-cs"/>
              </a:defRPr>
            </a:lvl4pPr>
            <a:lvl5pPr marL="1915631" indent="0" algn="l" defTabSz="957816" rtl="0" eaLnBrk="1" latinLnBrk="0" hangingPunct="1">
              <a:defRPr kumimoji="1" sz="1900" kern="1200">
                <a:solidFill>
                  <a:schemeClr val="lt1"/>
                </a:solidFill>
                <a:latin typeface="+mn-lt"/>
                <a:ea typeface="+mn-ea"/>
                <a:cs typeface="+mn-cs"/>
              </a:defRPr>
            </a:lvl5pPr>
            <a:lvl6pPr marL="2394539" indent="0" algn="l" defTabSz="957816" rtl="0" eaLnBrk="1" latinLnBrk="0" hangingPunct="1">
              <a:defRPr kumimoji="1" sz="1900" kern="1200">
                <a:solidFill>
                  <a:schemeClr val="lt1"/>
                </a:solidFill>
                <a:latin typeface="+mn-lt"/>
                <a:ea typeface="+mn-ea"/>
                <a:cs typeface="+mn-cs"/>
              </a:defRPr>
            </a:lvl6pPr>
            <a:lvl7pPr marL="2873447" indent="0" algn="l" defTabSz="957816" rtl="0" eaLnBrk="1" latinLnBrk="0" hangingPunct="1">
              <a:defRPr kumimoji="1" sz="1900" kern="1200">
                <a:solidFill>
                  <a:schemeClr val="lt1"/>
                </a:solidFill>
                <a:latin typeface="+mn-lt"/>
                <a:ea typeface="+mn-ea"/>
                <a:cs typeface="+mn-cs"/>
              </a:defRPr>
            </a:lvl7pPr>
            <a:lvl8pPr marL="3352355" indent="0" algn="l" defTabSz="957816" rtl="0" eaLnBrk="1" latinLnBrk="0" hangingPunct="1">
              <a:defRPr kumimoji="1" sz="1900" kern="1200">
                <a:solidFill>
                  <a:schemeClr val="lt1"/>
                </a:solidFill>
                <a:latin typeface="+mn-lt"/>
                <a:ea typeface="+mn-ea"/>
                <a:cs typeface="+mn-cs"/>
              </a:defRPr>
            </a:lvl8pPr>
            <a:lvl9pPr marL="3831263" indent="0" algn="l" defTabSz="957816" rtl="0" eaLnBrk="1" latinLnBrk="0" hangingPunct="1">
              <a:defRPr kumimoji="1" sz="1900" kern="1200">
                <a:solidFill>
                  <a:schemeClr val="lt1"/>
                </a:solidFill>
                <a:latin typeface="+mn-lt"/>
                <a:ea typeface="+mn-ea"/>
                <a:cs typeface="+mn-cs"/>
              </a:defRPr>
            </a:lvl9pPr>
          </a:lstStyle>
          <a:p>
            <a:pPr algn="ctr" fontAlgn="auto">
              <a:spcBef>
                <a:spcPts val="0"/>
              </a:spcBef>
              <a:spcAft>
                <a:spcPts val="0"/>
              </a:spcAft>
              <a:defRP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中継装置</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a:extLst>
              <a:ext uri="{FF2B5EF4-FFF2-40B4-BE49-F238E27FC236}">
                <a16:creationId xmlns:a16="http://schemas.microsoft.com/office/drawing/2014/main" id="{62985529-2792-36B9-C4DD-BDF9ABF65EB1}"/>
              </a:ext>
            </a:extLst>
          </p:cNvPr>
          <p:cNvSpPr/>
          <p:nvPr/>
        </p:nvSpPr>
        <p:spPr>
          <a:xfrm>
            <a:off x="2656073" y="4811664"/>
            <a:ext cx="876862" cy="42168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ctr"/>
          <a:lstStyle>
            <a:defPPr>
              <a:defRPr lang="ja-JP"/>
            </a:defPPr>
            <a:lvl1pPr marL="0" indent="0" algn="l" defTabSz="957816" rtl="0" eaLnBrk="1" latinLnBrk="0" hangingPunct="1">
              <a:defRPr kumimoji="1" sz="1900" kern="1200">
                <a:solidFill>
                  <a:schemeClr val="lt1"/>
                </a:solidFill>
                <a:latin typeface="+mn-lt"/>
                <a:ea typeface="+mn-ea"/>
                <a:cs typeface="+mn-cs"/>
              </a:defRPr>
            </a:lvl1pPr>
            <a:lvl2pPr marL="478908" indent="0" algn="l" defTabSz="957816" rtl="0" eaLnBrk="1" latinLnBrk="0" hangingPunct="1">
              <a:defRPr kumimoji="1" sz="1900" kern="1200">
                <a:solidFill>
                  <a:schemeClr val="lt1"/>
                </a:solidFill>
                <a:latin typeface="+mn-lt"/>
                <a:ea typeface="+mn-ea"/>
                <a:cs typeface="+mn-cs"/>
              </a:defRPr>
            </a:lvl2pPr>
            <a:lvl3pPr marL="957816" indent="0" algn="l" defTabSz="957816" rtl="0" eaLnBrk="1" latinLnBrk="0" hangingPunct="1">
              <a:defRPr kumimoji="1" sz="1900" kern="1200">
                <a:solidFill>
                  <a:schemeClr val="lt1"/>
                </a:solidFill>
                <a:latin typeface="+mn-lt"/>
                <a:ea typeface="+mn-ea"/>
                <a:cs typeface="+mn-cs"/>
              </a:defRPr>
            </a:lvl3pPr>
            <a:lvl4pPr marL="1436724" indent="0" algn="l" defTabSz="957816" rtl="0" eaLnBrk="1" latinLnBrk="0" hangingPunct="1">
              <a:defRPr kumimoji="1" sz="1900" kern="1200">
                <a:solidFill>
                  <a:schemeClr val="lt1"/>
                </a:solidFill>
                <a:latin typeface="+mn-lt"/>
                <a:ea typeface="+mn-ea"/>
                <a:cs typeface="+mn-cs"/>
              </a:defRPr>
            </a:lvl4pPr>
            <a:lvl5pPr marL="1915631" indent="0" algn="l" defTabSz="957816" rtl="0" eaLnBrk="1" latinLnBrk="0" hangingPunct="1">
              <a:defRPr kumimoji="1" sz="1900" kern="1200">
                <a:solidFill>
                  <a:schemeClr val="lt1"/>
                </a:solidFill>
                <a:latin typeface="+mn-lt"/>
                <a:ea typeface="+mn-ea"/>
                <a:cs typeface="+mn-cs"/>
              </a:defRPr>
            </a:lvl5pPr>
            <a:lvl6pPr marL="2394539" indent="0" algn="l" defTabSz="957816" rtl="0" eaLnBrk="1" latinLnBrk="0" hangingPunct="1">
              <a:defRPr kumimoji="1" sz="1900" kern="1200">
                <a:solidFill>
                  <a:schemeClr val="lt1"/>
                </a:solidFill>
                <a:latin typeface="+mn-lt"/>
                <a:ea typeface="+mn-ea"/>
                <a:cs typeface="+mn-cs"/>
              </a:defRPr>
            </a:lvl6pPr>
            <a:lvl7pPr marL="2873447" indent="0" algn="l" defTabSz="957816" rtl="0" eaLnBrk="1" latinLnBrk="0" hangingPunct="1">
              <a:defRPr kumimoji="1" sz="1900" kern="1200">
                <a:solidFill>
                  <a:schemeClr val="lt1"/>
                </a:solidFill>
                <a:latin typeface="+mn-lt"/>
                <a:ea typeface="+mn-ea"/>
                <a:cs typeface="+mn-cs"/>
              </a:defRPr>
            </a:lvl7pPr>
            <a:lvl8pPr marL="3352355" indent="0" algn="l" defTabSz="957816" rtl="0" eaLnBrk="1" latinLnBrk="0" hangingPunct="1">
              <a:defRPr kumimoji="1" sz="1900" kern="1200">
                <a:solidFill>
                  <a:schemeClr val="lt1"/>
                </a:solidFill>
                <a:latin typeface="+mn-lt"/>
                <a:ea typeface="+mn-ea"/>
                <a:cs typeface="+mn-cs"/>
              </a:defRPr>
            </a:lvl8pPr>
            <a:lvl9pPr marL="3831263" indent="0" algn="l" defTabSz="957816" rtl="0" eaLnBrk="1" latinLnBrk="0" hangingPunct="1">
              <a:defRPr kumimoji="1" sz="1900" kern="1200">
                <a:solidFill>
                  <a:schemeClr val="lt1"/>
                </a:solidFill>
                <a:latin typeface="+mn-lt"/>
                <a:ea typeface="+mn-ea"/>
                <a:cs typeface="+mn-cs"/>
              </a:defRPr>
            </a:lvl9pPr>
          </a:lstStyle>
          <a:p>
            <a:pPr algn="ctr" fontAlgn="auto">
              <a:spcBef>
                <a:spcPts val="0"/>
              </a:spcBef>
              <a:spcAft>
                <a:spcPts val="0"/>
              </a:spcAft>
              <a:defRP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制御・監視装置</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a:extLst>
              <a:ext uri="{FF2B5EF4-FFF2-40B4-BE49-F238E27FC236}">
                <a16:creationId xmlns:a16="http://schemas.microsoft.com/office/drawing/2014/main" id="{46453870-79C8-40BF-D49F-785B15663ACD}"/>
              </a:ext>
            </a:extLst>
          </p:cNvPr>
          <p:cNvSpPr/>
          <p:nvPr/>
        </p:nvSpPr>
        <p:spPr>
          <a:xfrm>
            <a:off x="4225054" y="4829695"/>
            <a:ext cx="877163" cy="424376"/>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ctr"/>
          <a:lstStyle>
            <a:defPPr>
              <a:defRPr lang="ja-JP"/>
            </a:defPPr>
            <a:lvl1pPr marL="0" indent="0" algn="l" defTabSz="957816" rtl="0" eaLnBrk="1" latinLnBrk="0" hangingPunct="1">
              <a:defRPr kumimoji="1" sz="1900" kern="1200">
                <a:solidFill>
                  <a:schemeClr val="lt1"/>
                </a:solidFill>
                <a:latin typeface="+mn-lt"/>
                <a:ea typeface="+mn-ea"/>
                <a:cs typeface="+mn-cs"/>
              </a:defRPr>
            </a:lvl1pPr>
            <a:lvl2pPr marL="478908" indent="0" algn="l" defTabSz="957816" rtl="0" eaLnBrk="1" latinLnBrk="0" hangingPunct="1">
              <a:defRPr kumimoji="1" sz="1900" kern="1200">
                <a:solidFill>
                  <a:schemeClr val="lt1"/>
                </a:solidFill>
                <a:latin typeface="+mn-lt"/>
                <a:ea typeface="+mn-ea"/>
                <a:cs typeface="+mn-cs"/>
              </a:defRPr>
            </a:lvl2pPr>
            <a:lvl3pPr marL="957816" indent="0" algn="l" defTabSz="957816" rtl="0" eaLnBrk="1" latinLnBrk="0" hangingPunct="1">
              <a:defRPr kumimoji="1" sz="1900" kern="1200">
                <a:solidFill>
                  <a:schemeClr val="lt1"/>
                </a:solidFill>
                <a:latin typeface="+mn-lt"/>
                <a:ea typeface="+mn-ea"/>
                <a:cs typeface="+mn-cs"/>
              </a:defRPr>
            </a:lvl3pPr>
            <a:lvl4pPr marL="1436724" indent="0" algn="l" defTabSz="957816" rtl="0" eaLnBrk="1" latinLnBrk="0" hangingPunct="1">
              <a:defRPr kumimoji="1" sz="1900" kern="1200">
                <a:solidFill>
                  <a:schemeClr val="lt1"/>
                </a:solidFill>
                <a:latin typeface="+mn-lt"/>
                <a:ea typeface="+mn-ea"/>
                <a:cs typeface="+mn-cs"/>
              </a:defRPr>
            </a:lvl4pPr>
            <a:lvl5pPr marL="1915631" indent="0" algn="l" defTabSz="957816" rtl="0" eaLnBrk="1" latinLnBrk="0" hangingPunct="1">
              <a:defRPr kumimoji="1" sz="1900" kern="1200">
                <a:solidFill>
                  <a:schemeClr val="lt1"/>
                </a:solidFill>
                <a:latin typeface="+mn-lt"/>
                <a:ea typeface="+mn-ea"/>
                <a:cs typeface="+mn-cs"/>
              </a:defRPr>
            </a:lvl5pPr>
            <a:lvl6pPr marL="2394539" indent="0" algn="l" defTabSz="957816" rtl="0" eaLnBrk="1" latinLnBrk="0" hangingPunct="1">
              <a:defRPr kumimoji="1" sz="1900" kern="1200">
                <a:solidFill>
                  <a:schemeClr val="lt1"/>
                </a:solidFill>
                <a:latin typeface="+mn-lt"/>
                <a:ea typeface="+mn-ea"/>
                <a:cs typeface="+mn-cs"/>
              </a:defRPr>
            </a:lvl6pPr>
            <a:lvl7pPr marL="2873447" indent="0" algn="l" defTabSz="957816" rtl="0" eaLnBrk="1" latinLnBrk="0" hangingPunct="1">
              <a:defRPr kumimoji="1" sz="1900" kern="1200">
                <a:solidFill>
                  <a:schemeClr val="lt1"/>
                </a:solidFill>
                <a:latin typeface="+mn-lt"/>
                <a:ea typeface="+mn-ea"/>
                <a:cs typeface="+mn-cs"/>
              </a:defRPr>
            </a:lvl7pPr>
            <a:lvl8pPr marL="3352355" indent="0" algn="l" defTabSz="957816" rtl="0" eaLnBrk="1" latinLnBrk="0" hangingPunct="1">
              <a:defRPr kumimoji="1" sz="1900" kern="1200">
                <a:solidFill>
                  <a:schemeClr val="lt1"/>
                </a:solidFill>
                <a:latin typeface="+mn-lt"/>
                <a:ea typeface="+mn-ea"/>
                <a:cs typeface="+mn-cs"/>
              </a:defRPr>
            </a:lvl8pPr>
            <a:lvl9pPr marL="3831263" indent="0" algn="l" defTabSz="957816" rtl="0" eaLnBrk="1" latinLnBrk="0" hangingPunct="1">
              <a:defRPr kumimoji="1" sz="1900" kern="1200">
                <a:solidFill>
                  <a:schemeClr val="lt1"/>
                </a:solidFill>
                <a:latin typeface="+mn-lt"/>
                <a:ea typeface="+mn-ea"/>
                <a:cs typeface="+mn-cs"/>
              </a:defRPr>
            </a:lvl9pPr>
          </a:lstStyle>
          <a:p>
            <a:pPr algn="ctr" fontAlgn="auto">
              <a:spcBef>
                <a:spcPts val="0"/>
              </a:spcBef>
              <a:spcAft>
                <a:spcPts val="0"/>
              </a:spcAft>
              <a:defRP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通信装置</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正方形/長方形 58">
            <a:extLst>
              <a:ext uri="{FF2B5EF4-FFF2-40B4-BE49-F238E27FC236}">
                <a16:creationId xmlns:a16="http://schemas.microsoft.com/office/drawing/2014/main" id="{E1C2EC1D-42ED-4E1C-088D-4276AE784FF6}"/>
              </a:ext>
            </a:extLst>
          </p:cNvPr>
          <p:cNvSpPr/>
          <p:nvPr/>
        </p:nvSpPr>
        <p:spPr>
          <a:xfrm>
            <a:off x="1035892" y="2973452"/>
            <a:ext cx="878044" cy="44982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ctr"/>
          <a:lstStyle>
            <a:defPPr>
              <a:defRPr lang="ja-JP"/>
            </a:defPPr>
            <a:lvl1pPr marL="0" indent="0" algn="l" defTabSz="957816" rtl="0" eaLnBrk="1" latinLnBrk="0" hangingPunct="1">
              <a:defRPr kumimoji="1" sz="1900" kern="1200">
                <a:solidFill>
                  <a:schemeClr val="lt1"/>
                </a:solidFill>
                <a:latin typeface="+mn-lt"/>
                <a:ea typeface="+mn-ea"/>
                <a:cs typeface="+mn-cs"/>
              </a:defRPr>
            </a:lvl1pPr>
            <a:lvl2pPr marL="478908" indent="0" algn="l" defTabSz="957816" rtl="0" eaLnBrk="1" latinLnBrk="0" hangingPunct="1">
              <a:defRPr kumimoji="1" sz="1900" kern="1200">
                <a:solidFill>
                  <a:schemeClr val="lt1"/>
                </a:solidFill>
                <a:latin typeface="+mn-lt"/>
                <a:ea typeface="+mn-ea"/>
                <a:cs typeface="+mn-cs"/>
              </a:defRPr>
            </a:lvl2pPr>
            <a:lvl3pPr marL="957816" indent="0" algn="l" defTabSz="957816" rtl="0" eaLnBrk="1" latinLnBrk="0" hangingPunct="1">
              <a:defRPr kumimoji="1" sz="1900" kern="1200">
                <a:solidFill>
                  <a:schemeClr val="lt1"/>
                </a:solidFill>
                <a:latin typeface="+mn-lt"/>
                <a:ea typeface="+mn-ea"/>
                <a:cs typeface="+mn-cs"/>
              </a:defRPr>
            </a:lvl3pPr>
            <a:lvl4pPr marL="1436724" indent="0" algn="l" defTabSz="957816" rtl="0" eaLnBrk="1" latinLnBrk="0" hangingPunct="1">
              <a:defRPr kumimoji="1" sz="1900" kern="1200">
                <a:solidFill>
                  <a:schemeClr val="lt1"/>
                </a:solidFill>
                <a:latin typeface="+mn-lt"/>
                <a:ea typeface="+mn-ea"/>
                <a:cs typeface="+mn-cs"/>
              </a:defRPr>
            </a:lvl4pPr>
            <a:lvl5pPr marL="1915631" indent="0" algn="l" defTabSz="957816" rtl="0" eaLnBrk="1" latinLnBrk="0" hangingPunct="1">
              <a:defRPr kumimoji="1" sz="1900" kern="1200">
                <a:solidFill>
                  <a:schemeClr val="lt1"/>
                </a:solidFill>
                <a:latin typeface="+mn-lt"/>
                <a:ea typeface="+mn-ea"/>
                <a:cs typeface="+mn-cs"/>
              </a:defRPr>
            </a:lvl5pPr>
            <a:lvl6pPr marL="2394539" indent="0" algn="l" defTabSz="957816" rtl="0" eaLnBrk="1" latinLnBrk="0" hangingPunct="1">
              <a:defRPr kumimoji="1" sz="1900" kern="1200">
                <a:solidFill>
                  <a:schemeClr val="lt1"/>
                </a:solidFill>
                <a:latin typeface="+mn-lt"/>
                <a:ea typeface="+mn-ea"/>
                <a:cs typeface="+mn-cs"/>
              </a:defRPr>
            </a:lvl6pPr>
            <a:lvl7pPr marL="2873447" indent="0" algn="l" defTabSz="957816" rtl="0" eaLnBrk="1" latinLnBrk="0" hangingPunct="1">
              <a:defRPr kumimoji="1" sz="1900" kern="1200">
                <a:solidFill>
                  <a:schemeClr val="lt1"/>
                </a:solidFill>
                <a:latin typeface="+mn-lt"/>
                <a:ea typeface="+mn-ea"/>
                <a:cs typeface="+mn-cs"/>
              </a:defRPr>
            </a:lvl7pPr>
            <a:lvl8pPr marL="3352355" indent="0" algn="l" defTabSz="957816" rtl="0" eaLnBrk="1" latinLnBrk="0" hangingPunct="1">
              <a:defRPr kumimoji="1" sz="1900" kern="1200">
                <a:solidFill>
                  <a:schemeClr val="lt1"/>
                </a:solidFill>
                <a:latin typeface="+mn-lt"/>
                <a:ea typeface="+mn-ea"/>
                <a:cs typeface="+mn-cs"/>
              </a:defRPr>
            </a:lvl8pPr>
            <a:lvl9pPr marL="3831263" indent="0" algn="l" defTabSz="957816" rtl="0" eaLnBrk="1" latinLnBrk="0" hangingPunct="1">
              <a:defRPr kumimoji="1" sz="1900" kern="1200">
                <a:solidFill>
                  <a:schemeClr val="lt1"/>
                </a:solidFill>
                <a:latin typeface="+mn-lt"/>
                <a:ea typeface="+mn-ea"/>
                <a:cs typeface="+mn-cs"/>
              </a:defRPr>
            </a:lvl9pPr>
          </a:lstStyle>
          <a:p>
            <a:pPr algn="ctr" fontAlgn="auto">
              <a:spcBef>
                <a:spcPts val="0"/>
              </a:spcBef>
              <a:spcAft>
                <a:spcPts val="0"/>
              </a:spcAft>
              <a:defRP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既設リソース</a:t>
            </a:r>
          </a:p>
        </p:txBody>
      </p:sp>
      <p:sp>
        <p:nvSpPr>
          <p:cNvPr id="84" name="正方形/長方形 83">
            <a:extLst>
              <a:ext uri="{FF2B5EF4-FFF2-40B4-BE49-F238E27FC236}">
                <a16:creationId xmlns:a16="http://schemas.microsoft.com/office/drawing/2014/main" id="{13EED6D8-F2EF-9AF0-5D9D-5514A961E86A}"/>
              </a:ext>
            </a:extLst>
          </p:cNvPr>
          <p:cNvSpPr/>
          <p:nvPr/>
        </p:nvSpPr>
        <p:spPr>
          <a:xfrm>
            <a:off x="2579285" y="5879940"/>
            <a:ext cx="1024816" cy="510118"/>
          </a:xfrm>
          <a:prstGeom prst="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800" dirty="0">
                <a:solidFill>
                  <a:sysClr val="windowText" lastClr="000000"/>
                </a:solidFill>
                <a:latin typeface="Meiryo UI" panose="020B0604030504040204" pitchFamily="50" charset="-128"/>
                <a:ea typeface="Meiryo UI" panose="020B0604030504040204" pitchFamily="50" charset="-128"/>
              </a:rPr>
              <a:t>○○社</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目的</a:t>
            </a: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異常検知、</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　　   状態監視 等</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p:txBody>
      </p:sp>
      <p:sp>
        <p:nvSpPr>
          <p:cNvPr id="86" name="正方形/長方形 85">
            <a:extLst>
              <a:ext uri="{FF2B5EF4-FFF2-40B4-BE49-F238E27FC236}">
                <a16:creationId xmlns:a16="http://schemas.microsoft.com/office/drawing/2014/main" id="{424304F2-8E95-A308-894F-0C44435DEA15}"/>
              </a:ext>
            </a:extLst>
          </p:cNvPr>
          <p:cNvSpPr/>
          <p:nvPr/>
        </p:nvSpPr>
        <p:spPr>
          <a:xfrm>
            <a:off x="972928" y="5869592"/>
            <a:ext cx="1024816" cy="510118"/>
          </a:xfrm>
          <a:prstGeom prst="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800" dirty="0">
                <a:solidFill>
                  <a:sysClr val="windowText" lastClr="000000"/>
                </a:solidFill>
                <a:latin typeface="Meiryo UI" panose="020B0604030504040204" pitchFamily="50" charset="-128"/>
                <a:ea typeface="Meiryo UI" panose="020B0604030504040204" pitchFamily="50" charset="-128"/>
              </a:rPr>
              <a:t>○○社</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目的</a:t>
            </a: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異常検知、</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　　   状態監視 等</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p:txBody>
      </p:sp>
      <p:cxnSp>
        <p:nvCxnSpPr>
          <p:cNvPr id="87" name="直線コネクタ 86">
            <a:extLst>
              <a:ext uri="{FF2B5EF4-FFF2-40B4-BE49-F238E27FC236}">
                <a16:creationId xmlns:a16="http://schemas.microsoft.com/office/drawing/2014/main" id="{E7DF5843-BB2A-F0FD-FAA7-2EE6CDA001D4}"/>
              </a:ext>
            </a:extLst>
          </p:cNvPr>
          <p:cNvCxnSpPr>
            <a:cxnSpLocks/>
            <a:stCxn id="31" idx="2"/>
            <a:endCxn id="86" idx="0"/>
          </p:cNvCxnSpPr>
          <p:nvPr/>
        </p:nvCxnSpPr>
        <p:spPr>
          <a:xfrm flipH="1">
            <a:off x="1485336" y="5233351"/>
            <a:ext cx="1" cy="6362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9F02E049-BE68-5C44-E07B-096F232B4907}"/>
              </a:ext>
            </a:extLst>
          </p:cNvPr>
          <p:cNvCxnSpPr>
            <a:cxnSpLocks/>
            <a:stCxn id="32" idx="2"/>
            <a:endCxn id="84" idx="0"/>
          </p:cNvCxnSpPr>
          <p:nvPr/>
        </p:nvCxnSpPr>
        <p:spPr>
          <a:xfrm flipH="1">
            <a:off x="3091693" y="5233351"/>
            <a:ext cx="2811" cy="6465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テキスト ボックス 100">
            <a:extLst>
              <a:ext uri="{FF2B5EF4-FFF2-40B4-BE49-F238E27FC236}">
                <a16:creationId xmlns:a16="http://schemas.microsoft.com/office/drawing/2014/main" id="{B19A0945-F367-B630-9CE1-ADF35F79B28B}"/>
              </a:ext>
            </a:extLst>
          </p:cNvPr>
          <p:cNvSpPr txBox="1"/>
          <p:nvPr/>
        </p:nvSpPr>
        <p:spPr>
          <a:xfrm>
            <a:off x="2026317" y="5041957"/>
            <a:ext cx="594233" cy="338554"/>
          </a:xfrm>
          <a:prstGeom prst="rect">
            <a:avLst/>
          </a:prstGeom>
          <a:noFill/>
        </p:spPr>
        <p:txBody>
          <a:bodyPr wrap="square" rtlCol="0">
            <a:spAutoFit/>
          </a:bodyPr>
          <a:lstStyle/>
          <a:p>
            <a:r>
              <a:rPr kumimoji="1" lang="en-US" altLang="ja-JP" sz="800" dirty="0">
                <a:latin typeface="Meiryo UI" panose="020B0604030504040204" pitchFamily="50" charset="-128"/>
                <a:ea typeface="Meiryo UI" panose="020B0604030504040204" pitchFamily="50" charset="-128"/>
              </a:rPr>
              <a:t>Modbus</a:t>
            </a:r>
          </a:p>
          <a:p>
            <a:r>
              <a:rPr kumimoji="1" lang="en-US" altLang="ja-JP" sz="800" dirty="0">
                <a:latin typeface="Meiryo UI" panose="020B0604030504040204" pitchFamily="50" charset="-128"/>
                <a:ea typeface="Meiryo UI" panose="020B0604030504040204" pitchFamily="50" charset="-128"/>
              </a:rPr>
              <a:t>/RTU</a:t>
            </a:r>
            <a:endParaRPr kumimoji="1" lang="ja-JP" altLang="en-US" sz="800" dirty="0">
              <a:latin typeface="Meiryo UI" panose="020B0604030504040204" pitchFamily="50" charset="-128"/>
              <a:ea typeface="Meiryo UI" panose="020B0604030504040204" pitchFamily="50" charset="-128"/>
            </a:endParaRPr>
          </a:p>
        </p:txBody>
      </p:sp>
      <p:sp>
        <p:nvSpPr>
          <p:cNvPr id="102" name="テキスト ボックス 101">
            <a:extLst>
              <a:ext uri="{FF2B5EF4-FFF2-40B4-BE49-F238E27FC236}">
                <a16:creationId xmlns:a16="http://schemas.microsoft.com/office/drawing/2014/main" id="{2F130D41-F6E8-2973-D5D4-41DD76D23B0A}"/>
              </a:ext>
            </a:extLst>
          </p:cNvPr>
          <p:cNvSpPr txBox="1"/>
          <p:nvPr/>
        </p:nvSpPr>
        <p:spPr>
          <a:xfrm>
            <a:off x="967218" y="4397062"/>
            <a:ext cx="594233" cy="338554"/>
          </a:xfrm>
          <a:prstGeom prst="rect">
            <a:avLst/>
          </a:prstGeom>
          <a:noFill/>
        </p:spPr>
        <p:txBody>
          <a:bodyPr wrap="square" rtlCol="0">
            <a:spAutoFit/>
          </a:bodyPr>
          <a:lstStyle/>
          <a:p>
            <a:r>
              <a:rPr kumimoji="1" lang="en-US" altLang="ja-JP" sz="800" dirty="0">
                <a:latin typeface="Meiryo UI" panose="020B0604030504040204" pitchFamily="50" charset="-128"/>
                <a:ea typeface="Meiryo UI" panose="020B0604030504040204" pitchFamily="50" charset="-128"/>
              </a:rPr>
              <a:t>Modbus</a:t>
            </a:r>
          </a:p>
          <a:p>
            <a:r>
              <a:rPr kumimoji="1" lang="en-US" altLang="ja-JP" sz="800" dirty="0">
                <a:latin typeface="Meiryo UI" panose="020B0604030504040204" pitchFamily="50" charset="-128"/>
                <a:ea typeface="Meiryo UI" panose="020B0604030504040204" pitchFamily="50" charset="-128"/>
              </a:rPr>
              <a:t>/RTU</a:t>
            </a:r>
            <a:endParaRPr kumimoji="1" lang="ja-JP" altLang="en-US" sz="800" dirty="0">
              <a:latin typeface="Meiryo UI" panose="020B0604030504040204" pitchFamily="50" charset="-128"/>
              <a:ea typeface="Meiryo UI" panose="020B0604030504040204" pitchFamily="50" charset="-128"/>
            </a:endParaRPr>
          </a:p>
        </p:txBody>
      </p:sp>
      <p:sp>
        <p:nvSpPr>
          <p:cNvPr id="103" name="正方形/長方形 102">
            <a:extLst>
              <a:ext uri="{FF2B5EF4-FFF2-40B4-BE49-F238E27FC236}">
                <a16:creationId xmlns:a16="http://schemas.microsoft.com/office/drawing/2014/main" id="{62AE72EF-9C53-355A-BCDF-B229151F0FF3}"/>
              </a:ext>
            </a:extLst>
          </p:cNvPr>
          <p:cNvSpPr/>
          <p:nvPr/>
        </p:nvSpPr>
        <p:spPr>
          <a:xfrm>
            <a:off x="979480" y="3862831"/>
            <a:ext cx="997213" cy="512417"/>
          </a:xfrm>
          <a:prstGeom prst="rect">
            <a:avLst/>
          </a:prstGeom>
          <a:no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08" name="正方形/長方形 107">
            <a:extLst>
              <a:ext uri="{FF2B5EF4-FFF2-40B4-BE49-F238E27FC236}">
                <a16:creationId xmlns:a16="http://schemas.microsoft.com/office/drawing/2014/main" id="{28EA2170-5346-93CD-8A6E-CFC9F5E9E45C}"/>
              </a:ext>
            </a:extLst>
          </p:cNvPr>
          <p:cNvSpPr/>
          <p:nvPr/>
        </p:nvSpPr>
        <p:spPr>
          <a:xfrm>
            <a:off x="999067" y="4755280"/>
            <a:ext cx="987190" cy="512417"/>
          </a:xfrm>
          <a:prstGeom prst="rect">
            <a:avLst/>
          </a:prstGeom>
          <a:no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6" name="正方形/長方形 115">
            <a:extLst>
              <a:ext uri="{FF2B5EF4-FFF2-40B4-BE49-F238E27FC236}">
                <a16:creationId xmlns:a16="http://schemas.microsoft.com/office/drawing/2014/main" id="{70A06ACE-FF90-8DB5-3B14-B28D2EF3A49C}"/>
              </a:ext>
            </a:extLst>
          </p:cNvPr>
          <p:cNvSpPr/>
          <p:nvPr/>
        </p:nvSpPr>
        <p:spPr>
          <a:xfrm>
            <a:off x="2618656" y="4762042"/>
            <a:ext cx="951695" cy="512417"/>
          </a:xfrm>
          <a:prstGeom prst="rect">
            <a:avLst/>
          </a:prstGeom>
          <a:no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8" name="テキスト ボックス 127">
            <a:extLst>
              <a:ext uri="{FF2B5EF4-FFF2-40B4-BE49-F238E27FC236}">
                <a16:creationId xmlns:a16="http://schemas.microsoft.com/office/drawing/2014/main" id="{C1010DD7-6FF3-C206-9567-AAAC8A80DCA6}"/>
              </a:ext>
            </a:extLst>
          </p:cNvPr>
          <p:cNvSpPr txBox="1"/>
          <p:nvPr/>
        </p:nvSpPr>
        <p:spPr>
          <a:xfrm>
            <a:off x="5446554" y="5041957"/>
            <a:ext cx="594233" cy="215444"/>
          </a:xfrm>
          <a:prstGeom prst="rect">
            <a:avLst/>
          </a:prstGeom>
          <a:noFill/>
        </p:spPr>
        <p:txBody>
          <a:bodyPr wrap="square" rtlCol="0">
            <a:spAutoFit/>
          </a:bodyPr>
          <a:lstStyle/>
          <a:p>
            <a:r>
              <a:rPr kumimoji="1" lang="en-US" altLang="ja-JP" sz="800" dirty="0">
                <a:latin typeface="Meiryo UI" panose="020B0604030504040204" pitchFamily="50" charset="-128"/>
                <a:ea typeface="Meiryo UI" panose="020B0604030504040204" pitchFamily="50" charset="-128"/>
              </a:rPr>
              <a:t>TCP/IP</a:t>
            </a:r>
          </a:p>
        </p:txBody>
      </p:sp>
      <p:sp>
        <p:nvSpPr>
          <p:cNvPr id="6" name="正方形/長方形 5">
            <a:extLst>
              <a:ext uri="{FF2B5EF4-FFF2-40B4-BE49-F238E27FC236}">
                <a16:creationId xmlns:a16="http://schemas.microsoft.com/office/drawing/2014/main" id="{1ACD556C-F436-C9BE-ECFA-34D372413107}"/>
              </a:ext>
            </a:extLst>
          </p:cNvPr>
          <p:cNvSpPr/>
          <p:nvPr/>
        </p:nvSpPr>
        <p:spPr>
          <a:xfrm>
            <a:off x="0" y="6743700"/>
            <a:ext cx="9144000" cy="127000"/>
          </a:xfrm>
          <a:prstGeom prst="rect">
            <a:avLst/>
          </a:prstGeom>
          <a:solidFill>
            <a:srgbClr val="8064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タイトル 1">
            <a:extLst>
              <a:ext uri="{FF2B5EF4-FFF2-40B4-BE49-F238E27FC236}">
                <a16:creationId xmlns:a16="http://schemas.microsoft.com/office/drawing/2014/main" id="{BCE5A4DC-D56E-14E6-CE42-600081F4E4AA}"/>
              </a:ext>
            </a:extLst>
          </p:cNvPr>
          <p:cNvSpPr>
            <a:spLocks noGrp="1"/>
          </p:cNvSpPr>
          <p:nvPr>
            <p:ph type="title"/>
          </p:nvPr>
        </p:nvSpPr>
        <p:spPr>
          <a:xfrm>
            <a:off x="2200" y="2959"/>
            <a:ext cx="8595361" cy="471240"/>
          </a:xfrm>
        </p:spPr>
        <p:txBody>
          <a:bodyPr>
            <a:normAutofit/>
          </a:bodyPr>
          <a:lstStyle/>
          <a:p>
            <a:r>
              <a:rPr lang="ja-JP" altLang="en-US" sz="2000" b="1" dirty="0">
                <a:solidFill>
                  <a:srgbClr val="002060"/>
                </a:solidFill>
              </a:rPr>
              <a:t>１．</a:t>
            </a:r>
            <a:r>
              <a:rPr kumimoji="1" lang="ja-JP" altLang="en-US" sz="2000" b="1" dirty="0">
                <a:solidFill>
                  <a:srgbClr val="002060"/>
                </a:solidFill>
              </a:rPr>
              <a:t>システム構成図</a:t>
            </a:r>
          </a:p>
        </p:txBody>
      </p:sp>
      <p:cxnSp>
        <p:nvCxnSpPr>
          <p:cNvPr id="12" name="直線コネクタ 11">
            <a:extLst>
              <a:ext uri="{FF2B5EF4-FFF2-40B4-BE49-F238E27FC236}">
                <a16:creationId xmlns:a16="http://schemas.microsoft.com/office/drawing/2014/main" id="{9AC7E941-B9AC-1F67-8016-B261C835B9F3}"/>
              </a:ext>
            </a:extLst>
          </p:cNvPr>
          <p:cNvCxnSpPr/>
          <p:nvPr/>
        </p:nvCxnSpPr>
        <p:spPr>
          <a:xfrm>
            <a:off x="0" y="469900"/>
            <a:ext cx="9144000"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9760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8F4BC-39E7-4960-1F5F-BBAEEFEFD043}"/>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65746611-D632-422E-B5D5-54E1F7118023}"/>
              </a:ext>
            </a:extLst>
          </p:cNvPr>
          <p:cNvSpPr txBox="1"/>
          <p:nvPr/>
        </p:nvSpPr>
        <p:spPr>
          <a:xfrm>
            <a:off x="180000" y="648000"/>
            <a:ext cx="8562173" cy="646331"/>
          </a:xfrm>
          <a:prstGeom prst="rect">
            <a:avLst/>
          </a:prstGeom>
          <a:solidFill>
            <a:schemeClr val="accent3">
              <a:lumMod val="20000"/>
              <a:lumOff val="80000"/>
            </a:schemeClr>
          </a:solidFill>
        </p:spPr>
        <p:txBody>
          <a:bodyPr wrap="square" rtlCol="0">
            <a:spAutoFit/>
          </a:bodyPr>
          <a:lstStyle/>
          <a:p>
            <a:pPr marL="108000" indent="-10800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システム構成図で記載した導入設備について、</a:t>
            </a:r>
            <a:r>
              <a:rPr lang="en-US" altLang="ja-JP" sz="1200" dirty="0">
                <a:latin typeface="Meiryo UI" panose="020B0604030504040204" pitchFamily="50" charset="-128"/>
                <a:ea typeface="Meiryo UI" panose="020B0604030504040204" pitchFamily="50" charset="-128"/>
              </a:rPr>
              <a:t>JC-STAR</a:t>
            </a:r>
            <a:r>
              <a:rPr lang="ja-JP" altLang="en-US" sz="1200" dirty="0">
                <a:latin typeface="Meiryo UI" panose="020B0604030504040204" pitchFamily="50" charset="-128"/>
                <a:ea typeface="Meiryo UI" panose="020B0604030504040204" pitchFamily="50" charset="-128"/>
              </a:rPr>
              <a:t>の取得情報について記載すること。</a:t>
            </a:r>
            <a:endParaRPr lang="en-US" altLang="ja-JP" sz="1200" dirty="0">
              <a:latin typeface="Meiryo UI" panose="020B0604030504040204" pitchFamily="50" charset="-128"/>
              <a:ea typeface="Meiryo UI" panose="020B0604030504040204" pitchFamily="50" charset="-128"/>
            </a:endParaRPr>
          </a:p>
          <a:p>
            <a:pPr marL="108000" indent="-108000">
              <a:buFont typeface="Arial" panose="020B0604020202020204" pitchFamily="34" charset="0"/>
              <a:buChar char="•"/>
            </a:pPr>
            <a:r>
              <a:rPr lang="en-US" altLang="ja-JP" sz="1200" dirty="0">
                <a:latin typeface="Meiryo UI" panose="020B0604030504040204" pitchFamily="50" charset="-128"/>
                <a:ea typeface="Meiryo UI" panose="020B0604030504040204" pitchFamily="50" charset="-128"/>
              </a:rPr>
              <a:t>JC-STAR</a:t>
            </a:r>
            <a:r>
              <a:rPr lang="ja-JP" altLang="en-US" sz="1200" dirty="0">
                <a:latin typeface="Meiryo UI" panose="020B0604030504040204" pitchFamily="50" charset="-128"/>
                <a:ea typeface="Meiryo UI" panose="020B0604030504040204" pitchFamily="50" charset="-128"/>
              </a:rPr>
              <a:t>制度の取得対象とならない機器を含む場合等は、次頁の（</a:t>
            </a:r>
            <a:r>
              <a:rPr lang="zh-TW" altLang="en-US" sz="1200" dirty="0">
                <a:latin typeface="Meiryo UI" panose="020B0604030504040204" pitchFamily="50" charset="-128"/>
                <a:ea typeface="Meiryo UI" panose="020B0604030504040204" pitchFamily="50" charset="-128"/>
              </a:rPr>
              <a:t>別添</a:t>
            </a:r>
            <a:r>
              <a:rPr lang="ja-JP" altLang="en-US" sz="1200" dirty="0">
                <a:latin typeface="Meiryo UI" panose="020B0604030504040204" pitchFamily="50" charset="-128"/>
                <a:ea typeface="Meiryo UI" panose="020B0604030504040204" pitchFamily="50" charset="-128"/>
              </a:rPr>
              <a:t>）に取得対象にならないことの根拠を明示し、</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同等のセキュリティ対策を講じていることの説明資料を添付すること。</a:t>
            </a:r>
            <a:endParaRPr lang="en-US" altLang="ja-JP" sz="1200" dirty="0">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4EA4A4CF-1701-320B-D7E3-B915F3DB8287}"/>
              </a:ext>
            </a:extLst>
          </p:cNvPr>
          <p:cNvGraphicFramePr>
            <a:graphicFrameLocks noGrp="1"/>
          </p:cNvGraphicFramePr>
          <p:nvPr>
            <p:extLst>
              <p:ext uri="{D42A27DB-BD31-4B8C-83A1-F6EECF244321}">
                <p14:modId xmlns:p14="http://schemas.microsoft.com/office/powerpoint/2010/main" val="3742148487"/>
              </p:ext>
            </p:extLst>
          </p:nvPr>
        </p:nvGraphicFramePr>
        <p:xfrm>
          <a:off x="325795" y="1713535"/>
          <a:ext cx="4114229" cy="2225040"/>
        </p:xfrm>
        <a:graphic>
          <a:graphicData uri="http://schemas.openxmlformats.org/drawingml/2006/table">
            <a:tbl>
              <a:tblPr firstRow="1" bandRow="1">
                <a:tableStyleId>{2D5ABB26-0587-4C30-8999-92F81FD0307C}</a:tableStyleId>
              </a:tblPr>
              <a:tblGrid>
                <a:gridCol w="988938">
                  <a:extLst>
                    <a:ext uri="{9D8B030D-6E8A-4147-A177-3AD203B41FA5}">
                      <a16:colId xmlns:a16="http://schemas.microsoft.com/office/drawing/2014/main" val="2469742373"/>
                    </a:ext>
                  </a:extLst>
                </a:gridCol>
                <a:gridCol w="3125291">
                  <a:extLst>
                    <a:ext uri="{9D8B030D-6E8A-4147-A177-3AD203B41FA5}">
                      <a16:colId xmlns:a16="http://schemas.microsoft.com/office/drawing/2014/main" val="3072812547"/>
                    </a:ext>
                  </a:extLst>
                </a:gridCol>
              </a:tblGrid>
              <a:tr h="355269">
                <a:tc>
                  <a:txBody>
                    <a:bodyPr/>
                    <a:lstStyle/>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登録番号（</a:t>
                      </a:r>
                      <a:r>
                        <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rPr>
                        <a:t>16</a:t>
                      </a: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XXXXXXXXXXXXXXXX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6583694"/>
                  </a:ext>
                </a:extLst>
              </a:tr>
              <a:tr h="355269">
                <a:tc>
                  <a:txBody>
                    <a:bodyPr/>
                    <a:lstStyle/>
                    <a:p>
                      <a:pPr marL="0" algn="ctr"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ラベル</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ctr"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取得事業者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○○○○株式会社</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l" defTabSz="914400" rtl="0" eaLnBrk="1" fontAlgn="ctr" latinLnBrk="0" hangingPunct="1"/>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1547784"/>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製品類型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エネルギー関連機器（エネファーム、</a:t>
                      </a:r>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PCS</a:t>
                      </a: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、ガス給湯器など）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7699773"/>
                  </a:ext>
                </a:extLst>
              </a:tr>
              <a:tr h="23974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電力計測制御システム</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91172"/>
                  </a:ext>
                </a:extLst>
              </a:tr>
              <a:tr h="21569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製品型番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2602713"/>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rPr>
                        <a:t>URL</a:t>
                      </a:r>
                      <a:endPar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https://jc-star.ipa.go.jp/conformance/CNF XXXXXXXXXXXXXXXXX.html</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9347458"/>
                  </a:ext>
                </a:extLst>
              </a:tr>
            </a:tbl>
          </a:graphicData>
        </a:graphic>
      </p:graphicFrame>
      <p:sp>
        <p:nvSpPr>
          <p:cNvPr id="14" name="テキスト ボックス 13">
            <a:extLst>
              <a:ext uri="{FF2B5EF4-FFF2-40B4-BE49-F238E27FC236}">
                <a16:creationId xmlns:a16="http://schemas.microsoft.com/office/drawing/2014/main" id="{206C1A3D-40C7-33C7-FA65-CF70AF598C38}"/>
              </a:ext>
            </a:extLst>
          </p:cNvPr>
          <p:cNvSpPr txBox="1"/>
          <p:nvPr/>
        </p:nvSpPr>
        <p:spPr>
          <a:xfrm>
            <a:off x="247968" y="4090449"/>
            <a:ext cx="3769317" cy="253916"/>
          </a:xfrm>
          <a:prstGeom prst="rect">
            <a:avLst/>
          </a:prstGeom>
          <a:noFill/>
        </p:spPr>
        <p:txBody>
          <a:bodyPr wrap="square">
            <a:spAutoFit/>
          </a:bodyPr>
          <a:lstStyle/>
          <a:p>
            <a:pPr marL="0" algn="l" defTabSz="914400" rtl="0" eaLnBrk="1" fontAlgn="ctr" latinLnBrk="0" hangingPunct="1"/>
            <a:r>
              <a:rPr kumimoji="1" lang="ja-JP" altLang="en-US" sz="1050" b="0" i="0" u="none" strike="noStrike" kern="1200">
                <a:solidFill>
                  <a:srgbClr val="000000"/>
                </a:solidFill>
                <a:effectLst/>
                <a:latin typeface="Meiryo UI" panose="020B0604030504040204" pitchFamily="50" charset="-128"/>
                <a:ea typeface="Meiryo UI" panose="020B0604030504040204" pitchFamily="50" charset="-128"/>
                <a:cs typeface="+mn-cs"/>
              </a:rPr>
              <a:t>○</a:t>
            </a:r>
            <a:r>
              <a:rPr kumimoji="1" lang="en-US" altLang="ja-JP" sz="1050" b="0" i="0" u="none" strike="noStrike" kern="1200">
                <a:solidFill>
                  <a:srgbClr val="000000"/>
                </a:solidFill>
                <a:effectLst/>
                <a:latin typeface="Meiryo UI" panose="020B0604030504040204" pitchFamily="50" charset="-128"/>
                <a:ea typeface="Meiryo UI" panose="020B0604030504040204" pitchFamily="50" charset="-128"/>
                <a:cs typeface="+mn-cs"/>
              </a:rPr>
              <a:t>JC-STAR</a:t>
            </a:r>
            <a:r>
              <a:rPr kumimoji="1" lang="ja-JP" altLang="en-US" sz="1050" b="0" i="0" u="none" strike="noStrike" kern="1200">
                <a:solidFill>
                  <a:srgbClr val="000000"/>
                </a:solidFill>
                <a:effectLst/>
                <a:latin typeface="Meiryo UI" panose="020B0604030504040204" pitchFamily="50" charset="-128"/>
                <a:ea typeface="Meiryo UI" panose="020B0604030504040204" pitchFamily="50" charset="-128"/>
                <a:cs typeface="+mn-cs"/>
              </a:rPr>
              <a:t>適合ラベル取得情報</a:t>
            </a:r>
            <a:r>
              <a:rPr kumimoji="1" lang="ja-JP" altLang="en-US" sz="1050">
                <a:solidFill>
                  <a:srgbClr val="000000"/>
                </a:solidFill>
                <a:latin typeface="Meiryo UI" panose="020B0604030504040204" pitchFamily="50" charset="-128"/>
                <a:ea typeface="Meiryo UI" panose="020B0604030504040204" pitchFamily="50" charset="-128"/>
              </a:rPr>
              <a:t>③</a:t>
            </a:r>
            <a:endParaRPr kumimoji="1" lang="en-US" altLang="ja-JP" sz="1050" b="0" i="0" u="none" strike="noStrike" kern="1200">
              <a:solidFill>
                <a:srgbClr val="000000"/>
              </a:solidFill>
              <a:effectLst/>
              <a:latin typeface="Meiryo UI" panose="020B0604030504040204" pitchFamily="50" charset="-128"/>
              <a:ea typeface="Meiryo UI" panose="020B0604030504040204" pitchFamily="50" charset="-128"/>
              <a:cs typeface="+mn-cs"/>
            </a:endParaRPr>
          </a:p>
        </p:txBody>
      </p:sp>
      <p:sp>
        <p:nvSpPr>
          <p:cNvPr id="15" name="テキスト ボックス 14">
            <a:extLst>
              <a:ext uri="{FF2B5EF4-FFF2-40B4-BE49-F238E27FC236}">
                <a16:creationId xmlns:a16="http://schemas.microsoft.com/office/drawing/2014/main" id="{06BC27E6-C051-4ECE-3488-3FD9633D0EE1}"/>
              </a:ext>
            </a:extLst>
          </p:cNvPr>
          <p:cNvSpPr txBox="1"/>
          <p:nvPr/>
        </p:nvSpPr>
        <p:spPr>
          <a:xfrm>
            <a:off x="193818" y="1449107"/>
            <a:ext cx="3769317" cy="261610"/>
          </a:xfrm>
          <a:prstGeom prst="rect">
            <a:avLst/>
          </a:prstGeom>
          <a:noFill/>
        </p:spPr>
        <p:txBody>
          <a:bodyPr wrap="square">
            <a:spAutoFit/>
          </a:bodyPr>
          <a:lstStyle/>
          <a:p>
            <a:pPr marL="0" algn="l" defTabSz="914400" rtl="0" eaLnBrk="1" fontAlgn="ctr" latinLnBrk="0" hangingPunct="1"/>
            <a:r>
              <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050" b="0" i="0" u="none" strike="noStrike" kern="1200" dirty="0">
                <a:solidFill>
                  <a:srgbClr val="000000"/>
                </a:solidFill>
                <a:effectLst/>
                <a:latin typeface="Meiryo UI" panose="020B0604030504040204" pitchFamily="50" charset="-128"/>
                <a:ea typeface="Meiryo UI" panose="020B0604030504040204" pitchFamily="50" charset="-128"/>
                <a:cs typeface="+mn-cs"/>
              </a:rPr>
              <a:t>JC-STAR</a:t>
            </a:r>
            <a:r>
              <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rPr>
              <a:t>適合ラベル取得情報</a:t>
            </a:r>
            <a:r>
              <a:rPr kumimoji="1" lang="ja-JP" altLang="en-US" sz="1050" dirty="0">
                <a:solidFill>
                  <a:srgbClr val="000000"/>
                </a:solidFill>
                <a:latin typeface="Meiryo UI" panose="020B0604030504040204" pitchFamily="50" charset="-128"/>
                <a:ea typeface="Meiryo UI" panose="020B0604030504040204" pitchFamily="50" charset="-128"/>
              </a:rPr>
              <a:t>①</a:t>
            </a:r>
            <a:endPar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p:txBody>
      </p:sp>
      <p:sp>
        <p:nvSpPr>
          <p:cNvPr id="16" name="テキスト ボックス 15">
            <a:extLst>
              <a:ext uri="{FF2B5EF4-FFF2-40B4-BE49-F238E27FC236}">
                <a16:creationId xmlns:a16="http://schemas.microsoft.com/office/drawing/2014/main" id="{8A3461CC-8A82-15DE-5985-84FCA461A75B}"/>
              </a:ext>
            </a:extLst>
          </p:cNvPr>
          <p:cNvSpPr txBox="1"/>
          <p:nvPr/>
        </p:nvSpPr>
        <p:spPr>
          <a:xfrm>
            <a:off x="4567968" y="1460982"/>
            <a:ext cx="3769317" cy="253916"/>
          </a:xfrm>
          <a:prstGeom prst="rect">
            <a:avLst/>
          </a:prstGeom>
          <a:noFill/>
        </p:spPr>
        <p:txBody>
          <a:bodyPr wrap="square">
            <a:spAutoFit/>
          </a:bodyPr>
          <a:lstStyle/>
          <a:p>
            <a:pPr marL="0" algn="l" defTabSz="914400" rtl="0" eaLnBrk="1" fontAlgn="ctr" latinLnBrk="0" hangingPunct="1"/>
            <a:r>
              <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050" b="0" i="0" u="none" strike="noStrike" kern="1200" dirty="0">
                <a:solidFill>
                  <a:srgbClr val="000000"/>
                </a:solidFill>
                <a:effectLst/>
                <a:latin typeface="Meiryo UI" panose="020B0604030504040204" pitchFamily="50" charset="-128"/>
                <a:ea typeface="Meiryo UI" panose="020B0604030504040204" pitchFamily="50" charset="-128"/>
                <a:cs typeface="+mn-cs"/>
              </a:rPr>
              <a:t>JC-STAR</a:t>
            </a:r>
            <a:r>
              <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rPr>
              <a:t>適合ラベル取得情報</a:t>
            </a:r>
            <a:r>
              <a:rPr kumimoji="1" lang="ja-JP" altLang="en-US" sz="1050" dirty="0">
                <a:solidFill>
                  <a:srgbClr val="000000"/>
                </a:solidFill>
                <a:latin typeface="Meiryo UI" panose="020B0604030504040204" pitchFamily="50" charset="-128"/>
                <a:ea typeface="Meiryo UI" panose="020B0604030504040204" pitchFamily="50" charset="-128"/>
              </a:rPr>
              <a:t>②</a:t>
            </a:r>
            <a:endParaRPr kumimoji="1" lang="en-US" altLang="ja-JP" sz="1050" dirty="0">
              <a:solidFill>
                <a:srgbClr val="000000"/>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72E2FED0-1AFE-0349-E899-147EC5B50650}"/>
              </a:ext>
            </a:extLst>
          </p:cNvPr>
          <p:cNvSpPr txBox="1"/>
          <p:nvPr/>
        </p:nvSpPr>
        <p:spPr>
          <a:xfrm>
            <a:off x="4587612" y="4090449"/>
            <a:ext cx="3769317" cy="261610"/>
          </a:xfrm>
          <a:prstGeom prst="rect">
            <a:avLst/>
          </a:prstGeom>
          <a:noFill/>
        </p:spPr>
        <p:txBody>
          <a:bodyPr wrap="square">
            <a:spAutoFit/>
          </a:bodyPr>
          <a:lstStyle/>
          <a:p>
            <a:pPr marL="0" algn="l" defTabSz="914400" rtl="0" eaLnBrk="1" fontAlgn="ctr" latinLnBrk="0" hangingPunct="1"/>
            <a:r>
              <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050" b="0" i="0" u="none" strike="noStrike" kern="1200" dirty="0">
                <a:solidFill>
                  <a:srgbClr val="000000"/>
                </a:solidFill>
                <a:effectLst/>
                <a:latin typeface="Meiryo UI" panose="020B0604030504040204" pitchFamily="50" charset="-128"/>
                <a:ea typeface="Meiryo UI" panose="020B0604030504040204" pitchFamily="50" charset="-128"/>
                <a:cs typeface="+mn-cs"/>
              </a:rPr>
              <a:t>JC-STAR</a:t>
            </a:r>
            <a:r>
              <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rPr>
              <a:t>適合ラベル取得情報➃</a:t>
            </a:r>
          </a:p>
        </p:txBody>
      </p:sp>
      <p:graphicFrame>
        <p:nvGraphicFramePr>
          <p:cNvPr id="5" name="表 4">
            <a:extLst>
              <a:ext uri="{FF2B5EF4-FFF2-40B4-BE49-F238E27FC236}">
                <a16:creationId xmlns:a16="http://schemas.microsoft.com/office/drawing/2014/main" id="{3B50BBEA-1ADF-D7F8-C179-AEC79EB8B449}"/>
              </a:ext>
            </a:extLst>
          </p:cNvPr>
          <p:cNvGraphicFramePr>
            <a:graphicFrameLocks noGrp="1"/>
          </p:cNvGraphicFramePr>
          <p:nvPr>
            <p:extLst>
              <p:ext uri="{D42A27DB-BD31-4B8C-83A1-F6EECF244321}">
                <p14:modId xmlns:p14="http://schemas.microsoft.com/office/powerpoint/2010/main" val="3934479189"/>
              </p:ext>
            </p:extLst>
          </p:nvPr>
        </p:nvGraphicFramePr>
        <p:xfrm>
          <a:off x="4703976" y="1713535"/>
          <a:ext cx="4114229" cy="2225040"/>
        </p:xfrm>
        <a:graphic>
          <a:graphicData uri="http://schemas.openxmlformats.org/drawingml/2006/table">
            <a:tbl>
              <a:tblPr firstRow="1" bandRow="1">
                <a:tableStyleId>{2D5ABB26-0587-4C30-8999-92F81FD0307C}</a:tableStyleId>
              </a:tblPr>
              <a:tblGrid>
                <a:gridCol w="988938">
                  <a:extLst>
                    <a:ext uri="{9D8B030D-6E8A-4147-A177-3AD203B41FA5}">
                      <a16:colId xmlns:a16="http://schemas.microsoft.com/office/drawing/2014/main" val="2469742373"/>
                    </a:ext>
                  </a:extLst>
                </a:gridCol>
                <a:gridCol w="3125291">
                  <a:extLst>
                    <a:ext uri="{9D8B030D-6E8A-4147-A177-3AD203B41FA5}">
                      <a16:colId xmlns:a16="http://schemas.microsoft.com/office/drawing/2014/main" val="3072812547"/>
                    </a:ext>
                  </a:extLst>
                </a:gridCol>
              </a:tblGrid>
              <a:tr h="355269">
                <a:tc>
                  <a:txBody>
                    <a:bodyPr/>
                    <a:lstStyle/>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登録番号（</a:t>
                      </a:r>
                      <a:r>
                        <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rPr>
                        <a:t>16</a:t>
                      </a: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XXXXXXXXXXXXXXXX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6583694"/>
                  </a:ext>
                </a:extLst>
              </a:tr>
              <a:tr h="355269">
                <a:tc>
                  <a:txBody>
                    <a:bodyPr/>
                    <a:lstStyle/>
                    <a:p>
                      <a:pPr marL="0" algn="ctr"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ラベル</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ctr"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取得事業者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○○○○株式会社</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l" defTabSz="914400" rtl="0" eaLnBrk="1" fontAlgn="ctr" latinLnBrk="0" hangingPunct="1"/>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1547784"/>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製品類型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エネルギー関連機器（エネファーム、</a:t>
                      </a:r>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PCS</a:t>
                      </a: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、ガス給湯器など）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7699773"/>
                  </a:ext>
                </a:extLst>
              </a:tr>
              <a:tr h="23974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制御装置</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91172"/>
                  </a:ext>
                </a:extLst>
              </a:tr>
              <a:tr h="21569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製品型番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2602713"/>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URL</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https://jc-star.ipa.go.jp/conformance/CNF XXXXXXXXXXXXXXXXX.html</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9347458"/>
                  </a:ext>
                </a:extLst>
              </a:tr>
            </a:tbl>
          </a:graphicData>
        </a:graphic>
      </p:graphicFrame>
      <p:graphicFrame>
        <p:nvGraphicFramePr>
          <p:cNvPr id="6" name="表 5">
            <a:extLst>
              <a:ext uri="{FF2B5EF4-FFF2-40B4-BE49-F238E27FC236}">
                <a16:creationId xmlns:a16="http://schemas.microsoft.com/office/drawing/2014/main" id="{097ECB81-B03E-EC64-7D03-39660B79F896}"/>
              </a:ext>
            </a:extLst>
          </p:cNvPr>
          <p:cNvGraphicFramePr>
            <a:graphicFrameLocks noGrp="1"/>
          </p:cNvGraphicFramePr>
          <p:nvPr>
            <p:extLst>
              <p:ext uri="{D42A27DB-BD31-4B8C-83A1-F6EECF244321}">
                <p14:modId xmlns:p14="http://schemas.microsoft.com/office/powerpoint/2010/main" val="108289243"/>
              </p:ext>
            </p:extLst>
          </p:nvPr>
        </p:nvGraphicFramePr>
        <p:xfrm>
          <a:off x="4703976" y="4358795"/>
          <a:ext cx="4114229" cy="2225040"/>
        </p:xfrm>
        <a:graphic>
          <a:graphicData uri="http://schemas.openxmlformats.org/drawingml/2006/table">
            <a:tbl>
              <a:tblPr firstRow="1" bandRow="1">
                <a:tableStyleId>{2D5ABB26-0587-4C30-8999-92F81FD0307C}</a:tableStyleId>
              </a:tblPr>
              <a:tblGrid>
                <a:gridCol w="988938">
                  <a:extLst>
                    <a:ext uri="{9D8B030D-6E8A-4147-A177-3AD203B41FA5}">
                      <a16:colId xmlns:a16="http://schemas.microsoft.com/office/drawing/2014/main" val="2469742373"/>
                    </a:ext>
                  </a:extLst>
                </a:gridCol>
                <a:gridCol w="3125291">
                  <a:extLst>
                    <a:ext uri="{9D8B030D-6E8A-4147-A177-3AD203B41FA5}">
                      <a16:colId xmlns:a16="http://schemas.microsoft.com/office/drawing/2014/main" val="3072812547"/>
                    </a:ext>
                  </a:extLst>
                </a:gridCol>
              </a:tblGrid>
              <a:tr h="355269">
                <a:tc>
                  <a:txBody>
                    <a:bodyPr/>
                    <a:lstStyle/>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登録番号（</a:t>
                      </a:r>
                      <a:r>
                        <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rPr>
                        <a:t>16</a:t>
                      </a: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XXXXXXXXXXXXXXXX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6583694"/>
                  </a:ext>
                </a:extLst>
              </a:tr>
              <a:tr h="355269">
                <a:tc>
                  <a:txBody>
                    <a:bodyPr/>
                    <a:lstStyle/>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ラベル</a:t>
                      </a:r>
                      <a:endPar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endParaRPr>
                    </a:p>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取得事業者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○○○○株式会社</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l" defTabSz="914400" rtl="0" eaLnBrk="1" fontAlgn="ctr" latinLnBrk="0" hangingPunct="1"/>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1547784"/>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製品類型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エネルギー関連機器（エネファーム、</a:t>
                      </a:r>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PCS</a:t>
                      </a: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、ガス給湯器など）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7699773"/>
                  </a:ext>
                </a:extLst>
              </a:tr>
              <a:tr h="23974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制御ユニット</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91172"/>
                  </a:ext>
                </a:extLst>
              </a:tr>
              <a:tr h="21569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製品型番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2602713"/>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URL</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https://jc-star.ipa.go.jp/conformance/CNF XXXXXXXXXXXXXXXXX.html</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9347458"/>
                  </a:ext>
                </a:extLst>
              </a:tr>
            </a:tbl>
          </a:graphicData>
        </a:graphic>
      </p:graphicFrame>
      <p:graphicFrame>
        <p:nvGraphicFramePr>
          <p:cNvPr id="10" name="表 9">
            <a:extLst>
              <a:ext uri="{FF2B5EF4-FFF2-40B4-BE49-F238E27FC236}">
                <a16:creationId xmlns:a16="http://schemas.microsoft.com/office/drawing/2014/main" id="{707CBA48-A50E-B42E-E5CC-09411AD22AE0}"/>
              </a:ext>
            </a:extLst>
          </p:cNvPr>
          <p:cNvGraphicFramePr>
            <a:graphicFrameLocks noGrp="1"/>
          </p:cNvGraphicFramePr>
          <p:nvPr>
            <p:extLst>
              <p:ext uri="{D42A27DB-BD31-4B8C-83A1-F6EECF244321}">
                <p14:modId xmlns:p14="http://schemas.microsoft.com/office/powerpoint/2010/main" val="806734706"/>
              </p:ext>
            </p:extLst>
          </p:nvPr>
        </p:nvGraphicFramePr>
        <p:xfrm>
          <a:off x="325795" y="4358795"/>
          <a:ext cx="4114229" cy="2225040"/>
        </p:xfrm>
        <a:graphic>
          <a:graphicData uri="http://schemas.openxmlformats.org/drawingml/2006/table">
            <a:tbl>
              <a:tblPr firstRow="1" bandRow="1">
                <a:tableStyleId>{2D5ABB26-0587-4C30-8999-92F81FD0307C}</a:tableStyleId>
              </a:tblPr>
              <a:tblGrid>
                <a:gridCol w="988938">
                  <a:extLst>
                    <a:ext uri="{9D8B030D-6E8A-4147-A177-3AD203B41FA5}">
                      <a16:colId xmlns:a16="http://schemas.microsoft.com/office/drawing/2014/main" val="2469742373"/>
                    </a:ext>
                  </a:extLst>
                </a:gridCol>
                <a:gridCol w="3125291">
                  <a:extLst>
                    <a:ext uri="{9D8B030D-6E8A-4147-A177-3AD203B41FA5}">
                      <a16:colId xmlns:a16="http://schemas.microsoft.com/office/drawing/2014/main" val="3072812547"/>
                    </a:ext>
                  </a:extLst>
                </a:gridCol>
              </a:tblGrid>
              <a:tr h="355269">
                <a:tc>
                  <a:txBody>
                    <a:bodyPr/>
                    <a:lstStyle/>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登録番号（</a:t>
                      </a:r>
                      <a:r>
                        <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rPr>
                        <a:t>16</a:t>
                      </a: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XXXXXXXXXXXXXXXX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6583694"/>
                  </a:ext>
                </a:extLst>
              </a:tr>
              <a:tr h="355269">
                <a:tc>
                  <a:txBody>
                    <a:bodyPr/>
                    <a:lstStyle/>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ラベル</a:t>
                      </a:r>
                      <a:endPar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endParaRPr>
                    </a:p>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取得事業者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○○○○株式会社</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l" defTabSz="914400" rtl="0" eaLnBrk="1" fontAlgn="ctr" latinLnBrk="0" hangingPunct="1"/>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1547784"/>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製品類型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エネルギー関連機器（エネファーム、</a:t>
                      </a:r>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PCS</a:t>
                      </a: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、ガス給湯器など）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7699773"/>
                  </a:ext>
                </a:extLst>
              </a:tr>
              <a:tr h="23974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制御システム</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91172"/>
                  </a:ext>
                </a:extLst>
              </a:tr>
              <a:tr h="21569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製品型番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2602713"/>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rPr>
                        <a:t>URL</a:t>
                      </a:r>
                      <a:endPar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https://jc-star.ipa.go.jp/conformance/CNF XXXXXXXXXXXXXXXXX.html</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9347458"/>
                  </a:ext>
                </a:extLst>
              </a:tr>
            </a:tbl>
          </a:graphicData>
        </a:graphic>
      </p:graphicFrame>
      <p:sp>
        <p:nvSpPr>
          <p:cNvPr id="4" name="正方形/長方形 3">
            <a:extLst>
              <a:ext uri="{FF2B5EF4-FFF2-40B4-BE49-F238E27FC236}">
                <a16:creationId xmlns:a16="http://schemas.microsoft.com/office/drawing/2014/main" id="{30C672F9-69F5-A59D-85D3-8B8034B071BB}"/>
              </a:ext>
            </a:extLst>
          </p:cNvPr>
          <p:cNvSpPr/>
          <p:nvPr/>
        </p:nvSpPr>
        <p:spPr>
          <a:xfrm>
            <a:off x="0" y="6743700"/>
            <a:ext cx="9144000" cy="127000"/>
          </a:xfrm>
          <a:prstGeom prst="rect">
            <a:avLst/>
          </a:prstGeom>
          <a:solidFill>
            <a:srgbClr val="8064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a:extLst>
              <a:ext uri="{FF2B5EF4-FFF2-40B4-BE49-F238E27FC236}">
                <a16:creationId xmlns:a16="http://schemas.microsoft.com/office/drawing/2014/main" id="{E942D0F2-19C5-75A4-0D14-9B4ED2AE7755}"/>
              </a:ext>
            </a:extLst>
          </p:cNvPr>
          <p:cNvCxnSpPr/>
          <p:nvPr/>
        </p:nvCxnSpPr>
        <p:spPr>
          <a:xfrm>
            <a:off x="0" y="469900"/>
            <a:ext cx="9144000"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
        <p:nvSpPr>
          <p:cNvPr id="19" name="タイトル 1">
            <a:extLst>
              <a:ext uri="{FF2B5EF4-FFF2-40B4-BE49-F238E27FC236}">
                <a16:creationId xmlns:a16="http://schemas.microsoft.com/office/drawing/2014/main" id="{BB373494-2F61-8192-8957-D3D945A5827A}"/>
              </a:ext>
            </a:extLst>
          </p:cNvPr>
          <p:cNvSpPr>
            <a:spLocks noGrp="1"/>
          </p:cNvSpPr>
          <p:nvPr>
            <p:ph type="title"/>
          </p:nvPr>
        </p:nvSpPr>
        <p:spPr>
          <a:xfrm>
            <a:off x="0" y="7249"/>
            <a:ext cx="8631936" cy="474100"/>
          </a:xfrm>
        </p:spPr>
        <p:txBody>
          <a:bodyPr>
            <a:normAutofit/>
          </a:bodyPr>
          <a:lstStyle/>
          <a:p>
            <a:r>
              <a:rPr lang="ja-JP" altLang="en-US" sz="2000" b="1" dirty="0">
                <a:solidFill>
                  <a:srgbClr val="002060"/>
                </a:solidFill>
              </a:rPr>
              <a:t>２．導入設備の</a:t>
            </a:r>
            <a:r>
              <a:rPr lang="en-US" altLang="ja-JP" sz="2000" b="1" dirty="0">
                <a:solidFill>
                  <a:srgbClr val="002060"/>
                </a:solidFill>
              </a:rPr>
              <a:t>JC-STAR</a:t>
            </a:r>
            <a:r>
              <a:rPr lang="ja-JP" altLang="en-US" sz="2000" b="1" dirty="0">
                <a:solidFill>
                  <a:srgbClr val="002060"/>
                </a:solidFill>
              </a:rPr>
              <a:t>適合ラベル取得情報</a:t>
            </a:r>
            <a:endParaRPr kumimoji="1" lang="ja-JP" altLang="en-US" sz="2000" b="1" dirty="0">
              <a:solidFill>
                <a:srgbClr val="002060"/>
              </a:solidFill>
            </a:endParaRPr>
          </a:p>
        </p:txBody>
      </p:sp>
    </p:spTree>
    <p:extLst>
      <p:ext uri="{BB962C8B-B14F-4D97-AF65-F5344CB8AC3E}">
        <p14:creationId xmlns:p14="http://schemas.microsoft.com/office/powerpoint/2010/main" val="2782449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B9768-F143-4117-DDB3-E2531AE484A4}"/>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312702C8-7B32-BB34-2FCE-27983AFA4E7A}"/>
              </a:ext>
            </a:extLst>
          </p:cNvPr>
          <p:cNvSpPr/>
          <p:nvPr/>
        </p:nvSpPr>
        <p:spPr>
          <a:xfrm>
            <a:off x="0" y="6743700"/>
            <a:ext cx="9144000" cy="127000"/>
          </a:xfrm>
          <a:prstGeom prst="rect">
            <a:avLst/>
          </a:prstGeom>
          <a:solidFill>
            <a:srgbClr val="8064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a:extLst>
              <a:ext uri="{FF2B5EF4-FFF2-40B4-BE49-F238E27FC236}">
                <a16:creationId xmlns:a16="http://schemas.microsoft.com/office/drawing/2014/main" id="{72CD1849-6FF9-B560-C390-2FD5F79DDC1D}"/>
              </a:ext>
            </a:extLst>
          </p:cNvPr>
          <p:cNvSpPr>
            <a:spLocks noGrp="1"/>
          </p:cNvSpPr>
          <p:nvPr>
            <p:ph type="title"/>
          </p:nvPr>
        </p:nvSpPr>
        <p:spPr>
          <a:xfrm>
            <a:off x="2200" y="-10293"/>
            <a:ext cx="8595361" cy="471240"/>
          </a:xfrm>
        </p:spPr>
        <p:txBody>
          <a:bodyPr>
            <a:normAutofit/>
          </a:bodyPr>
          <a:lstStyle/>
          <a:p>
            <a:r>
              <a:rPr lang="ja-JP" altLang="en-US" sz="2000" b="1" dirty="0">
                <a:solidFill>
                  <a:srgbClr val="002060"/>
                </a:solidFill>
              </a:rPr>
              <a:t>３．</a:t>
            </a:r>
            <a:r>
              <a:rPr kumimoji="1" lang="ja-JP" altLang="en-US" sz="2000" b="1" dirty="0">
                <a:solidFill>
                  <a:srgbClr val="002060"/>
                </a:solidFill>
              </a:rPr>
              <a:t>別添</a:t>
            </a:r>
          </a:p>
        </p:txBody>
      </p:sp>
      <p:cxnSp>
        <p:nvCxnSpPr>
          <p:cNvPr id="6" name="直線コネクタ 5">
            <a:extLst>
              <a:ext uri="{FF2B5EF4-FFF2-40B4-BE49-F238E27FC236}">
                <a16:creationId xmlns:a16="http://schemas.microsoft.com/office/drawing/2014/main" id="{B5332C21-7FA9-EC41-1A1E-171687ACB011}"/>
              </a:ext>
            </a:extLst>
          </p:cNvPr>
          <p:cNvCxnSpPr/>
          <p:nvPr/>
        </p:nvCxnSpPr>
        <p:spPr>
          <a:xfrm>
            <a:off x="0" y="469900"/>
            <a:ext cx="9144000"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0A4C4410-0855-F0EA-D62E-D8D634AD936C}"/>
              </a:ext>
            </a:extLst>
          </p:cNvPr>
          <p:cNvSpPr txBox="1"/>
          <p:nvPr/>
        </p:nvSpPr>
        <p:spPr>
          <a:xfrm>
            <a:off x="252000" y="596648"/>
            <a:ext cx="8640000" cy="830997"/>
          </a:xfrm>
          <a:prstGeom prst="rect">
            <a:avLst/>
          </a:prstGeom>
          <a:solidFill>
            <a:schemeClr val="accent3">
              <a:lumMod val="20000"/>
              <a:lumOff val="80000"/>
            </a:schemeClr>
          </a:solidFill>
        </p:spPr>
        <p:txBody>
          <a:bodyPr wrap="square" rtlCol="0">
            <a:spAutoFit/>
          </a:bodyPr>
          <a:lstStyle/>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注意事項</a:t>
            </a:r>
            <a:r>
              <a:rPr lang="en-US" altLang="ja-JP" sz="1200" dirty="0">
                <a:latin typeface="Meiryo UI" panose="020B0604030504040204" pitchFamily="50" charset="-128"/>
                <a:ea typeface="Meiryo UI" panose="020B0604030504040204" pitchFamily="50" charset="-128"/>
              </a:rPr>
              <a:t>】</a:t>
            </a:r>
          </a:p>
          <a:p>
            <a:pPr marL="171450" indent="-171450">
              <a:buFont typeface="Arial" panose="020B0604020202020204" pitchFamily="34" charset="0"/>
              <a:buChar char="•"/>
            </a:pPr>
            <a:r>
              <a:rPr lang="en-US" altLang="ja-JP" sz="1200" dirty="0">
                <a:latin typeface="Meiryo UI" panose="020B0604030504040204" pitchFamily="50" charset="-128"/>
                <a:ea typeface="Meiryo UI" panose="020B0604030504040204" pitchFamily="50" charset="-128"/>
              </a:rPr>
              <a:t>JC-STAR</a:t>
            </a:r>
            <a:r>
              <a:rPr lang="ja-JP" altLang="en-US" sz="1200" dirty="0">
                <a:latin typeface="Meiryo UI" panose="020B0604030504040204" pitchFamily="50" charset="-128"/>
                <a:ea typeface="Meiryo UI" panose="020B0604030504040204" pitchFamily="50" charset="-128"/>
              </a:rPr>
              <a:t>制度の取得対象とならない機器を含む場合等は、取得対象にならないことの根拠を明示し、同等のセキュリティ対策を講じていることの説明資料を作成すること。</a:t>
            </a:r>
            <a:endParaRPr lang="en-US" altLang="ja-JP" sz="1200"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前項のシステム構成図とリンクさせること。（システム構成図上のどの機器の説明資料か、どの機器でプロトコル変換を行っているのか等）</a:t>
            </a:r>
            <a:endParaRPr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111101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727</Words>
  <PresentationFormat>画面に合わせる (4:3)</PresentationFormat>
  <Paragraphs>117</Paragraphs>
  <Slides>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Meiryo UI</vt:lpstr>
      <vt:lpstr>游ゴシック</vt:lpstr>
      <vt:lpstr>Arial</vt:lpstr>
      <vt:lpstr>Calibri</vt:lpstr>
      <vt:lpstr>Office テーマ</vt:lpstr>
      <vt:lpstr>PowerPoint プレゼンテーション</vt:lpstr>
      <vt:lpstr>１．システム構成図</vt:lpstr>
      <vt:lpstr>２．導入設備のJC-STAR適合ラベル取得情報</vt:lpstr>
      <vt:lpstr>３．別添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2025-08-29T08:32:00Z</dcterms:created>
  <dcterms:modified xsi:type="dcterms:W3CDTF">2026-04-09T04:16:33Z</dcterms:modified>
</cp:coreProperties>
</file>