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98" r:id="rId3"/>
    <p:sldId id="300" r:id="rId4"/>
    <p:sldId id="287" r:id="rId5"/>
  </p:sldIdLst>
  <p:sldSz cx="9144000" cy="6858000" type="screen4x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62" d="100"/>
          <a:sy n="62" d="100"/>
        </p:scale>
        <p:origin x="6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4" y="0"/>
            <a:ext cx="4306737" cy="341393"/>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4399" y="3275850"/>
            <a:ext cx="7950543" cy="268004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4" y="6465807"/>
            <a:ext cx="4306737" cy="341393"/>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2023/1/31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a:xfrm>
            <a:off x="0" y="331774"/>
            <a:ext cx="9144000" cy="3509963"/>
          </a:xfrm>
        </p:spPr>
        <p:txBody>
          <a:bodyPr>
            <a:normAutofit/>
          </a:bodyPr>
          <a:lstStyle/>
          <a:p>
            <a:r>
              <a:rPr kumimoji="1" lang="ja-JP" altLang="en-US" sz="2400" dirty="0">
                <a:latin typeface="+mj-ea"/>
                <a:cs typeface="Arial" panose="020B0604020202020204" pitchFamily="34" charset="0"/>
              </a:rPr>
              <a:t>令和４年度補正</a:t>
            </a:r>
            <a:br>
              <a:rPr kumimoji="1" lang="ja-JP" altLang="en-US" sz="2400" dirty="0">
                <a:latin typeface="+mj-ea"/>
                <a:cs typeface="Arial" panose="020B0604020202020204" pitchFamily="34" charset="0"/>
              </a:rPr>
            </a:br>
            <a:r>
              <a:rPr kumimoji="1" lang="ja-JP" altLang="en-US" sz="2400" dirty="0">
                <a:latin typeface="+mj-ea"/>
                <a:cs typeface="Arial" panose="020B0604020202020204" pitchFamily="34" charset="0"/>
              </a:rPr>
              <a:t>再生可能エネルギー導入拡大に資する</a:t>
            </a:r>
            <a:br>
              <a:rPr kumimoji="1" lang="ja-JP" altLang="en-US" sz="2400" dirty="0">
                <a:latin typeface="+mj-ea"/>
                <a:cs typeface="Arial" panose="020B0604020202020204" pitchFamily="34" charset="0"/>
              </a:rPr>
            </a:br>
            <a:r>
              <a:rPr kumimoji="1" lang="ja-JP" altLang="en-US" sz="2400" dirty="0">
                <a:latin typeface="+mj-ea"/>
                <a:cs typeface="Arial" panose="020B0604020202020204" pitchFamily="34" charset="0"/>
              </a:rPr>
              <a:t>分散型エネルギーリソース導入支援事業費補助金</a:t>
            </a:r>
            <a:br>
              <a:rPr kumimoji="1" lang="ja-JP" altLang="en-US" sz="2400" dirty="0">
                <a:latin typeface="+mj-ea"/>
                <a:cs typeface="Arial" panose="020B0604020202020204" pitchFamily="34" charset="0"/>
              </a:rPr>
            </a:br>
            <a:r>
              <a:rPr kumimoji="1" lang="ja-JP" altLang="en-US" sz="1800" dirty="0">
                <a:latin typeface="Arial" panose="020B0604020202020204" pitchFamily="34" charset="0"/>
                <a:cs typeface="Arial" panose="020B0604020202020204" pitchFamily="34" charset="0"/>
              </a:rPr>
              <a:t>（電力需給ひっ迫等に活用可能な家庭・業務産業用蓄電システム導入支援事業）</a:t>
            </a:r>
            <a:br>
              <a:rPr kumimoji="1" lang="ja-JP" altLang="en-US" sz="1800" dirty="0">
                <a:latin typeface="Arial" panose="020B0604020202020204" pitchFamily="34" charset="0"/>
                <a:cs typeface="Arial" panose="020B0604020202020204" pitchFamily="34" charset="0"/>
              </a:rPr>
            </a:br>
            <a:br>
              <a:rPr kumimoji="1" lang="en-US" altLang="ja-JP" dirty="0">
                <a:latin typeface="Arial" panose="020B0604020202020204" pitchFamily="34" charset="0"/>
                <a:cs typeface="Arial" panose="020B0604020202020204" pitchFamily="34" charset="0"/>
              </a:rPr>
            </a:br>
            <a:r>
              <a:rPr lang="ja-JP" altLang="en-US" b="1" dirty="0">
                <a:latin typeface="+mj-ea"/>
              </a:rPr>
              <a:t>ディマンドリスポンス（</a:t>
            </a:r>
            <a:r>
              <a:rPr kumimoji="1" lang="en-US" altLang="ja-JP" b="1" dirty="0">
                <a:latin typeface="+mj-ea"/>
              </a:rPr>
              <a:t>DR</a:t>
            </a:r>
            <a:r>
              <a:rPr kumimoji="1" lang="ja-JP" altLang="en-US" b="1" dirty="0">
                <a:latin typeface="+mj-ea"/>
              </a:rPr>
              <a:t>）</a:t>
            </a:r>
            <a:br>
              <a:rPr kumimoji="1" lang="en-US" altLang="ja-JP" b="1" dirty="0">
                <a:latin typeface="+mj-ea"/>
              </a:rPr>
            </a:br>
            <a:r>
              <a:rPr kumimoji="1" lang="ja-JP" altLang="en-US" b="1" dirty="0">
                <a:latin typeface="+mj-ea"/>
              </a:rPr>
              <a:t>ビジネスモデル</a:t>
            </a:r>
            <a:endParaRPr kumimoji="1" lang="ja-JP" altLang="en-US" b="1" dirty="0">
              <a:solidFill>
                <a:srgbClr val="00B050"/>
              </a:solidFill>
              <a:latin typeface="+mj-ea"/>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4114908"/>
            <a:ext cx="6858000" cy="1655762"/>
          </a:xfrm>
        </p:spPr>
        <p:txBody>
          <a:bodyPr>
            <a:normAutofit/>
          </a:bodyPr>
          <a:lstStyle/>
          <a:p>
            <a:r>
              <a:rPr lang="en-US" altLang="ja-JP" sz="3200" dirty="0"/>
              <a:t>【</a:t>
            </a:r>
            <a:r>
              <a:rPr lang="ja-JP" altLang="en-US" sz="3200" dirty="0"/>
              <a:t>申請者名</a:t>
            </a:r>
            <a:r>
              <a:rPr lang="en-US" altLang="ja-JP" sz="3200" dirty="0"/>
              <a:t>】</a:t>
            </a:r>
            <a:endParaRPr kumimoji="1" lang="ja-JP" altLang="en-US" sz="3200" dirty="0"/>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384995"/>
          </a:xfrm>
          <a:prstGeom prst="rect">
            <a:avLst/>
          </a:prstGeom>
          <a:solidFill>
            <a:schemeClr val="accent3">
              <a:lumMod val="20000"/>
              <a:lumOff val="80000"/>
            </a:schemeClr>
          </a:solidFill>
        </p:spPr>
        <p:txBody>
          <a:bodyPr wrap="square" rtlCol="0">
            <a:spAutoFit/>
          </a:bodyPr>
          <a:lstStyle/>
          <a:p>
            <a:r>
              <a:rPr kumimoji="1" lang="en-US" altLang="ja-JP" sz="1400" dirty="0"/>
              <a:t>【</a:t>
            </a:r>
            <a:r>
              <a:rPr kumimoji="1" lang="ja-JP" altLang="en-US" sz="1400" dirty="0"/>
              <a:t>作成における注意事項</a:t>
            </a:r>
            <a:r>
              <a:rPr kumimoji="1" lang="en-US" altLang="ja-JP" sz="1400" dirty="0"/>
              <a:t>】</a:t>
            </a:r>
          </a:p>
          <a:p>
            <a:r>
              <a:rPr kumimoji="1" lang="ja-JP" altLang="en-US" sz="1400" dirty="0"/>
              <a:t>・資料はこのフォーマットを用いて、作成のこと。</a:t>
            </a:r>
          </a:p>
          <a:p>
            <a:r>
              <a:rPr kumimoji="1" lang="ja-JP" altLang="en-US" sz="1400" dirty="0"/>
              <a:t>・テキストボックス外の文字（タイトル、大小目等）は変更しないこと。</a:t>
            </a:r>
          </a:p>
          <a:p>
            <a:r>
              <a:rPr kumimoji="1" lang="ja-JP" altLang="en-US" sz="1400" dirty="0"/>
              <a:t>・テキストボックス（背面グレー）は削除の上作成のこと。</a:t>
            </a:r>
            <a:endParaRPr kumimoji="1" lang="en-US" altLang="ja-JP" sz="1400" dirty="0"/>
          </a:p>
          <a:p>
            <a:r>
              <a:rPr kumimoji="1" lang="ja-JP" altLang="en-US" sz="1400" dirty="0"/>
              <a:t>　（このテキストボックスを含む）</a:t>
            </a:r>
            <a:endParaRPr kumimoji="1" lang="en-US" altLang="ja-JP" sz="1400" dirty="0"/>
          </a:p>
          <a:p>
            <a:r>
              <a:rPr kumimoji="1" lang="ja-JP" altLang="en-US" sz="1400" dirty="0"/>
              <a:t>・各項目のスライドは必要に応じて追加すること。</a:t>
            </a:r>
            <a:endParaRPr kumimoji="1" lang="en-US" altLang="ja-JP" sz="1400" dirty="0"/>
          </a:p>
        </p:txBody>
      </p:sp>
    </p:spTree>
    <p:extLst>
      <p:ext uri="{BB962C8B-B14F-4D97-AF65-F5344CB8AC3E}">
        <p14:creationId xmlns:p14="http://schemas.microsoft.com/office/powerpoint/2010/main" val="8661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0" y="113288"/>
            <a:ext cx="9144000" cy="493615"/>
          </a:xfrm>
          <a:prstGeom prst="rect">
            <a:avLst/>
          </a:prstGeom>
        </p:spPr>
        <p:txBody>
          <a:bodyPr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a:t>1</a:t>
            </a:r>
            <a:r>
              <a:rPr lang="ja-JP" altLang="en-US" b="1" dirty="0"/>
              <a:t>．</a:t>
            </a:r>
            <a:r>
              <a:rPr lang="en-US" altLang="ja-JP" b="1" dirty="0"/>
              <a:t>DR</a:t>
            </a:r>
            <a:r>
              <a:rPr lang="ja-JP" altLang="en-US" b="1" dirty="0"/>
              <a:t>実施の流れ及び実施体制</a:t>
            </a:r>
            <a:endParaRPr lang="en-US" altLang="ja-JP" b="1" dirty="0"/>
          </a:p>
        </p:txBody>
      </p:sp>
      <p:sp>
        <p:nvSpPr>
          <p:cNvPr id="2" name="テキスト ボックス 1">
            <a:extLst>
              <a:ext uri="{FF2B5EF4-FFF2-40B4-BE49-F238E27FC236}">
                <a16:creationId xmlns:a16="http://schemas.microsoft.com/office/drawing/2014/main" id="{47A4C96C-3F51-DE04-8FB7-8C936A87AAF6}"/>
              </a:ext>
            </a:extLst>
          </p:cNvPr>
          <p:cNvSpPr txBox="1"/>
          <p:nvPr/>
        </p:nvSpPr>
        <p:spPr>
          <a:xfrm>
            <a:off x="167020" y="606903"/>
            <a:ext cx="3530134"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DR</a:t>
            </a:r>
            <a:r>
              <a:rPr kumimoji="1" lang="ja-JP" altLang="en-US" sz="2000" b="1" dirty="0"/>
              <a:t>実施の流れと実施方法</a:t>
            </a:r>
          </a:p>
        </p:txBody>
      </p:sp>
      <p:sp>
        <p:nvSpPr>
          <p:cNvPr id="3" name="テキスト ボックス 2">
            <a:extLst>
              <a:ext uri="{FF2B5EF4-FFF2-40B4-BE49-F238E27FC236}">
                <a16:creationId xmlns:a16="http://schemas.microsoft.com/office/drawing/2014/main" id="{1053A1E5-744F-FADA-85EB-820937E23335}"/>
              </a:ext>
            </a:extLst>
          </p:cNvPr>
          <p:cNvSpPr txBox="1"/>
          <p:nvPr/>
        </p:nvSpPr>
        <p:spPr>
          <a:xfrm>
            <a:off x="218571" y="1007013"/>
            <a:ext cx="8698852" cy="954107"/>
          </a:xfrm>
          <a:prstGeom prst="rect">
            <a:avLst/>
          </a:prstGeom>
          <a:solidFill>
            <a:schemeClr val="accent3">
              <a:lumMod val="20000"/>
              <a:lumOff val="80000"/>
            </a:schemeClr>
          </a:solidFill>
        </p:spPr>
        <p:txBody>
          <a:bodyPr wrap="square" rtlCol="0">
            <a:spAutoFit/>
          </a:bodyPr>
          <a:lstStyle/>
          <a:p>
            <a:r>
              <a:rPr kumimoji="1" lang="ja-JP" altLang="en-US" sz="1400" dirty="0"/>
              <a:t>・電力ひっ迫注意報／警報が発令された際や</a:t>
            </a:r>
            <a:r>
              <a:rPr kumimoji="1" lang="en-US" altLang="ja-JP" sz="1400" dirty="0"/>
              <a:t>DR</a:t>
            </a:r>
            <a:r>
              <a:rPr kumimoji="1" lang="ja-JP" altLang="en-US" sz="1400" dirty="0"/>
              <a:t>要請を受けた際の</a:t>
            </a:r>
            <a:r>
              <a:rPr kumimoji="1" lang="en-US" altLang="ja-JP" sz="1400" dirty="0"/>
              <a:t>DR</a:t>
            </a:r>
            <a:r>
              <a:rPr kumimoji="1" lang="ja-JP" altLang="en-US" sz="1400" dirty="0"/>
              <a:t>実施の流れを図を用いて記載すること。</a:t>
            </a:r>
            <a:endParaRPr kumimoji="1" lang="en-US" altLang="ja-JP" sz="1400" dirty="0"/>
          </a:p>
          <a:p>
            <a:r>
              <a:rPr kumimoji="1" lang="ja-JP" altLang="en-US" sz="1400" dirty="0"/>
              <a:t>・</a:t>
            </a:r>
            <a:r>
              <a:rPr kumimoji="1" lang="en-US" altLang="ja-JP" sz="1400" dirty="0"/>
              <a:t>DR</a:t>
            </a:r>
            <a:r>
              <a:rPr kumimoji="1" lang="ja-JP" altLang="en-US" sz="1400" dirty="0"/>
              <a:t>の具体的な実施方法（遠隔制御、メールによる制御指示 等）を含めて記載すること。</a:t>
            </a:r>
            <a:endParaRPr kumimoji="1" lang="en-US" altLang="ja-JP" sz="1400" dirty="0"/>
          </a:p>
          <a:p>
            <a:r>
              <a:rPr kumimoji="1" lang="ja-JP" altLang="en-US" sz="1400" dirty="0"/>
              <a:t>・家庭用蓄電システムと業務産業用蓄電システムで</a:t>
            </a:r>
            <a:r>
              <a:rPr kumimoji="1" lang="en-US" altLang="ja-JP" sz="1400" dirty="0"/>
              <a:t>DR</a:t>
            </a:r>
            <a:r>
              <a:rPr kumimoji="1" lang="ja-JP" altLang="en-US" sz="1400" dirty="0"/>
              <a:t>の実施方法が異なる場合はそれぞれ記載すること。</a:t>
            </a:r>
            <a:endParaRPr kumimoji="1" lang="en-US" altLang="ja-JP" sz="1400" dirty="0"/>
          </a:p>
          <a:p>
            <a:r>
              <a:rPr kumimoji="1" lang="ja-JP" altLang="en-US" sz="1400" dirty="0"/>
              <a:t>・可能な範囲で個社名も記載すること（</a:t>
            </a:r>
            <a:r>
              <a:rPr kumimoji="1" lang="en-US" altLang="ja-JP" sz="1400" dirty="0"/>
              <a:t>AC</a:t>
            </a:r>
            <a:r>
              <a:rPr kumimoji="1" lang="ja-JP" altLang="en-US" sz="1400" dirty="0"/>
              <a:t>や小売電気事業者等）</a:t>
            </a:r>
          </a:p>
        </p:txBody>
      </p:sp>
      <p:sp>
        <p:nvSpPr>
          <p:cNvPr id="7" name="正方形/長方形 6">
            <a:extLst>
              <a:ext uri="{FF2B5EF4-FFF2-40B4-BE49-F238E27FC236}">
                <a16:creationId xmlns:a16="http://schemas.microsoft.com/office/drawing/2014/main" id="{02D7E45A-E08E-655D-160C-AB7FCD2A4214}"/>
              </a:ext>
            </a:extLst>
          </p:cNvPr>
          <p:cNvSpPr/>
          <p:nvPr/>
        </p:nvSpPr>
        <p:spPr>
          <a:xfrm>
            <a:off x="1959311" y="4036679"/>
            <a:ext cx="4860540" cy="532530"/>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（蓄電池アグリゲーター）</a:t>
            </a:r>
          </a:p>
        </p:txBody>
      </p:sp>
      <p:sp>
        <p:nvSpPr>
          <p:cNvPr id="10" name="正方形/長方形 9">
            <a:extLst>
              <a:ext uri="{FF2B5EF4-FFF2-40B4-BE49-F238E27FC236}">
                <a16:creationId xmlns:a16="http://schemas.microsoft.com/office/drawing/2014/main" id="{E040E491-9730-8756-121F-BE178B5F685A}"/>
              </a:ext>
            </a:extLst>
          </p:cNvPr>
          <p:cNvSpPr/>
          <p:nvPr/>
        </p:nvSpPr>
        <p:spPr>
          <a:xfrm>
            <a:off x="3087479" y="2217463"/>
            <a:ext cx="3732372" cy="49314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（小売電気事業者）</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A37344B4-8C06-10DA-3474-7226EF670CB7}"/>
              </a:ext>
            </a:extLst>
          </p:cNvPr>
          <p:cNvSpPr/>
          <p:nvPr/>
        </p:nvSpPr>
        <p:spPr>
          <a:xfrm>
            <a:off x="3087479" y="3130223"/>
            <a:ext cx="3729910" cy="45767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lang="ja-JP" altLang="en-US" sz="14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（アグリゲーションコーディネーター）</a:t>
            </a:r>
            <a:endParaRPr lang="en-US" altLang="ja-JP" sz="1200" dirty="0">
              <a:solidFill>
                <a:srgbClr val="FF0000"/>
              </a:solidFill>
              <a:latin typeface="Meiryo UI" panose="020B0604030504040204" pitchFamily="50" charset="-128"/>
              <a:ea typeface="Meiryo UI" panose="020B0604030504040204" pitchFamily="50" charset="-128"/>
            </a:endParaRPr>
          </a:p>
        </p:txBody>
      </p:sp>
      <p:cxnSp>
        <p:nvCxnSpPr>
          <p:cNvPr id="21" name="直線矢印コネクタ 20">
            <a:extLst>
              <a:ext uri="{FF2B5EF4-FFF2-40B4-BE49-F238E27FC236}">
                <a16:creationId xmlns:a16="http://schemas.microsoft.com/office/drawing/2014/main" id="{EA431265-8A5F-5908-A93F-0B70B3BAB9D6}"/>
              </a:ext>
            </a:extLst>
          </p:cNvPr>
          <p:cNvCxnSpPr>
            <a:cxnSpLocks/>
          </p:cNvCxnSpPr>
          <p:nvPr/>
        </p:nvCxnSpPr>
        <p:spPr>
          <a:xfrm flipV="1">
            <a:off x="5020932" y="2717028"/>
            <a:ext cx="2400" cy="41319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6CDEFD3-8C9B-36DC-DD4C-3330EDCF8F72}"/>
              </a:ext>
            </a:extLst>
          </p:cNvPr>
          <p:cNvSpPr txBox="1"/>
          <p:nvPr/>
        </p:nvSpPr>
        <p:spPr>
          <a:xfrm flipH="1">
            <a:off x="5020932" y="2772446"/>
            <a:ext cx="1903638" cy="261610"/>
          </a:xfrm>
          <a:prstGeom prst="rect">
            <a:avLst/>
          </a:prstGeom>
          <a:noFill/>
        </p:spPr>
        <p:txBody>
          <a:bodyPr wrap="square" rtlCol="0">
            <a:spAutoFit/>
          </a:bodyPr>
          <a:lstStyle/>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供給力／調整力等の提供</a:t>
            </a:r>
            <a:endPar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3B7DB686-1E80-5E68-388D-D28D4D8D3856}"/>
              </a:ext>
            </a:extLst>
          </p:cNvPr>
          <p:cNvSpPr txBox="1"/>
          <p:nvPr/>
        </p:nvSpPr>
        <p:spPr>
          <a:xfrm flipH="1">
            <a:off x="4046426" y="4641820"/>
            <a:ext cx="1326127" cy="600164"/>
          </a:xfrm>
          <a:prstGeom prst="rect">
            <a:avLst/>
          </a:prstGeom>
          <a:noFill/>
        </p:spPr>
        <p:txBody>
          <a:bodyPr wrap="square" rtlCol="0">
            <a:spAutoFit/>
          </a:bodyPr>
          <a:lstStyle/>
          <a:p>
            <a:pPr algn="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状態監視</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分値</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algn="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メールによる</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充放電制御依頼</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a:extLst>
              <a:ext uri="{FF2B5EF4-FFF2-40B4-BE49-F238E27FC236}">
                <a16:creationId xmlns:a16="http://schemas.microsoft.com/office/drawing/2014/main" id="{00EC205F-1A11-C5A7-0CAB-E0487FA9C0D6}"/>
              </a:ext>
            </a:extLst>
          </p:cNvPr>
          <p:cNvSpPr/>
          <p:nvPr/>
        </p:nvSpPr>
        <p:spPr>
          <a:xfrm>
            <a:off x="2067852" y="5508320"/>
            <a:ext cx="958152" cy="826492"/>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家庭用</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蓄電池</a:t>
            </a:r>
          </a:p>
        </p:txBody>
      </p:sp>
      <p:sp>
        <p:nvSpPr>
          <p:cNvPr id="30" name="正方形/長方形 29">
            <a:extLst>
              <a:ext uri="{FF2B5EF4-FFF2-40B4-BE49-F238E27FC236}">
                <a16:creationId xmlns:a16="http://schemas.microsoft.com/office/drawing/2014/main" id="{0108B84D-451A-3631-6A05-708FA1D61A84}"/>
              </a:ext>
            </a:extLst>
          </p:cNvPr>
          <p:cNvSpPr/>
          <p:nvPr/>
        </p:nvSpPr>
        <p:spPr>
          <a:xfrm>
            <a:off x="3104799" y="5508320"/>
            <a:ext cx="936140" cy="804393"/>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家庭用</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蓄電池</a:t>
            </a:r>
          </a:p>
        </p:txBody>
      </p:sp>
      <p:sp>
        <p:nvSpPr>
          <p:cNvPr id="32" name="正方形/長方形 31">
            <a:extLst>
              <a:ext uri="{FF2B5EF4-FFF2-40B4-BE49-F238E27FC236}">
                <a16:creationId xmlns:a16="http://schemas.microsoft.com/office/drawing/2014/main" id="{445AB9F5-C4F4-8AF1-77A2-7D4EE58F9043}"/>
              </a:ext>
            </a:extLst>
          </p:cNvPr>
          <p:cNvSpPr/>
          <p:nvPr/>
        </p:nvSpPr>
        <p:spPr>
          <a:xfrm>
            <a:off x="1959311" y="5340419"/>
            <a:ext cx="2169629" cy="110519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5F4B916C-50FC-097B-76C2-A24E9A9ED47F}"/>
              </a:ext>
            </a:extLst>
          </p:cNvPr>
          <p:cNvSpPr/>
          <p:nvPr/>
        </p:nvSpPr>
        <p:spPr>
          <a:xfrm>
            <a:off x="4210893" y="5341916"/>
            <a:ext cx="2606496" cy="110519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p:txBody>
      </p:sp>
      <p:cxnSp>
        <p:nvCxnSpPr>
          <p:cNvPr id="52" name="直線矢印コネクタ 51">
            <a:extLst>
              <a:ext uri="{FF2B5EF4-FFF2-40B4-BE49-F238E27FC236}">
                <a16:creationId xmlns:a16="http://schemas.microsoft.com/office/drawing/2014/main" id="{480F8568-D89C-5266-A1E5-E790A7B7ED8D}"/>
              </a:ext>
            </a:extLst>
          </p:cNvPr>
          <p:cNvCxnSpPr>
            <a:cxnSpLocks/>
          </p:cNvCxnSpPr>
          <p:nvPr/>
        </p:nvCxnSpPr>
        <p:spPr>
          <a:xfrm>
            <a:off x="3104799" y="4589657"/>
            <a:ext cx="0" cy="75894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E03F65A6-A106-5BD3-DE93-C41E30EA7EF2}"/>
              </a:ext>
            </a:extLst>
          </p:cNvPr>
          <p:cNvSpPr txBox="1"/>
          <p:nvPr/>
        </p:nvSpPr>
        <p:spPr>
          <a:xfrm>
            <a:off x="3087479" y="4728975"/>
            <a:ext cx="988947" cy="415498"/>
          </a:xfrm>
          <a:prstGeom prst="rect">
            <a:avLst/>
          </a:prstGeom>
          <a:noFill/>
        </p:spPr>
        <p:txBody>
          <a:bodyPr wrap="square" rtlCol="0">
            <a:spAutoFit/>
          </a:bodyPr>
          <a:lstStyle/>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協力者への</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対応報酬</a:t>
            </a:r>
          </a:p>
        </p:txBody>
      </p:sp>
      <p:sp>
        <p:nvSpPr>
          <p:cNvPr id="19" name="テキスト ボックス 18">
            <a:extLst>
              <a:ext uri="{FF2B5EF4-FFF2-40B4-BE49-F238E27FC236}">
                <a16:creationId xmlns:a16="http://schemas.microsoft.com/office/drawing/2014/main" id="{4CF006A5-ECB0-8478-0EEF-140DE919E3DB}"/>
              </a:ext>
            </a:extLst>
          </p:cNvPr>
          <p:cNvSpPr txBox="1"/>
          <p:nvPr/>
        </p:nvSpPr>
        <p:spPr>
          <a:xfrm flipH="1">
            <a:off x="3507194" y="2772446"/>
            <a:ext cx="1921061" cy="261610"/>
          </a:xfrm>
          <a:prstGeom prst="rect">
            <a:avLst/>
          </a:prstGeom>
          <a:noFill/>
        </p:spPr>
        <p:txBody>
          <a:bodyPr wrap="square" rtlCol="0">
            <a:spAutoFit/>
          </a:bodyPr>
          <a:lstStyle/>
          <a:p>
            <a:r>
              <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の指示</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矢印コネクタ 19">
            <a:extLst>
              <a:ext uri="{FF2B5EF4-FFF2-40B4-BE49-F238E27FC236}">
                <a16:creationId xmlns:a16="http://schemas.microsoft.com/office/drawing/2014/main" id="{1F7895E7-7BAB-9B5E-768D-DFA7F58370B2}"/>
              </a:ext>
            </a:extLst>
          </p:cNvPr>
          <p:cNvCxnSpPr>
            <a:cxnSpLocks/>
          </p:cNvCxnSpPr>
          <p:nvPr/>
        </p:nvCxnSpPr>
        <p:spPr>
          <a:xfrm>
            <a:off x="4311997" y="2717028"/>
            <a:ext cx="0" cy="419619"/>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FF0CC088-5E42-64C5-C085-CA2A44D0FC36}"/>
              </a:ext>
            </a:extLst>
          </p:cNvPr>
          <p:cNvSpPr txBox="1"/>
          <p:nvPr/>
        </p:nvSpPr>
        <p:spPr>
          <a:xfrm flipH="1">
            <a:off x="353286" y="2114342"/>
            <a:ext cx="1921061" cy="338554"/>
          </a:xfrm>
          <a:prstGeom prst="rect">
            <a:avLst/>
          </a:prstGeom>
          <a:noFill/>
        </p:spPr>
        <p:txBody>
          <a:bodyPr wrap="square" rtlCol="0">
            <a:spAutoFit/>
          </a:bodyPr>
          <a:lstStyle/>
          <a:p>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■記入例</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a:extLst>
              <a:ext uri="{FF2B5EF4-FFF2-40B4-BE49-F238E27FC236}">
                <a16:creationId xmlns:a16="http://schemas.microsoft.com/office/drawing/2014/main" id="{3BC70291-BB27-EE05-655E-5D85785B145A}"/>
              </a:ext>
            </a:extLst>
          </p:cNvPr>
          <p:cNvSpPr txBox="1"/>
          <p:nvPr/>
        </p:nvSpPr>
        <p:spPr>
          <a:xfrm flipH="1">
            <a:off x="3507193" y="3660434"/>
            <a:ext cx="804798" cy="261610"/>
          </a:xfrm>
          <a:prstGeom prst="rect">
            <a:avLst/>
          </a:prstGeom>
          <a:noFill/>
        </p:spPr>
        <p:txBody>
          <a:bodyPr wrap="square" rtlCol="0">
            <a:spAutoFit/>
          </a:bodyPr>
          <a:lstStyle/>
          <a:p>
            <a:r>
              <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の指示</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8" name="直線矢印コネクタ 67">
            <a:extLst>
              <a:ext uri="{FF2B5EF4-FFF2-40B4-BE49-F238E27FC236}">
                <a16:creationId xmlns:a16="http://schemas.microsoft.com/office/drawing/2014/main" id="{C98A64B8-FA18-AF60-6237-7616C1228D78}"/>
              </a:ext>
            </a:extLst>
          </p:cNvPr>
          <p:cNvCxnSpPr>
            <a:cxnSpLocks/>
          </p:cNvCxnSpPr>
          <p:nvPr/>
        </p:nvCxnSpPr>
        <p:spPr>
          <a:xfrm>
            <a:off x="4311997" y="3605016"/>
            <a:ext cx="0" cy="437882"/>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a:extLst>
              <a:ext uri="{FF2B5EF4-FFF2-40B4-BE49-F238E27FC236}">
                <a16:creationId xmlns:a16="http://schemas.microsoft.com/office/drawing/2014/main" id="{6FAD7967-2619-B44A-77BF-0E1BF377FD3B}"/>
              </a:ext>
            </a:extLst>
          </p:cNvPr>
          <p:cNvCxnSpPr>
            <a:cxnSpLocks/>
          </p:cNvCxnSpPr>
          <p:nvPr/>
        </p:nvCxnSpPr>
        <p:spPr>
          <a:xfrm flipV="1">
            <a:off x="5020932" y="3605016"/>
            <a:ext cx="2400" cy="41319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A5F9FC3A-BB45-8776-9645-CEDB684B1E2E}"/>
              </a:ext>
            </a:extLst>
          </p:cNvPr>
          <p:cNvSpPr txBox="1"/>
          <p:nvPr/>
        </p:nvSpPr>
        <p:spPr>
          <a:xfrm flipH="1">
            <a:off x="5020932" y="3660434"/>
            <a:ext cx="1903638" cy="261610"/>
          </a:xfrm>
          <a:prstGeom prst="rect">
            <a:avLst/>
          </a:prstGeom>
          <a:noFill/>
          <a:ln>
            <a:noFill/>
          </a:ln>
        </p:spPr>
        <p:txBody>
          <a:bodyPr wrap="square" rtlCol="0">
            <a:spAutoFit/>
          </a:bodyPr>
          <a:lstStyle/>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供給力／調整力等の提供</a:t>
            </a:r>
            <a:endPar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D79E81B8-0F80-0B20-2C47-59FFB9E54C17}"/>
              </a:ext>
            </a:extLst>
          </p:cNvPr>
          <p:cNvSpPr txBox="1"/>
          <p:nvPr/>
        </p:nvSpPr>
        <p:spPr>
          <a:xfrm>
            <a:off x="1187777" y="4672405"/>
            <a:ext cx="1466387" cy="577081"/>
          </a:xfrm>
          <a:prstGeom prst="rect">
            <a:avLst/>
          </a:prstGeom>
          <a:solidFill>
            <a:srgbClr val="FFFFFF"/>
          </a:solidFill>
        </p:spPr>
        <p:txBody>
          <a:bodyPr wrap="square" rtlCol="0">
            <a:spAutoFit/>
          </a:bodyPr>
          <a:lstStyle/>
          <a:p>
            <a:pPr algn="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状態監視</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分値</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algn="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遠隔制御</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（運転モード切替）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5" name="直線矢印コネクタ 84">
            <a:extLst>
              <a:ext uri="{FF2B5EF4-FFF2-40B4-BE49-F238E27FC236}">
                <a16:creationId xmlns:a16="http://schemas.microsoft.com/office/drawing/2014/main" id="{9AD012D9-7E8D-FAEA-EEA1-5AA6F030D7AC}"/>
              </a:ext>
            </a:extLst>
          </p:cNvPr>
          <p:cNvCxnSpPr>
            <a:cxnSpLocks/>
          </p:cNvCxnSpPr>
          <p:nvPr/>
        </p:nvCxnSpPr>
        <p:spPr>
          <a:xfrm>
            <a:off x="5323178" y="4569209"/>
            <a:ext cx="0" cy="772707"/>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6C02EFDB-5E12-582B-2C5F-CA8DA58069AB}"/>
              </a:ext>
            </a:extLst>
          </p:cNvPr>
          <p:cNvCxnSpPr>
            <a:cxnSpLocks/>
          </p:cNvCxnSpPr>
          <p:nvPr/>
        </p:nvCxnSpPr>
        <p:spPr>
          <a:xfrm>
            <a:off x="2641992" y="4569209"/>
            <a:ext cx="0" cy="771210"/>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86" name="直線矢印コネクタ 85">
            <a:extLst>
              <a:ext uri="{FF2B5EF4-FFF2-40B4-BE49-F238E27FC236}">
                <a16:creationId xmlns:a16="http://schemas.microsoft.com/office/drawing/2014/main" id="{D8D8B77F-0D16-02C1-E542-6C95D960696F}"/>
              </a:ext>
            </a:extLst>
          </p:cNvPr>
          <p:cNvCxnSpPr>
            <a:cxnSpLocks/>
          </p:cNvCxnSpPr>
          <p:nvPr/>
        </p:nvCxnSpPr>
        <p:spPr>
          <a:xfrm>
            <a:off x="6516447" y="4575341"/>
            <a:ext cx="0" cy="758945"/>
          </a:xfrm>
          <a:prstGeom prst="straightConnector1">
            <a:avLst/>
          </a:prstGeom>
          <a:ln>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66F54994-CD1A-5EA8-2731-FF306C873E07}"/>
              </a:ext>
            </a:extLst>
          </p:cNvPr>
          <p:cNvSpPr txBox="1"/>
          <p:nvPr/>
        </p:nvSpPr>
        <p:spPr>
          <a:xfrm>
            <a:off x="6535410" y="4709788"/>
            <a:ext cx="988947" cy="415498"/>
          </a:xfrm>
          <a:prstGeom prst="rect">
            <a:avLst/>
          </a:prstGeom>
          <a:noFill/>
        </p:spPr>
        <p:txBody>
          <a:bodyPr wrap="square" rtlCol="0">
            <a:spAutoFit/>
          </a:bodyPr>
          <a:lstStyle/>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協力者への</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対応報酬</a:t>
            </a:r>
          </a:p>
        </p:txBody>
      </p:sp>
      <p:sp>
        <p:nvSpPr>
          <p:cNvPr id="93" name="正方形/長方形 92">
            <a:extLst>
              <a:ext uri="{FF2B5EF4-FFF2-40B4-BE49-F238E27FC236}">
                <a16:creationId xmlns:a16="http://schemas.microsoft.com/office/drawing/2014/main" id="{3F04F214-3AEF-2E1C-96A8-1E3F13E68968}"/>
              </a:ext>
            </a:extLst>
          </p:cNvPr>
          <p:cNvSpPr/>
          <p:nvPr/>
        </p:nvSpPr>
        <p:spPr>
          <a:xfrm>
            <a:off x="4311997" y="5492317"/>
            <a:ext cx="1179338" cy="804393"/>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業務・産業用</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蓄電池</a:t>
            </a:r>
          </a:p>
        </p:txBody>
      </p:sp>
      <p:sp>
        <p:nvSpPr>
          <p:cNvPr id="94" name="正方形/長方形 93">
            <a:extLst>
              <a:ext uri="{FF2B5EF4-FFF2-40B4-BE49-F238E27FC236}">
                <a16:creationId xmlns:a16="http://schemas.microsoft.com/office/drawing/2014/main" id="{B8B3469D-10F5-F4FC-279E-D31E6732353E}"/>
              </a:ext>
            </a:extLst>
          </p:cNvPr>
          <p:cNvSpPr/>
          <p:nvPr/>
        </p:nvSpPr>
        <p:spPr>
          <a:xfrm>
            <a:off x="5560513" y="5492317"/>
            <a:ext cx="1179338" cy="804393"/>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業務・産業用</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蓄電池</a:t>
            </a:r>
          </a:p>
        </p:txBody>
      </p:sp>
      <p:cxnSp>
        <p:nvCxnSpPr>
          <p:cNvPr id="5" name="直線矢印コネクタ 4">
            <a:extLst>
              <a:ext uri="{FF2B5EF4-FFF2-40B4-BE49-F238E27FC236}">
                <a16:creationId xmlns:a16="http://schemas.microsoft.com/office/drawing/2014/main" id="{84C364AE-B2EB-3289-CFDF-D2302E8DB59B}"/>
              </a:ext>
            </a:extLst>
          </p:cNvPr>
          <p:cNvCxnSpPr>
            <a:cxnSpLocks/>
          </p:cNvCxnSpPr>
          <p:nvPr/>
        </p:nvCxnSpPr>
        <p:spPr>
          <a:xfrm>
            <a:off x="5576486" y="4551119"/>
            <a:ext cx="0" cy="771210"/>
          </a:xfrm>
          <a:prstGeom prst="straightConnector1">
            <a:avLst/>
          </a:prstGeom>
          <a:ln>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35A43DB3-4B0F-4A3D-DF79-D8E1AFAEBE72}"/>
              </a:ext>
            </a:extLst>
          </p:cNvPr>
          <p:cNvSpPr txBox="1"/>
          <p:nvPr/>
        </p:nvSpPr>
        <p:spPr>
          <a:xfrm flipH="1">
            <a:off x="5546791" y="4680148"/>
            <a:ext cx="802691" cy="600164"/>
          </a:xfrm>
          <a:prstGeom prst="rect">
            <a:avLst/>
          </a:prstGeom>
          <a:noFill/>
        </p:spPr>
        <p:txBody>
          <a:bodyPr wrap="square" rtlCol="0">
            <a:spAutoFit/>
          </a:bodyPr>
          <a:lstStyle/>
          <a:p>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制御依頼</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への</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楕円 12">
            <a:extLst>
              <a:ext uri="{FF2B5EF4-FFF2-40B4-BE49-F238E27FC236}">
                <a16:creationId xmlns:a16="http://schemas.microsoft.com/office/drawing/2014/main" id="{CF174520-BF38-CE96-476D-671E71928437}"/>
              </a:ext>
            </a:extLst>
          </p:cNvPr>
          <p:cNvSpPr/>
          <p:nvPr/>
        </p:nvSpPr>
        <p:spPr>
          <a:xfrm>
            <a:off x="1414024" y="2452896"/>
            <a:ext cx="1480912" cy="8343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Meiryo UI" panose="020B0604030504040204" pitchFamily="50" charset="-128"/>
                <a:ea typeface="Meiryo UI" panose="020B0604030504040204" pitchFamily="50" charset="-128"/>
              </a:rPr>
              <a:t>需給ひっ迫</a:t>
            </a:r>
            <a:endParaRPr kumimoji="1" lang="en-US" altLang="ja-JP" sz="1200" dirty="0">
              <a:solidFill>
                <a:srgbClr val="FF0000"/>
              </a:solidFill>
              <a:latin typeface="Meiryo UI" panose="020B0604030504040204" pitchFamily="50" charset="-128"/>
              <a:ea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rPr>
              <a:t>注意報・警報</a:t>
            </a:r>
          </a:p>
        </p:txBody>
      </p:sp>
      <p:cxnSp>
        <p:nvCxnSpPr>
          <p:cNvPr id="14" name="直線矢印コネクタ 13">
            <a:extLst>
              <a:ext uri="{FF2B5EF4-FFF2-40B4-BE49-F238E27FC236}">
                <a16:creationId xmlns:a16="http://schemas.microsoft.com/office/drawing/2014/main" id="{160AE44C-43F0-EDCD-FCC0-990E73FD9A17}"/>
              </a:ext>
            </a:extLst>
          </p:cNvPr>
          <p:cNvCxnSpPr>
            <a:cxnSpLocks/>
            <a:stCxn id="13" idx="4"/>
          </p:cNvCxnSpPr>
          <p:nvPr/>
        </p:nvCxnSpPr>
        <p:spPr>
          <a:xfrm>
            <a:off x="2154480" y="3287196"/>
            <a:ext cx="0" cy="749483"/>
          </a:xfrm>
          <a:prstGeom prst="straightConnector1">
            <a:avLst/>
          </a:prstGeom>
          <a:ln>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0D7D4C39-F242-3859-2066-A908D1F05113}"/>
              </a:ext>
            </a:extLst>
          </p:cNvPr>
          <p:cNvSpPr txBox="1"/>
          <p:nvPr/>
        </p:nvSpPr>
        <p:spPr>
          <a:xfrm flipH="1">
            <a:off x="956474" y="3620793"/>
            <a:ext cx="1280165" cy="400110"/>
          </a:xfrm>
          <a:prstGeom prst="rect">
            <a:avLst/>
          </a:prstGeom>
          <a:noFill/>
        </p:spPr>
        <p:txBody>
          <a:bodyPr wrap="square" rtlCol="0">
            <a:spAutoFit/>
          </a:bodyPr>
          <a:lstStyle/>
          <a:p>
            <a:pPr algn="r"/>
            <a:r>
              <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○○部○○課により、適宜確認</a:t>
            </a:r>
            <a:endParaRPr kumimoji="1"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1635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0" y="113288"/>
            <a:ext cx="9144000" cy="493615"/>
          </a:xfrm>
          <a:prstGeom prst="rect">
            <a:avLst/>
          </a:prstGeom>
        </p:spPr>
        <p:txBody>
          <a:bodyPr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a:t>1</a:t>
            </a:r>
            <a:r>
              <a:rPr lang="ja-JP" altLang="en-US" b="1" dirty="0"/>
              <a:t>．</a:t>
            </a:r>
            <a:r>
              <a:rPr lang="en-US" altLang="ja-JP" b="1" dirty="0"/>
              <a:t>DR</a:t>
            </a:r>
            <a:r>
              <a:rPr lang="ja-JP" altLang="en-US" b="1" dirty="0"/>
              <a:t>実施の流れ及び実施体制</a:t>
            </a:r>
            <a:endParaRPr lang="en-US" altLang="ja-JP" b="1" dirty="0"/>
          </a:p>
        </p:txBody>
      </p:sp>
      <p:sp>
        <p:nvSpPr>
          <p:cNvPr id="2" name="テキスト ボックス 1">
            <a:extLst>
              <a:ext uri="{FF2B5EF4-FFF2-40B4-BE49-F238E27FC236}">
                <a16:creationId xmlns:a16="http://schemas.microsoft.com/office/drawing/2014/main" id="{47A4C96C-3F51-DE04-8FB7-8C936A87AAF6}"/>
              </a:ext>
            </a:extLst>
          </p:cNvPr>
          <p:cNvSpPr txBox="1"/>
          <p:nvPr/>
        </p:nvSpPr>
        <p:spPr>
          <a:xfrm>
            <a:off x="167020" y="606903"/>
            <a:ext cx="1685077"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実施体制</a:t>
            </a:r>
          </a:p>
        </p:txBody>
      </p:sp>
      <p:sp>
        <p:nvSpPr>
          <p:cNvPr id="3" name="テキスト ボックス 2">
            <a:extLst>
              <a:ext uri="{FF2B5EF4-FFF2-40B4-BE49-F238E27FC236}">
                <a16:creationId xmlns:a16="http://schemas.microsoft.com/office/drawing/2014/main" id="{1053A1E5-744F-FADA-85EB-820937E23335}"/>
              </a:ext>
            </a:extLst>
          </p:cNvPr>
          <p:cNvSpPr txBox="1"/>
          <p:nvPr/>
        </p:nvSpPr>
        <p:spPr>
          <a:xfrm>
            <a:off x="218571" y="1007013"/>
            <a:ext cx="8698852" cy="307777"/>
          </a:xfrm>
          <a:prstGeom prst="rect">
            <a:avLst/>
          </a:prstGeom>
          <a:solidFill>
            <a:schemeClr val="accent3">
              <a:lumMod val="20000"/>
              <a:lumOff val="80000"/>
            </a:schemeClr>
          </a:solidFill>
        </p:spPr>
        <p:txBody>
          <a:bodyPr wrap="square" rtlCol="0">
            <a:spAutoFit/>
          </a:bodyPr>
          <a:lstStyle/>
          <a:p>
            <a:r>
              <a:rPr kumimoji="1" lang="ja-JP" altLang="en-US" sz="1400" dirty="0"/>
              <a:t>・</a:t>
            </a:r>
            <a:r>
              <a:rPr kumimoji="1" lang="en-US" altLang="ja-JP" sz="1400" dirty="0"/>
              <a:t>DR</a:t>
            </a:r>
            <a:r>
              <a:rPr kumimoji="1" lang="ja-JP" altLang="en-US" sz="1400" dirty="0"/>
              <a:t>を実施する組織体制や人員体制等の概要を含めた実施体制図を記載すること。</a:t>
            </a:r>
          </a:p>
        </p:txBody>
      </p:sp>
      <p:sp>
        <p:nvSpPr>
          <p:cNvPr id="4" name="正方形/長方形 3">
            <a:extLst>
              <a:ext uri="{FF2B5EF4-FFF2-40B4-BE49-F238E27FC236}">
                <a16:creationId xmlns:a16="http://schemas.microsoft.com/office/drawing/2014/main" id="{19674197-5A25-E888-2F72-526F13AB8328}"/>
              </a:ext>
            </a:extLst>
          </p:cNvPr>
          <p:cNvSpPr/>
          <p:nvPr/>
        </p:nvSpPr>
        <p:spPr>
          <a:xfrm>
            <a:off x="588322" y="2000601"/>
            <a:ext cx="8120318" cy="4250496"/>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株式会社〇○○〇</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（蓄電池アグリゲーター）</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a:extLst>
              <a:ext uri="{FF2B5EF4-FFF2-40B4-BE49-F238E27FC236}">
                <a16:creationId xmlns:a16="http://schemas.microsoft.com/office/drawing/2014/main" id="{28BE54F1-63FD-567C-E6B5-7D260947AE44}"/>
              </a:ext>
            </a:extLst>
          </p:cNvPr>
          <p:cNvSpPr txBox="1"/>
          <p:nvPr/>
        </p:nvSpPr>
        <p:spPr>
          <a:xfrm>
            <a:off x="4507345" y="2760822"/>
            <a:ext cx="3463637" cy="1384995"/>
          </a:xfrm>
          <a:prstGeom prst="rect">
            <a:avLst/>
          </a:prstGeom>
          <a:noFill/>
          <a:ln>
            <a:solidFill>
              <a:srgbClr val="FF0000"/>
            </a:solidFill>
            <a:prstDash val="solid"/>
          </a:ln>
        </p:spPr>
        <p:txBody>
          <a:bodyPr wrap="square" rtlCol="0">
            <a:spAutoFit/>
          </a:bodyPr>
          <a:lstStyle/>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DR</a:t>
            </a:r>
            <a:r>
              <a:rPr kumimoji="1" lang="ja-JP" altLang="en-US" sz="1400" dirty="0">
                <a:solidFill>
                  <a:srgbClr val="FF0000"/>
                </a:solidFill>
                <a:latin typeface="Meiryo UI" panose="020B0604030504040204" pitchFamily="50" charset="-128"/>
                <a:ea typeface="Meiryo UI" panose="020B0604030504040204" pitchFamily="50" charset="-128"/>
              </a:rPr>
              <a:t>運営事業部</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DR</a:t>
            </a:r>
            <a:r>
              <a:rPr kumimoji="1" lang="ja-JP" altLang="en-US" sz="1400" dirty="0">
                <a:solidFill>
                  <a:srgbClr val="FF0000"/>
                </a:solidFill>
                <a:latin typeface="Meiryo UI" panose="020B0604030504040204" pitchFamily="50" charset="-128"/>
                <a:ea typeface="Meiryo UI" panose="020B0604030504040204" pitchFamily="50" charset="-128"/>
              </a:rPr>
              <a:t>に必要な業務設計／実施を担当）</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・責任者：</a:t>
            </a:r>
            <a:r>
              <a:rPr kumimoji="1" lang="en-US" altLang="ja-JP" sz="1400" dirty="0">
                <a:solidFill>
                  <a:srgbClr val="FF0000"/>
                </a:solidFill>
                <a:latin typeface="Meiryo UI" panose="020B0604030504040204" pitchFamily="50" charset="-128"/>
                <a:ea typeface="Meiryo UI" panose="020B0604030504040204" pitchFamily="50" charset="-128"/>
              </a:rPr>
              <a:t>1</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・社員 　：</a:t>
            </a:r>
            <a:r>
              <a:rPr kumimoji="1" lang="en-US" altLang="ja-JP" sz="1400" dirty="0">
                <a:solidFill>
                  <a:srgbClr val="FF0000"/>
                </a:solidFill>
                <a:latin typeface="Meiryo UI" panose="020B0604030504040204" pitchFamily="50" charset="-128"/>
                <a:ea typeface="Meiryo UI" panose="020B0604030504040204" pitchFamily="50" charset="-128"/>
              </a:rPr>
              <a:t>3</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p:txBody>
      </p:sp>
      <p:cxnSp>
        <p:nvCxnSpPr>
          <p:cNvPr id="59" name="直線矢印コネクタ 58">
            <a:extLst>
              <a:ext uri="{FF2B5EF4-FFF2-40B4-BE49-F238E27FC236}">
                <a16:creationId xmlns:a16="http://schemas.microsoft.com/office/drawing/2014/main" id="{A53C86D2-A944-FCA5-7128-C1A863D43439}"/>
              </a:ext>
            </a:extLst>
          </p:cNvPr>
          <p:cNvCxnSpPr>
            <a:cxnSpLocks/>
            <a:stCxn id="60" idx="3"/>
          </p:cNvCxnSpPr>
          <p:nvPr/>
        </p:nvCxnSpPr>
        <p:spPr>
          <a:xfrm>
            <a:off x="4040132" y="3561041"/>
            <a:ext cx="467213" cy="0"/>
          </a:xfrm>
          <a:prstGeom prst="straightConnector1">
            <a:avLst/>
          </a:prstGeom>
          <a:ln>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sp>
        <p:nvSpPr>
          <p:cNvPr id="60" name="テキスト ボックス 59">
            <a:extLst>
              <a:ext uri="{FF2B5EF4-FFF2-40B4-BE49-F238E27FC236}">
                <a16:creationId xmlns:a16="http://schemas.microsoft.com/office/drawing/2014/main" id="{4BA9B632-EF09-5714-7007-93D2C8CB3E77}"/>
              </a:ext>
            </a:extLst>
          </p:cNvPr>
          <p:cNvSpPr txBox="1"/>
          <p:nvPr/>
        </p:nvSpPr>
        <p:spPr>
          <a:xfrm>
            <a:off x="928556" y="2760822"/>
            <a:ext cx="3111576" cy="1600438"/>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24</a:t>
            </a:r>
            <a:r>
              <a:rPr kumimoji="1" lang="ja-JP" altLang="en-US" sz="1400" dirty="0">
                <a:solidFill>
                  <a:srgbClr val="FF0000"/>
                </a:solidFill>
                <a:latin typeface="Meiryo UI" panose="020B0604030504040204" pitchFamily="50" charset="-128"/>
                <a:ea typeface="Meiryo UI" panose="020B0604030504040204" pitchFamily="50" charset="-128"/>
              </a:rPr>
              <a:t>時間受付窓口</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アグリゲーションコーディネーターからの</a:t>
            </a:r>
            <a:r>
              <a:rPr lang="en-US" altLang="ja-JP" sz="1400" dirty="0">
                <a:solidFill>
                  <a:srgbClr val="FF0000"/>
                </a:solidFill>
                <a:latin typeface="Meiryo UI" panose="020B0604030504040204" pitchFamily="50" charset="-128"/>
                <a:ea typeface="Meiryo UI" panose="020B0604030504040204" pitchFamily="50" charset="-128"/>
              </a:rPr>
              <a:t>DR</a:t>
            </a:r>
            <a:r>
              <a:rPr lang="ja-JP" altLang="en-US" sz="1400" dirty="0">
                <a:solidFill>
                  <a:srgbClr val="FF0000"/>
                </a:solidFill>
                <a:latin typeface="Meiryo UI" panose="020B0604030504040204" pitchFamily="50" charset="-128"/>
                <a:ea typeface="Meiryo UI" panose="020B0604030504040204" pitchFamily="50" charset="-128"/>
              </a:rPr>
              <a:t>指示の受付を担当</a:t>
            </a:r>
            <a:r>
              <a:rPr kumimoji="1" lang="ja-JP" altLang="en-US" sz="1400" dirty="0">
                <a:solidFill>
                  <a:srgbClr val="FF0000"/>
                </a:solidFill>
                <a:latin typeface="Meiryo UI" panose="020B0604030504040204" pitchFamily="50" charset="-128"/>
                <a:ea typeface="Meiryo UI" panose="020B0604030504040204" pitchFamily="50" charset="-128"/>
              </a:rPr>
              <a:t>）</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・責任者：</a:t>
            </a:r>
            <a:r>
              <a:rPr kumimoji="1" lang="en-US" altLang="ja-JP" sz="1400" dirty="0">
                <a:solidFill>
                  <a:srgbClr val="FF0000"/>
                </a:solidFill>
                <a:latin typeface="Meiryo UI" panose="020B0604030504040204" pitchFamily="50" charset="-128"/>
                <a:ea typeface="Meiryo UI" panose="020B0604030504040204" pitchFamily="50" charset="-128"/>
              </a:rPr>
              <a:t>1</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・コールセンター社員：</a:t>
            </a:r>
            <a:r>
              <a:rPr kumimoji="1" lang="en-US" altLang="ja-JP" sz="1400" dirty="0">
                <a:solidFill>
                  <a:srgbClr val="FF0000"/>
                </a:solidFill>
                <a:latin typeface="Meiryo UI" panose="020B0604030504040204" pitchFamily="50" charset="-128"/>
                <a:ea typeface="Meiryo UI" panose="020B0604030504040204" pitchFamily="50" charset="-128"/>
              </a:rPr>
              <a:t>10</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B330030B-13D8-F859-A91F-7385755C17E8}"/>
              </a:ext>
            </a:extLst>
          </p:cNvPr>
          <p:cNvSpPr txBox="1"/>
          <p:nvPr/>
        </p:nvSpPr>
        <p:spPr>
          <a:xfrm flipH="1">
            <a:off x="353286" y="1488419"/>
            <a:ext cx="1921061" cy="338554"/>
          </a:xfrm>
          <a:prstGeom prst="rect">
            <a:avLst/>
          </a:prstGeom>
          <a:noFill/>
        </p:spPr>
        <p:txBody>
          <a:bodyPr wrap="square" rtlCol="0">
            <a:spAutoFit/>
          </a:bodyPr>
          <a:lstStyle/>
          <a:p>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■記入例</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a:extLst>
              <a:ext uri="{FF2B5EF4-FFF2-40B4-BE49-F238E27FC236}">
                <a16:creationId xmlns:a16="http://schemas.microsoft.com/office/drawing/2014/main" id="{49DDFC4C-25FA-9E80-7C7F-188A10343A20}"/>
              </a:ext>
            </a:extLst>
          </p:cNvPr>
          <p:cNvSpPr txBox="1"/>
          <p:nvPr/>
        </p:nvSpPr>
        <p:spPr>
          <a:xfrm>
            <a:off x="4507345" y="4684487"/>
            <a:ext cx="3463637" cy="1384995"/>
          </a:xfrm>
          <a:prstGeom prst="rect">
            <a:avLst/>
          </a:prstGeom>
          <a:noFill/>
          <a:ln>
            <a:solidFill>
              <a:srgbClr val="FF0000"/>
            </a:solidFill>
            <a:prstDash val="solid"/>
          </a:ln>
        </p:spPr>
        <p:txBody>
          <a:bodyPr wrap="square" rtlCol="0">
            <a:spAutoFit/>
          </a:bodyPr>
          <a:lstStyle/>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■電力系システム管理部</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DR</a:t>
            </a:r>
            <a:r>
              <a:rPr kumimoji="1" lang="ja-JP" altLang="en-US" sz="1400" dirty="0">
                <a:solidFill>
                  <a:srgbClr val="FF0000"/>
                </a:solidFill>
                <a:latin typeface="Meiryo UI" panose="020B0604030504040204" pitchFamily="50" charset="-128"/>
                <a:ea typeface="Meiryo UI" panose="020B0604030504040204" pitchFamily="50" charset="-128"/>
              </a:rPr>
              <a:t>専用システムの開発・運用を担当）</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・責任者：</a:t>
            </a:r>
            <a:r>
              <a:rPr kumimoji="1" lang="en-US" altLang="ja-JP" sz="1400" dirty="0">
                <a:solidFill>
                  <a:srgbClr val="FF0000"/>
                </a:solidFill>
                <a:latin typeface="Meiryo UI" panose="020B0604030504040204" pitchFamily="50" charset="-128"/>
                <a:ea typeface="Meiryo UI" panose="020B0604030504040204" pitchFamily="50" charset="-128"/>
              </a:rPr>
              <a:t>1</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・社員   ：</a:t>
            </a:r>
            <a:r>
              <a:rPr kumimoji="1" lang="en-US" altLang="ja-JP" sz="1400" dirty="0">
                <a:solidFill>
                  <a:srgbClr val="FF0000"/>
                </a:solidFill>
                <a:latin typeface="Meiryo UI" panose="020B0604030504040204" pitchFamily="50" charset="-128"/>
                <a:ea typeface="Meiryo UI" panose="020B0604030504040204" pitchFamily="50" charset="-128"/>
              </a:rPr>
              <a:t>2</a:t>
            </a:r>
            <a:r>
              <a:rPr kumimoji="1" lang="ja-JP" altLang="en-US" sz="1400" dirty="0">
                <a:solidFill>
                  <a:srgbClr val="FF0000"/>
                </a:solidFill>
                <a:latin typeface="Meiryo UI" panose="020B0604030504040204" pitchFamily="50" charset="-128"/>
                <a:ea typeface="Meiryo UI" panose="020B0604030504040204" pitchFamily="50" charset="-128"/>
              </a:rPr>
              <a:t>名</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400" dirty="0">
              <a:solidFill>
                <a:srgbClr val="FF0000"/>
              </a:solidFill>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FD3BC1D7-DC4F-B415-660A-59C7ED9D872F}"/>
              </a:ext>
            </a:extLst>
          </p:cNvPr>
          <p:cNvCxnSpPr>
            <a:cxnSpLocks/>
          </p:cNvCxnSpPr>
          <p:nvPr/>
        </p:nvCxnSpPr>
        <p:spPr>
          <a:xfrm>
            <a:off x="6206836" y="4145817"/>
            <a:ext cx="0" cy="538670"/>
          </a:xfrm>
          <a:prstGeom prst="straightConnector1">
            <a:avLst/>
          </a:prstGeom>
          <a:ln>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542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0" y="105196"/>
            <a:ext cx="9144000" cy="501707"/>
          </a:xfrm>
          <a:prstGeom prst="rect">
            <a:avLst/>
          </a:prstGeom>
        </p:spPr>
        <p:txBody>
          <a:bodyPr anchor="ct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a:t>2</a:t>
            </a:r>
            <a:r>
              <a:rPr lang="ja-JP" altLang="en-US" b="1" dirty="0"/>
              <a:t>．過去の実績</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256032" y="606903"/>
            <a:ext cx="8631936" cy="738664"/>
          </a:xfrm>
          <a:prstGeom prst="rect">
            <a:avLst/>
          </a:prstGeom>
          <a:solidFill>
            <a:schemeClr val="accent3">
              <a:lumMod val="20000"/>
              <a:lumOff val="80000"/>
            </a:schemeClr>
          </a:solidFill>
        </p:spPr>
        <p:txBody>
          <a:bodyPr wrap="square" rtlCol="0">
            <a:spAutoFit/>
          </a:bodyPr>
          <a:lstStyle/>
          <a:p>
            <a:r>
              <a:rPr kumimoji="1" lang="ja-JP" altLang="en-US" sz="1400" dirty="0"/>
              <a:t>・</a:t>
            </a:r>
            <a:r>
              <a:rPr kumimoji="1" lang="en-US" altLang="ja-JP" sz="1400" dirty="0"/>
              <a:t>DR</a:t>
            </a:r>
            <a:r>
              <a:rPr kumimoji="1" lang="ja-JP" altLang="en-US" sz="1400" dirty="0"/>
              <a:t>を活用したビジネスを行っている場合は、その実績について記載すること。</a:t>
            </a:r>
            <a:endParaRPr kumimoji="1" lang="en-US" altLang="ja-JP" sz="1400" dirty="0"/>
          </a:p>
          <a:p>
            <a:r>
              <a:rPr kumimoji="1" lang="ja-JP" altLang="en-US" sz="1400" dirty="0"/>
              <a:t>・過去の実証事業に参加をしている場合は、参加した年度や参加したコンソーシアムを記載すること。</a:t>
            </a:r>
            <a:endParaRPr kumimoji="1" lang="en-US" altLang="ja-JP" sz="1400" dirty="0"/>
          </a:p>
          <a:p>
            <a:r>
              <a:rPr kumimoji="1" lang="ja-JP" altLang="en-US" sz="1400" dirty="0"/>
              <a:t>・いずれにも当てはまらない場合は、記載不要。</a:t>
            </a:r>
            <a:endParaRPr kumimoji="1" lang="en-US" altLang="ja-JP" sz="1400" dirty="0"/>
          </a:p>
        </p:txBody>
      </p:sp>
      <p:sp>
        <p:nvSpPr>
          <p:cNvPr id="2" name="テキスト ボックス 1">
            <a:extLst>
              <a:ext uri="{FF2B5EF4-FFF2-40B4-BE49-F238E27FC236}">
                <a16:creationId xmlns:a16="http://schemas.microsoft.com/office/drawing/2014/main" id="{24FDDC57-022D-10E4-010D-7350AE4D33F5}"/>
              </a:ext>
            </a:extLst>
          </p:cNvPr>
          <p:cNvSpPr txBox="1"/>
          <p:nvPr/>
        </p:nvSpPr>
        <p:spPr>
          <a:xfrm>
            <a:off x="239067" y="1860772"/>
            <a:ext cx="8631935" cy="3508653"/>
          </a:xfrm>
          <a:prstGeom prst="rect">
            <a:avLst/>
          </a:prstGeom>
          <a:noFill/>
        </p:spPr>
        <p:txBody>
          <a:bodyPr wrap="square" rtlCol="0">
            <a:spAutoFit/>
          </a:bodyPr>
          <a:lstStyle/>
          <a:p>
            <a:r>
              <a:rPr lang="ja-JP" altLang="en-US" sz="1200" i="0" dirty="0">
                <a:solidFill>
                  <a:srgbClr val="FF0000"/>
                </a:solidFill>
                <a:effectLst/>
                <a:latin typeface="Meiryo UI" panose="020B0604030504040204" pitchFamily="50" charset="-128"/>
                <a:ea typeface="Meiryo UI" panose="020B0604030504040204" pitchFamily="50" charset="-128"/>
              </a:rPr>
              <a:t>・</a:t>
            </a:r>
            <a:r>
              <a:rPr lang="en-US" altLang="ja-JP" sz="1200" i="0" dirty="0">
                <a:solidFill>
                  <a:srgbClr val="FF0000"/>
                </a:solidFill>
                <a:effectLst/>
                <a:latin typeface="Meiryo UI" panose="020B0604030504040204" pitchFamily="50" charset="-128"/>
                <a:ea typeface="Meiryo UI" panose="020B0604030504040204" pitchFamily="50" charset="-128"/>
              </a:rPr>
              <a:t>DR</a:t>
            </a:r>
            <a:r>
              <a:rPr lang="ja-JP" altLang="en-US" sz="1200" i="0" dirty="0">
                <a:solidFill>
                  <a:srgbClr val="FF0000"/>
                </a:solidFill>
                <a:effectLst/>
                <a:latin typeface="Meiryo UI" panose="020B0604030504040204" pitchFamily="50" charset="-128"/>
                <a:ea typeface="Meiryo UI" panose="020B0604030504040204" pitchFamily="50" charset="-128"/>
              </a:rPr>
              <a:t>活用</a:t>
            </a:r>
            <a:r>
              <a:rPr lang="ja-JP" altLang="en-US" sz="1200" dirty="0">
                <a:solidFill>
                  <a:srgbClr val="FF0000"/>
                </a:solidFill>
                <a:latin typeface="Meiryo UI" panose="020B0604030504040204" pitchFamily="50" charset="-128"/>
                <a:ea typeface="Meiryo UI" panose="020B0604030504040204" pitchFamily="50" charset="-128"/>
              </a:rPr>
              <a:t>ビジネス</a:t>
            </a:r>
            <a:r>
              <a:rPr lang="ja-JP" altLang="en-US" sz="1200" i="0" dirty="0">
                <a:solidFill>
                  <a:srgbClr val="FF0000"/>
                </a:solidFill>
                <a:effectLst/>
                <a:latin typeface="Meiryo UI" panose="020B0604030504040204" pitchFamily="50" charset="-128"/>
                <a:ea typeface="Meiryo UI" panose="020B0604030504040204" pitchFamily="50" charset="-128"/>
              </a:rPr>
              <a:t>名：</a:t>
            </a:r>
            <a:endParaRPr lang="en-US" altLang="ja-JP" sz="1200" i="0" dirty="0">
              <a:solidFill>
                <a:srgbClr val="FF0000"/>
              </a:solidFill>
              <a:effectLst/>
              <a:latin typeface="Meiryo UI" panose="020B0604030504040204" pitchFamily="50" charset="-128"/>
              <a:ea typeface="Meiryo UI" panose="020B0604030504040204" pitchFamily="50" charset="-128"/>
            </a:endParaRPr>
          </a:p>
          <a:p>
            <a:r>
              <a:rPr lang="ja-JP" altLang="en-US" sz="1200" i="0" dirty="0">
                <a:solidFill>
                  <a:srgbClr val="FF0000"/>
                </a:solidFill>
                <a:effectLst/>
                <a:latin typeface="Meiryo UI" panose="020B0604030504040204" pitchFamily="50" charset="-128"/>
                <a:ea typeface="Meiryo UI" panose="020B0604030504040204" pitchFamily="50" charset="-128"/>
              </a:rPr>
              <a:t>法人向けのデマンドレスポンス協力サービス</a:t>
            </a:r>
            <a:endParaRPr lang="en-US" altLang="ja-JP" sz="1200" i="0" dirty="0">
              <a:solidFill>
                <a:srgbClr val="FF0000"/>
              </a:solidFill>
              <a:effectLst/>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・サービスの概要：</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・サービス開始時期</a:t>
            </a:r>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rPr>
              <a:t>20XX</a:t>
            </a:r>
            <a:r>
              <a:rPr lang="ja-JP" altLang="en-US" sz="1200" dirty="0">
                <a:solidFill>
                  <a:srgbClr val="FF0000"/>
                </a:solidFill>
                <a:latin typeface="Meiryo UI" panose="020B0604030504040204" pitchFamily="50" charset="-128"/>
                <a:ea typeface="Meiryo UI" panose="020B0604030504040204" pitchFamily="50" charset="-128"/>
              </a:rPr>
              <a:t>年</a:t>
            </a:r>
            <a:r>
              <a:rPr lang="en-US" altLang="ja-JP" sz="1200" dirty="0">
                <a:solidFill>
                  <a:srgbClr val="FF0000"/>
                </a:solidFill>
                <a:latin typeface="Meiryo UI" panose="020B0604030504040204" pitchFamily="50" charset="-128"/>
                <a:ea typeface="Meiryo UI" panose="020B0604030504040204" pitchFamily="50" charset="-128"/>
              </a:rPr>
              <a:t>XX</a:t>
            </a:r>
            <a:r>
              <a:rPr lang="ja-JP" altLang="en-US" sz="1200" dirty="0">
                <a:solidFill>
                  <a:srgbClr val="FF0000"/>
                </a:solidFill>
                <a:latin typeface="Meiryo UI" panose="020B0604030504040204" pitchFamily="50" charset="-128"/>
                <a:ea typeface="Meiryo UI" panose="020B0604030504040204" pitchFamily="50" charset="-128"/>
              </a:rPr>
              <a:t>月～</a:t>
            </a:r>
            <a:endParaRPr lang="en-US" altLang="ja-JP" sz="1200"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・参考</a:t>
            </a:r>
            <a:r>
              <a:rPr lang="en-US" altLang="ja-JP" sz="1200" dirty="0">
                <a:solidFill>
                  <a:srgbClr val="FF0000"/>
                </a:solidFill>
                <a:latin typeface="Meiryo UI" panose="020B0604030504040204" pitchFamily="50" charset="-128"/>
                <a:ea typeface="Meiryo UI" panose="020B0604030504040204" pitchFamily="50" charset="-128"/>
              </a:rPr>
              <a:t>URL</a:t>
            </a:r>
            <a:r>
              <a:rPr lang="ja-JP" altLang="en-US" sz="1200" dirty="0">
                <a:solidFill>
                  <a:srgbClr val="FF0000"/>
                </a:solidFill>
                <a:latin typeface="Meiryo UI" panose="020B0604030504040204" pitchFamily="50" charset="-128"/>
                <a:ea typeface="Meiryo UI" panose="020B0604030504040204" pitchFamily="50" charset="-128"/>
              </a:rPr>
              <a:t>：</a:t>
            </a:r>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rPr>
              <a:t>http://</a:t>
            </a:r>
            <a:r>
              <a:rPr lang="ja-JP" altLang="en-US" sz="1200" dirty="0">
                <a:solidFill>
                  <a:srgbClr val="FF0000"/>
                </a:solidFill>
                <a:latin typeface="Meiryo UI" panose="020B0604030504040204" pitchFamily="50" charset="-128"/>
                <a:ea typeface="Meiryo UI" panose="020B0604030504040204" pitchFamily="50" charset="-128"/>
              </a:rPr>
              <a:t>○○○○</a:t>
            </a:r>
            <a:r>
              <a:rPr lang="en-US" altLang="ja-JP" sz="1200" dirty="0">
                <a:solidFill>
                  <a:srgbClr val="FF0000"/>
                </a:solidFill>
                <a:latin typeface="Meiryo UI" panose="020B0604030504040204" pitchFamily="50" charset="-128"/>
                <a:ea typeface="Meiryo UI" panose="020B0604030504040204" pitchFamily="50" charset="-128"/>
              </a:rPr>
              <a:t>.co.jp</a:t>
            </a:r>
          </a:p>
          <a:p>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i="0" dirty="0">
                <a:solidFill>
                  <a:srgbClr val="FF0000"/>
                </a:solidFill>
                <a:effectLst/>
                <a:latin typeface="Meiryo UI" panose="020B0604030504040204" pitchFamily="50" charset="-128"/>
                <a:ea typeface="Meiryo UI" panose="020B0604030504040204" pitchFamily="50" charset="-128"/>
              </a:rPr>
              <a:t>※</a:t>
            </a:r>
            <a:r>
              <a:rPr lang="ja-JP" altLang="en-US" sz="1200" i="0" dirty="0">
                <a:solidFill>
                  <a:srgbClr val="FF0000"/>
                </a:solidFill>
                <a:effectLst/>
                <a:latin typeface="Meiryo UI" panose="020B0604030504040204" pitchFamily="50" charset="-128"/>
                <a:ea typeface="Meiryo UI" panose="020B0604030504040204" pitchFamily="50" charset="-128"/>
              </a:rPr>
              <a:t>サービス概要がわかるパンフレット等がある場合は添付をすること。</a:t>
            </a:r>
          </a:p>
          <a:p>
            <a:endParaRPr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35ED9DFA-B68E-9B26-DDD2-2E146C43C752}"/>
              </a:ext>
            </a:extLst>
          </p:cNvPr>
          <p:cNvSpPr txBox="1"/>
          <p:nvPr/>
        </p:nvSpPr>
        <p:spPr>
          <a:xfrm flipH="1">
            <a:off x="353286" y="1488419"/>
            <a:ext cx="1921061" cy="338554"/>
          </a:xfrm>
          <a:prstGeom prst="rect">
            <a:avLst/>
          </a:prstGeom>
          <a:noFill/>
        </p:spPr>
        <p:txBody>
          <a:bodyPr wrap="square" rtlCol="0">
            <a:spAutoFit/>
          </a:bodyPr>
          <a:lstStyle/>
          <a:p>
            <a:r>
              <a:rPr kumimoji="1"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■記入例</a:t>
            </a:r>
            <a:endParaRPr kumimoji="1"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068518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4460</TotalTime>
  <Words>823</Words>
  <Application>Microsoft Office PowerPoint</Application>
  <PresentationFormat>画面に合わせる (4:3)</PresentationFormat>
  <Paragraphs>109</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游ゴシック Light</vt:lpstr>
      <vt:lpstr>Arial</vt:lpstr>
      <vt:lpstr>Calibri</vt:lpstr>
      <vt:lpstr>Calibri Light</vt:lpstr>
      <vt:lpstr>Office テーマ</vt:lpstr>
      <vt:lpstr>令和４年度補正 再生可能エネルギー導入拡大に資する 分散型エネルギーリソース導入支援事業費補助金 （電力需給ひっ迫等に活用可能な家庭・業務産業用蓄電システム導入支援事業）  ディマンドリスポンス（DR） ビジネスモデル</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令和3年度補正 系統用蓄電池導入事業 事業概要書（案）</dc:title>
  <cp:lastModifiedBy>siipcn0322</cp:lastModifiedBy>
  <cp:revision>1</cp:revision>
  <cp:lastPrinted>2023-01-24T01:05:23Z</cp:lastPrinted>
  <dcterms:created xsi:type="dcterms:W3CDTF">2022-01-23T23:34:52Z</dcterms:created>
  <dcterms:modified xsi:type="dcterms:W3CDTF">2023-01-31T00:07:37Z</dcterms:modified>
</cp:coreProperties>
</file>