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9"/>
  </p:notesMasterIdLst>
  <p:sldIdLst>
    <p:sldId id="256" r:id="rId3"/>
    <p:sldId id="304" r:id="rId4"/>
    <p:sldId id="305" r:id="rId5"/>
    <p:sldId id="306" r:id="rId6"/>
    <p:sldId id="307" r:id="rId7"/>
    <p:sldId id="308" r:id="rId8"/>
  </p:sldIdLst>
  <p:sldSz cx="9144000" cy="6858000" type="screen4x3"/>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800080"/>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765" autoAdjust="0"/>
    <p:restoredTop sz="96638" autoAdjust="0"/>
  </p:normalViewPr>
  <p:slideViewPr>
    <p:cSldViewPr snapToGrid="0">
      <p:cViewPr varScale="1">
        <p:scale>
          <a:sx n="109" d="100"/>
          <a:sy n="109" d="100"/>
        </p:scale>
        <p:origin x="118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6737" cy="3413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30284" y="0"/>
            <a:ext cx="4306737" cy="341393"/>
          </a:xfrm>
          <a:prstGeom prst="rect">
            <a:avLst/>
          </a:prstGeom>
        </p:spPr>
        <p:txBody>
          <a:bodyPr vert="horz" lIns="91440" tIns="45720" rIns="91440" bIns="45720" rtlCol="0"/>
          <a:lstStyle>
            <a:lvl1pPr algn="r">
              <a:defRPr sz="1200"/>
            </a:lvl1pPr>
          </a:lstStyle>
          <a:p>
            <a:fld id="{77EEE049-E83B-4787-8E80-E3AAF9C9C366}" type="datetimeFigureOut">
              <a:rPr kumimoji="1" lang="ja-JP" altLang="en-US" smtClean="0"/>
              <a:t>2026/3/23</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4399" y="3275850"/>
            <a:ext cx="7950543" cy="268004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465807"/>
            <a:ext cx="4306737" cy="34139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30284" y="6465807"/>
            <a:ext cx="4306737" cy="341393"/>
          </a:xfrm>
          <a:prstGeom prst="rect">
            <a:avLst/>
          </a:prstGeom>
        </p:spPr>
        <p:txBody>
          <a:bodyPr vert="horz" lIns="91440" tIns="45720" rIns="91440" bIns="45720" rtlCol="0" anchor="b"/>
          <a:lstStyle>
            <a:lvl1pPr algn="r">
              <a:defRPr sz="1200"/>
            </a:lvl1pPr>
          </a:lstStyle>
          <a:p>
            <a:fld id="{323A380A-AB9A-4330-A729-7BEA3D22F50F}" type="slidenum">
              <a:rPr kumimoji="1" lang="ja-JP" altLang="en-US" smtClean="0"/>
              <a:t>‹#›</a:t>
            </a:fld>
            <a:endParaRPr kumimoji="1" lang="ja-JP" altLang="en-US"/>
          </a:p>
        </p:txBody>
      </p:sp>
    </p:spTree>
    <p:extLst>
      <p:ext uri="{BB962C8B-B14F-4D97-AF65-F5344CB8AC3E}">
        <p14:creationId xmlns:p14="http://schemas.microsoft.com/office/powerpoint/2010/main" val="25399220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665801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966742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256032" y="210312"/>
            <a:ext cx="8631936" cy="749809"/>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6032" y="1069848"/>
            <a:ext cx="8631936" cy="510711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11332114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7212494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8CECDF-A0FA-A591-19AE-4055ACEE7442}"/>
              </a:ext>
            </a:extLst>
          </p:cNvPr>
          <p:cNvSpPr>
            <a:spLocks noGrp="1"/>
          </p:cNvSpPr>
          <p:nvPr>
            <p:ph type="ctrTitle"/>
          </p:nvPr>
        </p:nvSpPr>
        <p:spPr>
          <a:xfrm>
            <a:off x="1143000" y="1122363"/>
            <a:ext cx="6858000" cy="2387600"/>
          </a:xfrm>
          <a:prstGeom prst="rect">
            <a:avLst/>
          </a:prstGeo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BF36BD1-5DA8-FB7D-1D09-966D3B250E41}"/>
              </a:ext>
            </a:extLst>
          </p:cNvPr>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D0775D7-8BB9-8B43-5D1B-AA7AB1304C83}"/>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5A4AFBA6-E55A-C50C-2C7C-4CF305B287EB}"/>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70C4902-8A71-D022-B375-57BA3594D14E}"/>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3121066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CEDADD-AFD0-28C5-A657-5C9683256E30}"/>
              </a:ext>
            </a:extLst>
          </p:cNvPr>
          <p:cNvSpPr>
            <a:spLocks noGrp="1"/>
          </p:cNvSpPr>
          <p:nvPr>
            <p:ph type="title"/>
          </p:nvPr>
        </p:nvSpPr>
        <p:spPr>
          <a:xfrm>
            <a:off x="628650" y="365125"/>
            <a:ext cx="7886700" cy="1325563"/>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539F79F-53B7-531C-87EC-9783564D4384}"/>
              </a:ext>
            </a:extLst>
          </p:cNvPr>
          <p:cNvSpPr>
            <a:spLocks noGrp="1"/>
          </p:cNvSpPr>
          <p:nvPr>
            <p:ph idx="1"/>
          </p:nvPr>
        </p:nvSpPr>
        <p:spPr>
          <a:xfrm>
            <a:off x="628650" y="1825625"/>
            <a:ext cx="78867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1059E22-767C-C13D-35A4-0E560CF77D22}"/>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FA5FEC1F-32F4-E14A-456D-9BCBB7F9B151}"/>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C691B15-28D7-E20A-696D-A5CE3F77235F}"/>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36707515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00B611-7D2F-68C6-BF37-A3018B1B21E4}"/>
              </a:ext>
            </a:extLst>
          </p:cNvPr>
          <p:cNvSpPr>
            <a:spLocks noGrp="1"/>
          </p:cNvSpPr>
          <p:nvPr>
            <p:ph type="title"/>
          </p:nvPr>
        </p:nvSpPr>
        <p:spPr>
          <a:xfrm>
            <a:off x="623888" y="1709738"/>
            <a:ext cx="7886700" cy="2852737"/>
          </a:xfrm>
          <a:prstGeom prst="rect">
            <a:avLst/>
          </a:prstGeo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ED388D7-4BD7-88EB-80D3-CF05F1A09201}"/>
              </a:ext>
            </a:extLst>
          </p:cNvPr>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C3D383D-A60E-253B-C71B-FF7F2DBA7441}"/>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DF97CF13-2B27-5561-7F27-BCBDBF1811AE}"/>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CCB64C2-C36D-5994-9E2F-2B9D58D45258}"/>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41650118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8FD4DA-A447-70FE-C2EB-626E2352BB43}"/>
              </a:ext>
            </a:extLst>
          </p:cNvPr>
          <p:cNvSpPr>
            <a:spLocks noGrp="1"/>
          </p:cNvSpPr>
          <p:nvPr>
            <p:ph type="title"/>
          </p:nvPr>
        </p:nvSpPr>
        <p:spPr>
          <a:xfrm>
            <a:off x="628650" y="365125"/>
            <a:ext cx="7886700" cy="1325563"/>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9FDC189-8536-328C-9CED-395C9936684B}"/>
              </a:ext>
            </a:extLst>
          </p:cNvPr>
          <p:cNvSpPr>
            <a:spLocks noGrp="1"/>
          </p:cNvSpPr>
          <p:nvPr>
            <p:ph sz="half" idx="1"/>
          </p:nvPr>
        </p:nvSpPr>
        <p:spPr>
          <a:xfrm>
            <a:off x="628650" y="1825625"/>
            <a:ext cx="386715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8D44EBF-CB74-1A60-DA82-0693048B5277}"/>
              </a:ext>
            </a:extLst>
          </p:cNvPr>
          <p:cNvSpPr>
            <a:spLocks noGrp="1"/>
          </p:cNvSpPr>
          <p:nvPr>
            <p:ph sz="half" idx="2"/>
          </p:nvPr>
        </p:nvSpPr>
        <p:spPr>
          <a:xfrm>
            <a:off x="4648200" y="1825625"/>
            <a:ext cx="386715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E2C8D77-6E21-2158-379E-244AE5A1BF8B}"/>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6" name="フッター プレースホルダー 5">
            <a:extLst>
              <a:ext uri="{FF2B5EF4-FFF2-40B4-BE49-F238E27FC236}">
                <a16:creationId xmlns:a16="http://schemas.microsoft.com/office/drawing/2014/main" id="{F2816D41-6521-AA16-33F9-85E0A46F3198}"/>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615F48F-EE5F-745C-6671-7A47CDC2B46D}"/>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3589137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84F9A7-B4F6-0CE0-7C50-6E9856E5C179}"/>
              </a:ext>
            </a:extLst>
          </p:cNvPr>
          <p:cNvSpPr>
            <a:spLocks noGrp="1"/>
          </p:cNvSpPr>
          <p:nvPr>
            <p:ph type="title"/>
          </p:nvPr>
        </p:nvSpPr>
        <p:spPr>
          <a:xfrm>
            <a:off x="630238" y="365125"/>
            <a:ext cx="7886700" cy="1325563"/>
          </a:xfrm>
          <a:prstGeom prst="rect">
            <a:avLst/>
          </a:prstGeo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A38C973-7E17-8C0A-DBE8-BBC0B3B4E409}"/>
              </a:ext>
            </a:extLst>
          </p:cNvPr>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87136E2-4B8F-9F27-29D8-90272A094410}"/>
              </a:ext>
            </a:extLst>
          </p:cNvPr>
          <p:cNvSpPr>
            <a:spLocks noGrp="1"/>
          </p:cNvSpPr>
          <p:nvPr>
            <p:ph sz="half" idx="2"/>
          </p:nvPr>
        </p:nvSpPr>
        <p:spPr>
          <a:xfrm>
            <a:off x="630238" y="2505075"/>
            <a:ext cx="3868737"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8EE964B-AF2B-B682-17FD-204E55DCB2F7}"/>
              </a:ext>
            </a:extLst>
          </p:cNvPr>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08588A3-C84E-3C48-6EC1-5162412BDD85}"/>
              </a:ext>
            </a:extLst>
          </p:cNvPr>
          <p:cNvSpPr>
            <a:spLocks noGrp="1"/>
          </p:cNvSpPr>
          <p:nvPr>
            <p:ph sz="quarter" idx="4"/>
          </p:nvPr>
        </p:nvSpPr>
        <p:spPr>
          <a:xfrm>
            <a:off x="4629150" y="2505075"/>
            <a:ext cx="3887788"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64E3788-F92F-2179-ECF0-EEE850634F83}"/>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8" name="フッター プレースホルダー 7">
            <a:extLst>
              <a:ext uri="{FF2B5EF4-FFF2-40B4-BE49-F238E27FC236}">
                <a16:creationId xmlns:a16="http://schemas.microsoft.com/office/drawing/2014/main" id="{FCE57557-CAAA-BFF7-EC27-9388F5F4F5C1}"/>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FC0D8BA-5966-8F2B-0DBC-D64F08F5C1EE}"/>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1427804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254B3-EB96-4E63-E0B6-796E16B6EBD3}"/>
              </a:ext>
            </a:extLst>
          </p:cNvPr>
          <p:cNvSpPr>
            <a:spLocks noGrp="1"/>
          </p:cNvSpPr>
          <p:nvPr>
            <p:ph type="title"/>
          </p:nvPr>
        </p:nvSpPr>
        <p:spPr>
          <a:xfrm>
            <a:off x="628650" y="365125"/>
            <a:ext cx="7886700" cy="1325563"/>
          </a:xfrm>
          <a:prstGeom prst="rect">
            <a:avLst/>
          </a:prstGeo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F2EADEA-F151-FE68-6159-274CC1301585}"/>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4" name="フッター プレースホルダー 3">
            <a:extLst>
              <a:ext uri="{FF2B5EF4-FFF2-40B4-BE49-F238E27FC236}">
                <a16:creationId xmlns:a16="http://schemas.microsoft.com/office/drawing/2014/main" id="{E42CF56B-1205-42C7-2C13-985A057CA5D8}"/>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13D7BDA-B50A-514F-9D2F-46EBC668D801}"/>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33746273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5E5A807-DF99-67EE-ECBF-74A635E3A64A}"/>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3" name="フッター プレースホルダー 2">
            <a:extLst>
              <a:ext uri="{FF2B5EF4-FFF2-40B4-BE49-F238E27FC236}">
                <a16:creationId xmlns:a16="http://schemas.microsoft.com/office/drawing/2014/main" id="{25A326D9-24DA-971B-83AE-8EC2C268C2BB}"/>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BF8EADA-3C69-C6EC-252A-C1973C8247B4}"/>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1396698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normAutofit/>
          </a:bodyPr>
          <a:lstStyle>
            <a:lvl1pPr algn="ctr">
              <a:defRPr sz="36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42306875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64276F-95AA-986C-5E88-1B13B586C1DF}"/>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3CE37F5-EB13-8E9B-39EC-71B75D977A92}"/>
              </a:ext>
            </a:extLst>
          </p:cNvPr>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360827D-7FB8-DF0C-75D3-1EC8339F776F}"/>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8E0E591-A86B-ADA6-5111-70F8EEAF288A}"/>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6" name="フッター プレースホルダー 5">
            <a:extLst>
              <a:ext uri="{FF2B5EF4-FFF2-40B4-BE49-F238E27FC236}">
                <a16:creationId xmlns:a16="http://schemas.microsoft.com/office/drawing/2014/main" id="{AE0CC7DE-490D-602A-7630-ED3E7A2F2D14}"/>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D059169-7318-BBB7-0311-FCCAE3220AEA}"/>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9717115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8DC01-4389-1CE6-248F-189D14DC4899}"/>
              </a:ext>
            </a:extLst>
          </p:cNvPr>
          <p:cNvSpPr>
            <a:spLocks noGrp="1"/>
          </p:cNvSpPr>
          <p:nvPr>
            <p:ph type="title"/>
          </p:nvPr>
        </p:nvSpPr>
        <p:spPr>
          <a:xfrm>
            <a:off x="630238" y="457200"/>
            <a:ext cx="2949575" cy="1600200"/>
          </a:xfrm>
          <a:prstGeom prst="rect">
            <a:avLst/>
          </a:prstGeo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907081F-220E-A72D-30F4-0EF4FDC609E9}"/>
              </a:ext>
            </a:extLst>
          </p:cNvPr>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6DA176E-34CD-438C-E95A-C420C1CC42F5}"/>
              </a:ext>
            </a:extLst>
          </p:cNvPr>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25C8107-1BC8-BCE7-B8D1-6A7F9EE5A27A}"/>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6" name="フッター プレースホルダー 5">
            <a:extLst>
              <a:ext uri="{FF2B5EF4-FFF2-40B4-BE49-F238E27FC236}">
                <a16:creationId xmlns:a16="http://schemas.microsoft.com/office/drawing/2014/main" id="{2F56C847-7D4A-26CA-DE7C-E75C9B601127}"/>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43F0BFD-5E09-5B6F-5D97-20570DA80E69}"/>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3582222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578093-7288-45BB-A6B8-D2D5EE9E2FE8}"/>
              </a:ext>
            </a:extLst>
          </p:cNvPr>
          <p:cNvSpPr>
            <a:spLocks noGrp="1"/>
          </p:cNvSpPr>
          <p:nvPr>
            <p:ph type="title"/>
          </p:nvPr>
        </p:nvSpPr>
        <p:spPr>
          <a:xfrm>
            <a:off x="628650" y="365125"/>
            <a:ext cx="7886700" cy="1325563"/>
          </a:xfrm>
          <a:prstGeom prst="rect">
            <a:avLst/>
          </a:prstGeom>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2309CCC-00B7-0335-0F0E-095936315C3A}"/>
              </a:ext>
            </a:extLst>
          </p:cNvPr>
          <p:cNvSpPr>
            <a:spLocks noGrp="1"/>
          </p:cNvSpPr>
          <p:nvPr>
            <p:ph type="body" orient="vert" idx="1"/>
          </p:nvPr>
        </p:nvSpPr>
        <p:spPr>
          <a:xfrm>
            <a:off x="628650" y="1825625"/>
            <a:ext cx="7886700" cy="43513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053055A-05D1-D797-D866-3FE420AED0F3}"/>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65D5E750-A976-39D5-A7FD-28A3D49C47EB}"/>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5DB476-8DF5-A39E-1DD4-6BBC3B0D76A1}"/>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35947752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20D4B60-4876-4BB1-DAD4-E85C4FE93DBD}"/>
              </a:ext>
            </a:extLst>
          </p:cNvPr>
          <p:cNvSpPr>
            <a:spLocks noGrp="1"/>
          </p:cNvSpPr>
          <p:nvPr>
            <p:ph type="title" orient="vert"/>
          </p:nvPr>
        </p:nvSpPr>
        <p:spPr>
          <a:xfrm>
            <a:off x="6543675" y="365125"/>
            <a:ext cx="1971675" cy="5811838"/>
          </a:xfrm>
          <a:prstGeom prst="rect">
            <a:avLst/>
          </a:prstGeo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300D11E-778A-774F-759E-4E67E7E40183}"/>
              </a:ext>
            </a:extLst>
          </p:cNvPr>
          <p:cNvSpPr>
            <a:spLocks noGrp="1"/>
          </p:cNvSpPr>
          <p:nvPr>
            <p:ph type="body" orient="vert" idx="1"/>
          </p:nvPr>
        </p:nvSpPr>
        <p:spPr>
          <a:xfrm>
            <a:off x="628650" y="365125"/>
            <a:ext cx="5762625" cy="58118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12D37E2-3640-90AD-BB4B-234F50D1C4F3}"/>
              </a:ext>
            </a:extLst>
          </p:cNvPr>
          <p:cNvSpPr>
            <a:spLocks noGrp="1"/>
          </p:cNvSpPr>
          <p:nvPr>
            <p:ph type="dt" sz="half" idx="10"/>
          </p:nvPr>
        </p:nvSpPr>
        <p:spPr>
          <a:xfrm>
            <a:off x="628650" y="6356350"/>
            <a:ext cx="2057400" cy="365125"/>
          </a:xfrm>
          <a:prstGeom prst="rect">
            <a:avLst/>
          </a:prstGeom>
        </p:spPr>
        <p:txBody>
          <a:bodyPr/>
          <a:lstStyle/>
          <a:p>
            <a:fld id="{24E4F89C-D933-4588-8CD3-617AC965CB5C}" type="datetimeFigureOut">
              <a:rPr kumimoji="1" lang="ja-JP" altLang="en-US" smtClean="0"/>
              <a:t>2026/3/23</a:t>
            </a:fld>
            <a:endParaRPr kumimoji="1" lang="ja-JP" altLang="en-US"/>
          </a:p>
        </p:txBody>
      </p:sp>
      <p:sp>
        <p:nvSpPr>
          <p:cNvPr id="5" name="フッター プレースホルダー 4">
            <a:extLst>
              <a:ext uri="{FF2B5EF4-FFF2-40B4-BE49-F238E27FC236}">
                <a16:creationId xmlns:a16="http://schemas.microsoft.com/office/drawing/2014/main" id="{459E6AAD-1360-B748-1E8E-6DAD4DB267A1}"/>
              </a:ext>
            </a:extLst>
          </p:cNvPr>
          <p:cNvSpPr>
            <a:spLocks noGrp="1"/>
          </p:cNvSpPr>
          <p:nvPr>
            <p:ph type="ftr" sz="quarter" idx="11"/>
          </p:nvPr>
        </p:nvSpPr>
        <p:spPr>
          <a:xfrm>
            <a:off x="3028950" y="6356350"/>
            <a:ext cx="30861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4C7C26-B017-E22E-360F-027EA6458FC5}"/>
              </a:ext>
            </a:extLst>
          </p:cNvPr>
          <p:cNvSpPr>
            <a:spLocks noGrp="1"/>
          </p:cNvSpPr>
          <p:nvPr>
            <p:ph type="sldNum" sz="quarter" idx="12"/>
          </p:nvPr>
        </p:nvSpPr>
        <p:spPr>
          <a:xfrm>
            <a:off x="6457950" y="6356350"/>
            <a:ext cx="2057400" cy="365125"/>
          </a:xfrm>
          <a:prstGeom prst="rect">
            <a:avLst/>
          </a:prstGeom>
        </p:spPr>
        <p:txBody>
          <a:bodyPr/>
          <a:lstStyle/>
          <a:p>
            <a:fld id="{D376455B-A497-4F79-B771-3E34B4F02C43}" type="slidenum">
              <a:rPr kumimoji="1" lang="ja-JP" altLang="en-US" smtClean="0"/>
              <a:t>‹#›</a:t>
            </a:fld>
            <a:endParaRPr kumimoji="1" lang="ja-JP" altLang="en-US"/>
          </a:p>
        </p:txBody>
      </p:sp>
    </p:spTree>
    <p:extLst>
      <p:ext uri="{BB962C8B-B14F-4D97-AF65-F5344CB8AC3E}">
        <p14:creationId xmlns:p14="http://schemas.microsoft.com/office/powerpoint/2010/main" val="4095890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6032" y="210312"/>
            <a:ext cx="8631936" cy="749809"/>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6032" y="1069848"/>
            <a:ext cx="8631936" cy="5107115"/>
          </a:xfrm>
          <a:prstGeom prst="rect">
            <a:avLst/>
          </a:prstGeom>
        </p:spPr>
        <p:txBody>
          <a:bodyPr>
            <a:normAutofit/>
          </a:bodyPr>
          <a:lstStyle>
            <a:lvl1pPr>
              <a:defRPr sz="1800"/>
            </a:lvl1pPr>
            <a:lvl2pPr>
              <a:defRPr sz="1800"/>
            </a:lvl2pPr>
            <a:lvl3pPr>
              <a:defRPr sz="1800"/>
            </a:lvl3pPr>
            <a:lvl4pPr>
              <a:defRPr sz="1800"/>
            </a:lvl4pPr>
            <a:lvl5pPr>
              <a:defRPr sz="18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546894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normAutofit/>
          </a:bodyPr>
          <a:lstStyle>
            <a:lvl1pPr>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2412712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6032" y="210312"/>
            <a:ext cx="8631936" cy="749809"/>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6032" y="1139509"/>
            <a:ext cx="4258818" cy="503745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139509"/>
            <a:ext cx="4258818" cy="503745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235565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2599115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256032" y="210312"/>
            <a:ext cx="8631936" cy="749809"/>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2204869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4095404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256032" y="6356351"/>
            <a:ext cx="2057400" cy="365125"/>
          </a:xfrm>
          <a:prstGeom prst="rect">
            <a:avLst/>
          </a:prstGeom>
        </p:spPr>
        <p:txBody>
          <a:bodyPr/>
          <a:lstStyle/>
          <a:p>
            <a:fld id="{7F346C86-74A7-42A5-B0AE-C584C11A28E0}" type="datetimeFigureOut">
              <a:rPr kumimoji="1" lang="ja-JP" altLang="en-US" smtClean="0"/>
              <a:t>2026/3/23</a:t>
            </a:fld>
            <a:endParaRPr kumimoji="1" lang="ja-JP"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814566" y="6356350"/>
            <a:ext cx="2057400" cy="365125"/>
          </a:xfrm>
          <a:prstGeom prst="rect">
            <a:avLst/>
          </a:prstGeom>
        </p:spPr>
        <p:txBody>
          <a:bodyPr/>
          <a:lstStyle/>
          <a:p>
            <a:fld id="{29C0E692-FC27-4B72-BF38-74E8965916AA}" type="slidenum">
              <a:rPr kumimoji="1" lang="ja-JP" altLang="en-US" smtClean="0"/>
              <a:t>‹#›</a:t>
            </a:fld>
            <a:endParaRPr kumimoji="1" lang="ja-JP" altLang="en-US"/>
          </a:p>
        </p:txBody>
      </p:sp>
    </p:spTree>
    <p:extLst>
      <p:ext uri="{BB962C8B-B14F-4D97-AF65-F5344CB8AC3E}">
        <p14:creationId xmlns:p14="http://schemas.microsoft.com/office/powerpoint/2010/main" val="267774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A9012DF4-8F8D-0C86-2D61-F083B4382E4B}"/>
              </a:ext>
            </a:extLst>
          </p:cNvPr>
          <p:cNvSpPr/>
          <p:nvPr userDrawn="1"/>
        </p:nvSpPr>
        <p:spPr>
          <a:xfrm>
            <a:off x="0" y="6726623"/>
            <a:ext cx="9144000" cy="141888"/>
          </a:xfrm>
          <a:prstGeom prst="rect">
            <a:avLst/>
          </a:prstGeom>
          <a:solidFill>
            <a:srgbClr val="800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77381811"/>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1F6A6E15-C92D-690E-9A68-F011F2BAA9B5}"/>
              </a:ext>
            </a:extLst>
          </p:cNvPr>
          <p:cNvSpPr/>
          <p:nvPr userDrawn="1"/>
        </p:nvSpPr>
        <p:spPr>
          <a:xfrm>
            <a:off x="0" y="6726623"/>
            <a:ext cx="9144000" cy="141888"/>
          </a:xfrm>
          <a:prstGeom prst="rect">
            <a:avLst/>
          </a:prstGeom>
          <a:solidFill>
            <a:srgbClr val="8000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8" name="直線コネクタ 7">
            <a:extLst>
              <a:ext uri="{FF2B5EF4-FFF2-40B4-BE49-F238E27FC236}">
                <a16:creationId xmlns:a16="http://schemas.microsoft.com/office/drawing/2014/main" id="{48364405-764A-1475-9C8C-4868B4728D84}"/>
              </a:ext>
            </a:extLst>
          </p:cNvPr>
          <p:cNvCxnSpPr/>
          <p:nvPr userDrawn="1"/>
        </p:nvCxnSpPr>
        <p:spPr>
          <a:xfrm>
            <a:off x="0" y="493986"/>
            <a:ext cx="9144000" cy="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25964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715B5BD9-AA44-46D8-B899-50AB5908CB5C}"/>
              </a:ext>
            </a:extLst>
          </p:cNvPr>
          <p:cNvSpPr>
            <a:spLocks noGrp="1"/>
          </p:cNvSpPr>
          <p:nvPr>
            <p:ph type="subTitle" idx="1"/>
          </p:nvPr>
        </p:nvSpPr>
        <p:spPr>
          <a:xfrm>
            <a:off x="1143000" y="3705834"/>
            <a:ext cx="6858000" cy="1142892"/>
          </a:xfrm>
        </p:spPr>
        <p:txBody>
          <a:bodyPr>
            <a:normAutofit/>
          </a:bodyPr>
          <a:lstStyle/>
          <a:p>
            <a:r>
              <a:rPr lang="en-US" altLang="ja-JP" sz="3200" dirty="0">
                <a:latin typeface="Meiryo UI" panose="020B0604030504040204" pitchFamily="50" charset="-128"/>
                <a:ea typeface="Meiryo UI" panose="020B0604030504040204" pitchFamily="50" charset="-128"/>
              </a:rPr>
              <a:t>【</a:t>
            </a:r>
            <a:r>
              <a:rPr lang="ja-JP" altLang="en-US" sz="3200" dirty="0">
                <a:latin typeface="Meiryo UI" panose="020B0604030504040204" pitchFamily="50" charset="-128"/>
                <a:ea typeface="Meiryo UI" panose="020B0604030504040204" pitchFamily="50" charset="-128"/>
              </a:rPr>
              <a:t>申請者名</a:t>
            </a:r>
            <a:r>
              <a:rPr lang="en-US" altLang="ja-JP" sz="3200" dirty="0">
                <a:latin typeface="Meiryo UI" panose="020B0604030504040204" pitchFamily="50" charset="-128"/>
                <a:ea typeface="Meiryo UI" panose="020B0604030504040204" pitchFamily="50" charset="-128"/>
              </a:rPr>
              <a:t>】</a:t>
            </a:r>
            <a:endParaRPr kumimoji="1" lang="ja-JP" altLang="en-US" sz="3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0338556D-548F-4B0D-A596-5AB542063D06}"/>
              </a:ext>
            </a:extLst>
          </p:cNvPr>
          <p:cNvSpPr txBox="1"/>
          <p:nvPr/>
        </p:nvSpPr>
        <p:spPr>
          <a:xfrm>
            <a:off x="1086416" y="4532257"/>
            <a:ext cx="6971168" cy="1815882"/>
          </a:xfrm>
          <a:prstGeom prst="rect">
            <a:avLst/>
          </a:prstGeom>
          <a:solidFill>
            <a:schemeClr val="bg1">
              <a:lumMod val="95000"/>
            </a:schemeClr>
          </a:solid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注意事項</a:t>
            </a:r>
            <a:r>
              <a:rPr kumimoji="1" lang="en-US" altLang="ja-JP" sz="1400" dirty="0">
                <a:latin typeface="Meiryo UI" panose="020B0604030504040204" pitchFamily="50" charset="-128"/>
                <a:ea typeface="Meiryo UI" panose="020B0604030504040204" pitchFamily="50" charset="-128"/>
              </a:rPr>
              <a:t>】</a:t>
            </a:r>
          </a:p>
          <a:p>
            <a:pPr marL="87313" indent="-87313"/>
            <a:r>
              <a:rPr kumimoji="1" lang="ja-JP" altLang="en-US" sz="1400" dirty="0">
                <a:latin typeface="Meiryo UI" panose="020B0604030504040204" pitchFamily="50" charset="-128"/>
                <a:ea typeface="Meiryo UI" panose="020B0604030504040204" pitchFamily="50" charset="-128"/>
              </a:rPr>
              <a:t>・蓄電池アグリゲーターとして</a:t>
            </a:r>
            <a:r>
              <a:rPr kumimoji="1" lang="en-US" altLang="ja-JP" sz="1400" dirty="0">
                <a:latin typeface="Meiryo UI" panose="020B0604030504040204" pitchFamily="50" charset="-128"/>
                <a:ea typeface="Meiryo UI" panose="020B0604030504040204" pitchFamily="50" charset="-128"/>
              </a:rPr>
              <a:t>SII</a:t>
            </a:r>
            <a:r>
              <a:rPr kumimoji="1" lang="ja-JP" altLang="en-US" sz="1400" dirty="0">
                <a:latin typeface="Meiryo UI" panose="020B0604030504040204" pitchFamily="50" charset="-128"/>
                <a:ea typeface="Meiryo UI" panose="020B0604030504040204" pitchFamily="50" charset="-128"/>
              </a:rPr>
              <a:t>ホームページに公開される情報は、令和</a:t>
            </a:r>
            <a:r>
              <a:rPr kumimoji="1" lang="en-US" altLang="ja-JP" sz="1400" dirty="0">
                <a:latin typeface="Meiryo UI" panose="020B0604030504040204" pitchFamily="50" charset="-128"/>
                <a:ea typeface="Meiryo UI" panose="020B0604030504040204" pitchFamily="50" charset="-128"/>
              </a:rPr>
              <a:t>7</a:t>
            </a:r>
            <a:r>
              <a:rPr kumimoji="1" lang="ja-JP" altLang="en-US" sz="1400" dirty="0">
                <a:latin typeface="Meiryo UI" panose="020B0604030504040204" pitchFamily="50" charset="-128"/>
                <a:ea typeface="Meiryo UI" panose="020B0604030504040204" pitchFamily="50" charset="-128"/>
              </a:rPr>
              <a:t>年度補正 大規模業務産業用蓄電システム導入支援事業においても参照される。</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・資料は本フォーマットを用いて作成すること。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・本スライドの</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申請者名</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は、自社名に書き換えること。</a:t>
            </a:r>
          </a:p>
          <a:p>
            <a:r>
              <a:rPr kumimoji="1" lang="ja-JP" altLang="en-US" sz="1400" dirty="0">
                <a:latin typeface="Meiryo UI" panose="020B0604030504040204" pitchFamily="50" charset="-128"/>
                <a:ea typeface="Meiryo UI" panose="020B0604030504040204" pitchFamily="50" charset="-128"/>
              </a:rPr>
              <a:t>・背面がグレーのテキストボックス（本テキストボックスを含む）は削除の上作成すること。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・テキストボックス以外の文字（タイトル等）は変更しないこと。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・各項目のスライドは必要に応じて追加すること。</a:t>
            </a:r>
            <a:endParaRPr kumimoji="1" lang="en-US" altLang="ja-JP" sz="1400" dirty="0">
              <a:latin typeface="Meiryo UI" panose="020B0604030504040204" pitchFamily="50" charset="-128"/>
              <a:ea typeface="Meiryo UI" panose="020B0604030504040204" pitchFamily="50" charset="-128"/>
            </a:endParaRPr>
          </a:p>
        </p:txBody>
      </p:sp>
      <p:sp>
        <p:nvSpPr>
          <p:cNvPr id="4" name="タイトル 1">
            <a:extLst>
              <a:ext uri="{FF2B5EF4-FFF2-40B4-BE49-F238E27FC236}">
                <a16:creationId xmlns:a16="http://schemas.microsoft.com/office/drawing/2014/main" id="{82FA4461-191A-CB1A-B72D-1F946AD9CB5F}"/>
              </a:ext>
            </a:extLst>
          </p:cNvPr>
          <p:cNvSpPr txBox="1">
            <a:spLocks/>
          </p:cNvSpPr>
          <p:nvPr/>
        </p:nvSpPr>
        <p:spPr>
          <a:xfrm>
            <a:off x="0" y="0"/>
            <a:ext cx="9144000" cy="3393172"/>
          </a:xfrm>
          <a:prstGeom prst="rect">
            <a:avLst/>
          </a:prstGeom>
        </p:spPr>
        <p:txBody>
          <a:bodyPr anchor="b">
            <a:normAutofit/>
          </a:bodyPr>
          <a:lstStyle>
            <a:lvl1pPr algn="ctr" defTabSz="914400" rtl="0" eaLnBrk="1" latinLnBrk="0" hangingPunct="1">
              <a:lnSpc>
                <a:spcPct val="90000"/>
              </a:lnSpc>
              <a:spcBef>
                <a:spcPct val="0"/>
              </a:spcBef>
              <a:buNone/>
              <a:defRPr kumimoji="1" sz="3600" kern="1200">
                <a:solidFill>
                  <a:schemeClr val="tx1"/>
                </a:solidFill>
                <a:latin typeface="+mj-lt"/>
                <a:ea typeface="+mj-ea"/>
                <a:cs typeface="+mj-cs"/>
              </a:defRPr>
            </a:lvl1pPr>
          </a:lstStyle>
          <a:p>
            <a:r>
              <a:rPr lang="ja-JP" altLang="en-US" sz="1800" dirty="0">
                <a:latin typeface="Meiryo UI" panose="020B0604030504040204" pitchFamily="50" charset="-128"/>
                <a:ea typeface="Meiryo UI" panose="020B0604030504040204" pitchFamily="50" charset="-128"/>
                <a:cs typeface="Arial" panose="020B0604020202020204" pitchFamily="34" charset="0"/>
              </a:rPr>
              <a:t>令和</a:t>
            </a:r>
            <a:r>
              <a:rPr lang="en-US" altLang="ja-JP" sz="1800" dirty="0">
                <a:latin typeface="Meiryo UI" panose="020B0604030504040204" pitchFamily="50" charset="-128"/>
                <a:ea typeface="Meiryo UI" panose="020B0604030504040204" pitchFamily="50" charset="-128"/>
                <a:cs typeface="Arial" panose="020B0604020202020204" pitchFamily="34" charset="0"/>
              </a:rPr>
              <a:t>7</a:t>
            </a:r>
            <a:r>
              <a:rPr lang="ja-JP" altLang="en-US" sz="1800" dirty="0">
                <a:latin typeface="Meiryo UI" panose="020B0604030504040204" pitchFamily="50" charset="-128"/>
                <a:ea typeface="Meiryo UI" panose="020B0604030504040204" pitchFamily="50" charset="-128"/>
                <a:cs typeface="Arial" panose="020B0604020202020204" pitchFamily="34" charset="0"/>
              </a:rPr>
              <a:t>年度補正</a:t>
            </a:r>
            <a:br>
              <a:rPr lang="ja-JP" altLang="en-US" sz="1800" dirty="0">
                <a:latin typeface="Meiryo UI" panose="020B0604030504040204" pitchFamily="50" charset="-128"/>
                <a:ea typeface="Meiryo UI" panose="020B0604030504040204" pitchFamily="50" charset="-128"/>
                <a:cs typeface="Arial" panose="020B0604020202020204" pitchFamily="34" charset="0"/>
              </a:rPr>
            </a:br>
            <a:r>
              <a:rPr lang="ja-JP" altLang="en-US" sz="1800" dirty="0">
                <a:latin typeface="Meiryo UI" panose="020B0604030504040204" pitchFamily="50" charset="-128"/>
                <a:ea typeface="Meiryo UI" panose="020B0604030504040204" pitchFamily="50" charset="-128"/>
                <a:cs typeface="Arial" panose="020B0604020202020204" pitchFamily="34" charset="0"/>
              </a:rPr>
              <a:t>「再生可能エネルギー導入拡大・分散型エネルギーリソース</a:t>
            </a:r>
            <a:br>
              <a:rPr lang="ja-JP" altLang="en-US" sz="1800" dirty="0">
                <a:latin typeface="Meiryo UI" panose="020B0604030504040204" pitchFamily="50" charset="-128"/>
                <a:ea typeface="Meiryo UI" panose="020B0604030504040204" pitchFamily="50" charset="-128"/>
                <a:cs typeface="Arial" panose="020B0604020202020204" pitchFamily="34" charset="0"/>
              </a:rPr>
            </a:br>
            <a:r>
              <a:rPr lang="ja-JP" altLang="en-US" sz="1800" dirty="0">
                <a:latin typeface="Meiryo UI" panose="020B0604030504040204" pitchFamily="50" charset="-128"/>
                <a:ea typeface="Meiryo UI" panose="020B0604030504040204" pitchFamily="50" charset="-128"/>
                <a:cs typeface="Arial" panose="020B0604020202020204" pitchFamily="34" charset="0"/>
              </a:rPr>
              <a:t>導入支援等事業費補助金」</a:t>
            </a:r>
            <a:br>
              <a:rPr lang="en-US" altLang="ja-JP" sz="2400" dirty="0">
                <a:latin typeface="Meiryo UI" panose="020B0604030504040204" pitchFamily="50" charset="-128"/>
                <a:ea typeface="Meiryo UI" panose="020B0604030504040204" pitchFamily="50" charset="-128"/>
                <a:cs typeface="Arial" panose="020B0604020202020204" pitchFamily="34" charset="0"/>
              </a:rPr>
            </a:br>
            <a:r>
              <a:rPr lang="ja-JP" altLang="en-US" sz="2000" dirty="0">
                <a:latin typeface="Meiryo UI" panose="020B0604030504040204" pitchFamily="50" charset="-128"/>
                <a:ea typeface="Meiryo UI" panose="020B0604030504040204" pitchFamily="50" charset="-128"/>
                <a:cs typeface="Arial" panose="020B0604020202020204" pitchFamily="34" charset="0"/>
              </a:rPr>
              <a:t>（</a:t>
            </a:r>
            <a:r>
              <a:rPr lang="en-US" altLang="ja-JP" sz="2000" dirty="0">
                <a:latin typeface="Meiryo UI" panose="020B0604030504040204" pitchFamily="50" charset="-128"/>
                <a:ea typeface="Meiryo UI" panose="020B0604030504040204" pitchFamily="50" charset="-128"/>
                <a:cs typeface="Arial" panose="020B0604020202020204" pitchFamily="34" charset="0"/>
              </a:rPr>
              <a:t>DR</a:t>
            </a:r>
            <a:r>
              <a:rPr lang="ja-JP" altLang="en-US" sz="2000" dirty="0">
                <a:latin typeface="Meiryo UI" panose="020B0604030504040204" pitchFamily="50" charset="-128"/>
                <a:ea typeface="Meiryo UI" panose="020B0604030504040204" pitchFamily="50" charset="-128"/>
                <a:cs typeface="Arial" panose="020B0604020202020204" pitchFamily="34" charset="0"/>
              </a:rPr>
              <a:t>リソース導入のための家庭用蓄電システム等導入支援事業）</a:t>
            </a:r>
            <a:br>
              <a:rPr lang="en-US" altLang="ja-JP" sz="2000" dirty="0">
                <a:latin typeface="Meiryo UI" panose="020B0604030504040204" pitchFamily="50" charset="-128"/>
                <a:ea typeface="Meiryo UI" panose="020B0604030504040204" pitchFamily="50" charset="-128"/>
                <a:cs typeface="Arial" panose="020B0604020202020204" pitchFamily="34" charset="0"/>
              </a:rPr>
            </a:br>
            <a:r>
              <a:rPr lang="ja-JP" altLang="en-US" sz="2000" dirty="0">
                <a:latin typeface="Meiryo UI" panose="020B0604030504040204" pitchFamily="50" charset="-128"/>
                <a:ea typeface="Meiryo UI" panose="020B0604030504040204" pitchFamily="50" charset="-128"/>
                <a:cs typeface="Arial" panose="020B0604020202020204" pitchFamily="34" charset="0"/>
              </a:rPr>
              <a:t>業務産業用蓄電システム導入支援事業</a:t>
            </a:r>
            <a:endParaRPr lang="en-US" altLang="ja-JP" sz="2000" dirty="0">
              <a:latin typeface="Meiryo UI" panose="020B0604030504040204" pitchFamily="50" charset="-128"/>
              <a:ea typeface="Meiryo UI" panose="020B0604030504040204" pitchFamily="50" charset="-128"/>
              <a:cs typeface="Arial" panose="020B0604020202020204" pitchFamily="34" charset="0"/>
            </a:endParaRPr>
          </a:p>
          <a:p>
            <a:br>
              <a:rPr lang="en-US" altLang="ja-JP" dirty="0">
                <a:latin typeface="Meiryo UI" panose="020B0604030504040204" pitchFamily="50" charset="-128"/>
                <a:ea typeface="Meiryo UI" panose="020B0604030504040204" pitchFamily="50" charset="-128"/>
                <a:cs typeface="Arial" panose="020B0604020202020204" pitchFamily="34" charset="0"/>
              </a:rPr>
            </a:br>
            <a:r>
              <a:rPr lang="ja-JP" altLang="en-US" dirty="0">
                <a:latin typeface="Meiryo UI" panose="020B0604030504040204" pitchFamily="50" charset="-128"/>
                <a:ea typeface="Meiryo UI" panose="020B0604030504040204" pitchFamily="50" charset="-128"/>
              </a:rPr>
              <a:t>ディマンドリスポンス（</a:t>
            </a:r>
            <a:r>
              <a:rPr lang="en-US" altLang="ja-JP" dirty="0">
                <a:latin typeface="Meiryo UI" panose="020B0604030504040204" pitchFamily="50" charset="-128"/>
                <a:ea typeface="Meiryo UI" panose="020B0604030504040204" pitchFamily="50" charset="-128"/>
              </a:rPr>
              <a:t>DR</a:t>
            </a:r>
            <a:r>
              <a:rPr lang="ja-JP" altLang="en-US" dirty="0">
                <a:latin typeface="Meiryo UI" panose="020B0604030504040204" pitchFamily="50" charset="-128"/>
                <a:ea typeface="Meiryo UI" panose="020B0604030504040204" pitchFamily="50" charset="-128"/>
              </a:rPr>
              <a:t>）</a:t>
            </a:r>
            <a:br>
              <a:rPr lang="en-US" altLang="ja-JP" dirty="0">
                <a:latin typeface="Meiryo UI" panose="020B0604030504040204" pitchFamily="50" charset="-128"/>
                <a:ea typeface="Meiryo UI" panose="020B0604030504040204" pitchFamily="50" charset="-128"/>
              </a:rPr>
            </a:br>
            <a:r>
              <a:rPr lang="ja-JP" altLang="en-US" dirty="0">
                <a:latin typeface="Meiryo UI" panose="020B0604030504040204" pitchFamily="50" charset="-128"/>
                <a:ea typeface="Meiryo UI" panose="020B0604030504040204" pitchFamily="50" charset="-128"/>
              </a:rPr>
              <a:t>ビジネスモデル</a:t>
            </a:r>
            <a:endParaRPr lang="ja-JP" altLang="en-US" dirty="0">
              <a:solidFill>
                <a:srgbClr val="00B05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6614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BA67C23C-D699-F32E-11B9-0C40D9BE7BF1}"/>
              </a:ext>
            </a:extLst>
          </p:cNvPr>
          <p:cNvSpPr txBox="1">
            <a:spLocks/>
          </p:cNvSpPr>
          <p:nvPr/>
        </p:nvSpPr>
        <p:spPr>
          <a:xfrm>
            <a:off x="0" y="0"/>
            <a:ext cx="9144000" cy="493615"/>
          </a:xfrm>
          <a:prstGeom prst="rect">
            <a:avLst/>
          </a:prstGeom>
          <a:noFill/>
        </p:spPr>
        <p:txBody>
          <a:bodyPr anchor="ctr">
            <a:normAutofit/>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ja-JP" altLang="en-US" sz="2000" b="1" dirty="0">
                <a:solidFill>
                  <a:srgbClr val="002060"/>
                </a:solidFill>
                <a:latin typeface="Meiryo UI" panose="020B0604030504040204" pitchFamily="50" charset="-128"/>
                <a:ea typeface="Meiryo UI" panose="020B0604030504040204" pitchFamily="50" charset="-128"/>
              </a:rPr>
              <a:t>１．</a:t>
            </a:r>
            <a:r>
              <a:rPr lang="en-US" altLang="ja-JP" sz="2000" b="1" dirty="0">
                <a:solidFill>
                  <a:srgbClr val="002060"/>
                </a:solidFill>
                <a:latin typeface="Meiryo UI" panose="020B0604030504040204" pitchFamily="50" charset="-128"/>
                <a:ea typeface="Meiryo UI" panose="020B0604030504040204" pitchFamily="50" charset="-128"/>
              </a:rPr>
              <a:t>DR</a:t>
            </a:r>
            <a:r>
              <a:rPr lang="ja-JP" altLang="en-US" sz="2000" b="1" dirty="0">
                <a:solidFill>
                  <a:srgbClr val="002060"/>
                </a:solidFill>
                <a:latin typeface="Meiryo UI" panose="020B0604030504040204" pitchFamily="50" charset="-128"/>
                <a:ea typeface="Meiryo UI" panose="020B0604030504040204" pitchFamily="50" charset="-128"/>
              </a:rPr>
              <a:t>実施概要</a:t>
            </a:r>
            <a:endParaRPr lang="en-US" altLang="ja-JP" sz="2000" b="1" dirty="0">
              <a:solidFill>
                <a:srgbClr val="002060"/>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EE24AEB-2B6E-423D-47EC-439C33BC3ACA}"/>
              </a:ext>
            </a:extLst>
          </p:cNvPr>
          <p:cNvSpPr txBox="1"/>
          <p:nvPr/>
        </p:nvSpPr>
        <p:spPr>
          <a:xfrm>
            <a:off x="218571" y="613833"/>
            <a:ext cx="8698852" cy="523220"/>
          </a:xfrm>
          <a:prstGeom prst="rect">
            <a:avLst/>
          </a:prstGeom>
          <a:solidFill>
            <a:schemeClr val="bg1">
              <a:lumMod val="95000"/>
            </a:schemeClr>
          </a:solid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・実施予定の</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内容および</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契約の概要を記載すること。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・記載内容は、本</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ビジネスモデル資料および</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契約書（ひな形）と整合性が取れていること。</a:t>
            </a:r>
            <a:endParaRPr kumimoji="1" lang="en-US" altLang="ja-JP" sz="1400" dirty="0">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A12DCF35-3D19-3144-9CDC-7BC49008EADB}"/>
              </a:ext>
            </a:extLst>
          </p:cNvPr>
          <p:cNvGraphicFramePr>
            <a:graphicFrameLocks noGrp="1"/>
          </p:cNvGraphicFramePr>
          <p:nvPr>
            <p:extLst>
              <p:ext uri="{D42A27DB-BD31-4B8C-83A1-F6EECF244321}">
                <p14:modId xmlns:p14="http://schemas.microsoft.com/office/powerpoint/2010/main" val="3031695429"/>
              </p:ext>
            </p:extLst>
          </p:nvPr>
        </p:nvGraphicFramePr>
        <p:xfrm>
          <a:off x="218571" y="1843420"/>
          <a:ext cx="8698852" cy="4014029"/>
        </p:xfrm>
        <a:graphic>
          <a:graphicData uri="http://schemas.openxmlformats.org/drawingml/2006/table">
            <a:tbl>
              <a:tblPr bandRow="1">
                <a:tableStyleId>{2D5ABB26-0587-4C30-8999-92F81FD0307C}</a:tableStyleId>
              </a:tblPr>
              <a:tblGrid>
                <a:gridCol w="2248584">
                  <a:extLst>
                    <a:ext uri="{9D8B030D-6E8A-4147-A177-3AD203B41FA5}">
                      <a16:colId xmlns:a16="http://schemas.microsoft.com/office/drawing/2014/main" val="4113462582"/>
                    </a:ext>
                  </a:extLst>
                </a:gridCol>
                <a:gridCol w="6450268">
                  <a:extLst>
                    <a:ext uri="{9D8B030D-6E8A-4147-A177-3AD203B41FA5}">
                      <a16:colId xmlns:a16="http://schemas.microsoft.com/office/drawing/2014/main" val="2905633122"/>
                    </a:ext>
                  </a:extLst>
                </a:gridCol>
              </a:tblGrid>
              <a:tr h="546097">
                <a:tc>
                  <a:txBody>
                    <a:bodyPr/>
                    <a:lstStyle/>
                    <a:p>
                      <a:pPr algn="l"/>
                      <a:r>
                        <a:rPr kumimoji="1" lang="ja-JP" altLang="en-US" sz="1600" dirty="0">
                          <a:solidFill>
                            <a:schemeClr val="tx1"/>
                          </a:solidFill>
                          <a:latin typeface="Meiryo UI" panose="020B0604030504040204" pitchFamily="50" charset="-128"/>
                          <a:ea typeface="Meiryo UI" panose="020B0604030504040204" pitchFamily="50" charset="-128"/>
                        </a:rPr>
                        <a:t>サービス（契約）の名称</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10000"/>
                        <a:lumOff val="90000"/>
                      </a:schemeClr>
                    </a:solidFill>
                  </a:tcPr>
                </a:tc>
                <a:tc>
                  <a:txBody>
                    <a:bodyPr/>
                    <a:lstStyle/>
                    <a:p>
                      <a:pPr algn="l"/>
                      <a:endParaRPr kumimoji="1" lang="ja-JP" altLang="en-US" sz="1200" dirty="0">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21050130"/>
                  </a:ext>
                </a:extLst>
              </a:tr>
              <a:tr h="717731">
                <a:tc rowSpan="2">
                  <a:txBody>
                    <a:bodyPr/>
                    <a:lstStyle/>
                    <a:p>
                      <a:pPr lvl="0" algn="l"/>
                      <a:r>
                        <a:rPr kumimoji="1" lang="ja-JP" altLang="en-US" sz="1600" dirty="0">
                          <a:solidFill>
                            <a:schemeClr val="tx1"/>
                          </a:solidFill>
                          <a:latin typeface="Meiryo UI" panose="020B0604030504040204" pitchFamily="50" charset="-128"/>
                          <a:ea typeface="Meiryo UI" panose="020B0604030504040204" pitchFamily="50" charset="-128"/>
                        </a:rPr>
                        <a:t>ＤＲ発動基準</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10000"/>
                        <a:lumOff val="90000"/>
                      </a:schemeClr>
                    </a:solidFill>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下げ</a:t>
                      </a:r>
                      <a:r>
                        <a:rPr kumimoji="1" lang="en-US" altLang="ja-JP" sz="1200" dirty="0">
                          <a:solidFill>
                            <a:schemeClr val="tx1"/>
                          </a:solidFill>
                          <a:latin typeface="Meiryo UI" panose="020B0604030504040204" pitchFamily="50" charset="-128"/>
                          <a:ea typeface="Meiryo UI" panose="020B0604030504040204" pitchFamily="50" charset="-128"/>
                        </a:rPr>
                        <a:t>DR</a:t>
                      </a:r>
                      <a:r>
                        <a:rPr kumimoji="1" lang="ja-JP" altLang="en-US" sz="12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03275924"/>
                  </a:ext>
                </a:extLst>
              </a:tr>
              <a:tr h="675852">
                <a:tc vMerge="1">
                  <a:txBody>
                    <a:bodyPr/>
                    <a:lstStyle/>
                    <a:p>
                      <a:endParaRPr dirty="0"/>
                    </a:p>
                  </a:txBody>
                  <a:tcP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上げ</a:t>
                      </a:r>
                      <a:r>
                        <a:rPr kumimoji="1" lang="en-US" altLang="ja-JP" sz="1200" dirty="0">
                          <a:solidFill>
                            <a:schemeClr val="tx1"/>
                          </a:solidFill>
                          <a:latin typeface="Meiryo UI" panose="020B0604030504040204" pitchFamily="50" charset="-128"/>
                          <a:ea typeface="Meiryo UI" panose="020B0604030504040204" pitchFamily="50" charset="-128"/>
                        </a:rPr>
                        <a:t>DR</a:t>
                      </a:r>
                      <a:r>
                        <a:rPr kumimoji="1" lang="ja-JP" altLang="en-US" sz="12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25885755"/>
                  </a:ext>
                </a:extLst>
              </a:tr>
              <a:tr h="709224">
                <a:tc rowSpan="2">
                  <a:txBody>
                    <a:bodyPr/>
                    <a:lstStyle/>
                    <a:p>
                      <a:pPr algn="l"/>
                      <a:r>
                        <a:rPr kumimoji="1" lang="ja-JP" altLang="en-US" sz="1600" dirty="0">
                          <a:solidFill>
                            <a:schemeClr val="tx1"/>
                          </a:solidFill>
                          <a:latin typeface="Meiryo UI" panose="020B0604030504040204" pitchFamily="50" charset="-128"/>
                          <a:ea typeface="Meiryo UI" panose="020B0604030504040204" pitchFamily="50" charset="-128"/>
                        </a:rPr>
                        <a:t>監視および制御方法</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10000"/>
                        <a:lumOff val="90000"/>
                      </a:schemeClr>
                    </a:solidFill>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下げ</a:t>
                      </a:r>
                      <a:r>
                        <a:rPr kumimoji="1" lang="en-US" altLang="ja-JP" sz="1200" dirty="0">
                          <a:solidFill>
                            <a:schemeClr val="tx1"/>
                          </a:solidFill>
                          <a:latin typeface="Meiryo UI" panose="020B0604030504040204" pitchFamily="50" charset="-128"/>
                          <a:ea typeface="Meiryo UI" panose="020B0604030504040204" pitchFamily="50" charset="-128"/>
                        </a:rPr>
                        <a:t>DR</a:t>
                      </a:r>
                      <a:r>
                        <a:rPr kumimoji="1" lang="ja-JP" altLang="en-US" sz="12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1501172"/>
                  </a:ext>
                </a:extLst>
              </a:tr>
              <a:tr h="779892">
                <a:tc vMerge="1">
                  <a:txBody>
                    <a:bodyPr/>
                    <a:lstStyle/>
                    <a:p>
                      <a:endParaRPr kumimoji="1" lang="ja-JP" altLang="en-US"/>
                    </a:p>
                  </a:txBody>
                  <a:tcPr/>
                </a:tc>
                <a:tc>
                  <a:txBody>
                    <a:bodyPr/>
                    <a:lstStyle/>
                    <a:p>
                      <a:pPr algn="l"/>
                      <a:r>
                        <a:rPr kumimoji="1" lang="ja-JP" altLang="en-US" sz="1200" dirty="0">
                          <a:solidFill>
                            <a:schemeClr val="tx1"/>
                          </a:solidFill>
                          <a:latin typeface="Meiryo UI" panose="020B0604030504040204" pitchFamily="50" charset="-128"/>
                          <a:ea typeface="Meiryo UI" panose="020B0604030504040204" pitchFamily="50" charset="-128"/>
                        </a:rPr>
                        <a:t>上げ</a:t>
                      </a:r>
                      <a:r>
                        <a:rPr kumimoji="1" lang="en-US" altLang="ja-JP" sz="1200" dirty="0">
                          <a:solidFill>
                            <a:schemeClr val="tx1"/>
                          </a:solidFill>
                          <a:latin typeface="Meiryo UI" panose="020B0604030504040204" pitchFamily="50" charset="-128"/>
                          <a:ea typeface="Meiryo UI" panose="020B0604030504040204" pitchFamily="50" charset="-128"/>
                        </a:rPr>
                        <a:t>DR</a:t>
                      </a:r>
                      <a:r>
                        <a:rPr kumimoji="1" lang="ja-JP" altLang="en-US" sz="1200" dirty="0">
                          <a:solidFill>
                            <a:schemeClr val="tx1"/>
                          </a:solidFill>
                          <a:latin typeface="Meiryo UI" panose="020B0604030504040204" pitchFamily="50" charset="-128"/>
                          <a:ea typeface="Meiryo UI" panose="020B0604030504040204" pitchFamily="50" charset="-128"/>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77189063"/>
                  </a:ext>
                </a:extLst>
              </a:tr>
              <a:tr h="585233">
                <a:tc>
                  <a:txBody>
                    <a:bodyPr/>
                    <a:lstStyle/>
                    <a:p>
                      <a:pPr algn="l"/>
                      <a:r>
                        <a:rPr kumimoji="1" lang="ja-JP" altLang="en-US" sz="1600" dirty="0">
                          <a:solidFill>
                            <a:schemeClr val="tx1"/>
                          </a:solidFill>
                          <a:latin typeface="Meiryo UI" panose="020B0604030504040204" pitchFamily="50" charset="-128"/>
                          <a:ea typeface="Meiryo UI" panose="020B0604030504040204" pitchFamily="50" charset="-128"/>
                        </a:rPr>
                        <a:t>契約期間</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10000"/>
                        <a:lumOff val="90000"/>
                      </a:schemeClr>
                    </a:solidFill>
                  </a:tcPr>
                </a:tc>
                <a:tc>
                  <a:txBody>
                    <a:bodyPr/>
                    <a:lstStyle/>
                    <a:p>
                      <a:pPr algn="l"/>
                      <a:endParaRPr kumimoji="1" lang="ja-JP" altLang="en-US" sz="1200" dirty="0">
                        <a:solidFill>
                          <a:srgbClr val="FF0000"/>
                        </a:solidFill>
                        <a:latin typeface="Meiryo UI" panose="020B0604030504040204" pitchFamily="50" charset="-128"/>
                        <a:ea typeface="Meiryo UI"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18096147"/>
                  </a:ext>
                </a:extLst>
              </a:tr>
            </a:tbl>
          </a:graphicData>
        </a:graphic>
      </p:graphicFrame>
    </p:spTree>
    <p:extLst>
      <p:ext uri="{BB962C8B-B14F-4D97-AF65-F5344CB8AC3E}">
        <p14:creationId xmlns:p14="http://schemas.microsoft.com/office/powerpoint/2010/main" val="3299388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518DE-84F1-D542-CD44-CE177F6601BD}"/>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8AB96C01-FE66-7947-70CA-8B7908AF1573}"/>
              </a:ext>
            </a:extLst>
          </p:cNvPr>
          <p:cNvSpPr txBox="1">
            <a:spLocks/>
          </p:cNvSpPr>
          <p:nvPr/>
        </p:nvSpPr>
        <p:spPr>
          <a:xfrm>
            <a:off x="0" y="0"/>
            <a:ext cx="9144000" cy="493615"/>
          </a:xfrm>
          <a:prstGeom prst="rect">
            <a:avLst/>
          </a:prstGeom>
          <a:noFill/>
        </p:spPr>
        <p:txBody>
          <a:bodyPr anchor="ctr">
            <a:normAutofit/>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ja-JP" altLang="en-US" sz="2000" b="1" dirty="0">
                <a:solidFill>
                  <a:srgbClr val="002060"/>
                </a:solidFill>
                <a:latin typeface="Meiryo UI" panose="020B0604030504040204" pitchFamily="50" charset="-128"/>
                <a:ea typeface="Meiryo UI" panose="020B0604030504040204" pitchFamily="50" charset="-128"/>
              </a:rPr>
              <a:t>２．</a:t>
            </a:r>
            <a:r>
              <a:rPr lang="en-US" altLang="ja-JP" sz="2000" b="1" dirty="0">
                <a:solidFill>
                  <a:srgbClr val="002060"/>
                </a:solidFill>
                <a:latin typeface="Meiryo UI" panose="020B0604030504040204" pitchFamily="50" charset="-128"/>
                <a:ea typeface="Meiryo UI" panose="020B0604030504040204" pitchFamily="50" charset="-128"/>
              </a:rPr>
              <a:t>DR</a:t>
            </a:r>
            <a:r>
              <a:rPr lang="ja-JP" altLang="en-US" sz="2000" b="1" dirty="0">
                <a:solidFill>
                  <a:srgbClr val="002060"/>
                </a:solidFill>
                <a:latin typeface="Meiryo UI" panose="020B0604030504040204" pitchFamily="50" charset="-128"/>
                <a:ea typeface="Meiryo UI" panose="020B0604030504040204" pitchFamily="50" charset="-128"/>
              </a:rPr>
              <a:t>実施体制</a:t>
            </a:r>
            <a:endParaRPr lang="en-US" altLang="ja-JP" sz="2000" b="1" dirty="0">
              <a:solidFill>
                <a:srgbClr val="002060"/>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8ED8E80-1106-9679-329E-38A29FC6C180}"/>
              </a:ext>
            </a:extLst>
          </p:cNvPr>
          <p:cNvSpPr txBox="1"/>
          <p:nvPr/>
        </p:nvSpPr>
        <p:spPr>
          <a:xfrm>
            <a:off x="218571" y="613833"/>
            <a:ext cx="8698852" cy="1169551"/>
          </a:xfrm>
          <a:prstGeom prst="rect">
            <a:avLst/>
          </a:prstGeom>
          <a:solidFill>
            <a:schemeClr val="bg1">
              <a:lumMod val="95000"/>
            </a:schemeClr>
          </a:solid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契約に基づく</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実施の流れを図を用いて記載すること。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・下げ</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および上げ</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の具体的な実施方法（監視方法、遠隔制御、メールによる制御指示等）を含めて記載すること。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・下げ</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および上げ</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の具体的な発動基準・発動範囲について記載すること。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・自社以外の事業者とも連携が必要な場合は、可能な範囲で事業者名も記載すること（アグリゲーションコーディネーターや小売電気事業者等）</a:t>
            </a:r>
            <a:endParaRPr kumimoji="1" lang="en-US" altLang="ja-JP" sz="140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5D6A65F1-3B18-14E6-F71C-4F4068D686A8}"/>
              </a:ext>
            </a:extLst>
          </p:cNvPr>
          <p:cNvSpPr txBox="1"/>
          <p:nvPr/>
        </p:nvSpPr>
        <p:spPr>
          <a:xfrm flipH="1">
            <a:off x="218571" y="2117147"/>
            <a:ext cx="1921061" cy="338554"/>
          </a:xfrm>
          <a:prstGeom prst="rect">
            <a:avLst/>
          </a:prstGeom>
          <a:noFill/>
        </p:spPr>
        <p:txBody>
          <a:bodyPr wrap="square" rtlCol="0">
            <a:spAutoFit/>
          </a:bodyPr>
          <a:lstStyle/>
          <a:p>
            <a:r>
              <a:rPr kumimoji="1"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■記入例</a:t>
            </a:r>
            <a:endParaRPr kumimoji="1"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5" name="図 4">
            <a:extLst>
              <a:ext uri="{FF2B5EF4-FFF2-40B4-BE49-F238E27FC236}">
                <a16:creationId xmlns:a16="http://schemas.microsoft.com/office/drawing/2014/main" id="{9E798CA6-537C-8CEC-707E-B6594B8DF7AF}"/>
              </a:ext>
            </a:extLst>
          </p:cNvPr>
          <p:cNvPicPr>
            <a:picLocks noChangeAspect="1"/>
          </p:cNvPicPr>
          <p:nvPr/>
        </p:nvPicPr>
        <p:blipFill>
          <a:blip r:embed="rId2"/>
          <a:stretch>
            <a:fillRect/>
          </a:stretch>
        </p:blipFill>
        <p:spPr>
          <a:xfrm>
            <a:off x="640898" y="2643051"/>
            <a:ext cx="7671317" cy="3601116"/>
          </a:xfrm>
          <a:prstGeom prst="rect">
            <a:avLst/>
          </a:prstGeom>
        </p:spPr>
      </p:pic>
    </p:spTree>
    <p:extLst>
      <p:ext uri="{BB962C8B-B14F-4D97-AF65-F5344CB8AC3E}">
        <p14:creationId xmlns:p14="http://schemas.microsoft.com/office/powerpoint/2010/main" val="1139381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AC74A150-9A74-4450-D7B2-BF5EFCD5CD6E}"/>
              </a:ext>
            </a:extLst>
          </p:cNvPr>
          <p:cNvSpPr txBox="1">
            <a:spLocks/>
          </p:cNvSpPr>
          <p:nvPr/>
        </p:nvSpPr>
        <p:spPr>
          <a:xfrm>
            <a:off x="0" y="0"/>
            <a:ext cx="9144000" cy="493615"/>
          </a:xfrm>
          <a:prstGeom prst="rect">
            <a:avLst/>
          </a:prstGeom>
          <a:noFill/>
        </p:spPr>
        <p:txBody>
          <a:bodyPr anchor="ctr">
            <a:normAutofit/>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ja-JP" altLang="en-US" sz="2000" b="1" dirty="0">
                <a:solidFill>
                  <a:srgbClr val="002060"/>
                </a:solidFill>
                <a:latin typeface="Meiryo UI" panose="020B0604030504040204" pitchFamily="50" charset="-128"/>
                <a:ea typeface="Meiryo UI" panose="020B0604030504040204" pitchFamily="50" charset="-128"/>
              </a:rPr>
              <a:t>３．システムイメージ図</a:t>
            </a:r>
            <a:endParaRPr lang="en-US" altLang="ja-JP" sz="2000" b="1" dirty="0">
              <a:solidFill>
                <a:srgbClr val="002060"/>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AE03E12-D2C4-268E-300E-F164793B2DF4}"/>
              </a:ext>
            </a:extLst>
          </p:cNvPr>
          <p:cNvSpPr txBox="1"/>
          <p:nvPr/>
        </p:nvSpPr>
        <p:spPr>
          <a:xfrm>
            <a:off x="218571" y="606903"/>
            <a:ext cx="8698852" cy="1169551"/>
          </a:xfrm>
          <a:prstGeom prst="rect">
            <a:avLst/>
          </a:prstGeom>
          <a:solidFill>
            <a:schemeClr val="bg1">
              <a:lumMod val="95000"/>
            </a:schemeClr>
          </a:solid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システム／</a:t>
            </a:r>
            <a:r>
              <a:rPr kumimoji="1" lang="en-US" altLang="ja-JP" sz="1400" dirty="0">
                <a:latin typeface="Meiryo UI" panose="020B0604030504040204" pitchFamily="50" charset="-128"/>
                <a:ea typeface="Meiryo UI" panose="020B0604030504040204" pitchFamily="50" charset="-128"/>
              </a:rPr>
              <a:t>IoT</a:t>
            </a:r>
            <a:r>
              <a:rPr kumimoji="1" lang="ja-JP" altLang="en-US" sz="1400" dirty="0">
                <a:latin typeface="Meiryo UI" panose="020B0604030504040204" pitchFamily="50" charset="-128"/>
                <a:ea typeface="Meiryo UI" panose="020B0604030504040204" pitchFamily="50" charset="-128"/>
              </a:rPr>
              <a:t>機器／リソース全体を網羅したシステムイメージ図を記載すること。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・指定の機種がある場合は、機種名を記載すること。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・ホームページ</a:t>
            </a:r>
            <a:r>
              <a:rPr kumimoji="1" lang="en-US" altLang="ja-JP" sz="1400" baseline="300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やパンフレット等で説明が可能であれば、それらを用いることも可。</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ホームページがある場合は</a:t>
            </a:r>
            <a:r>
              <a:rPr kumimoji="1" lang="en-US" altLang="ja-JP" sz="1400" dirty="0">
                <a:latin typeface="Meiryo UI" panose="020B0604030504040204" pitchFamily="50" charset="-128"/>
                <a:ea typeface="Meiryo UI" panose="020B0604030504040204" pitchFamily="50" charset="-128"/>
              </a:rPr>
              <a:t>URL</a:t>
            </a:r>
            <a:r>
              <a:rPr kumimoji="1" lang="ja-JP" altLang="en-US" sz="1400" dirty="0">
                <a:latin typeface="Meiryo UI" panose="020B0604030504040204" pitchFamily="50" charset="-128"/>
                <a:ea typeface="Meiryo UI" panose="020B0604030504040204" pitchFamily="50" charset="-128"/>
              </a:rPr>
              <a:t>も記載すること）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・１ページに収まらない場合は、複数ページで作成することも可。</a:t>
            </a:r>
          </a:p>
        </p:txBody>
      </p:sp>
    </p:spTree>
    <p:extLst>
      <p:ext uri="{BB962C8B-B14F-4D97-AF65-F5344CB8AC3E}">
        <p14:creationId xmlns:p14="http://schemas.microsoft.com/office/powerpoint/2010/main" val="339654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21441-6FB1-5942-DE0C-5B91CEB17A04}"/>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C012F970-32D2-6A2D-D984-4E584621CF44}"/>
              </a:ext>
            </a:extLst>
          </p:cNvPr>
          <p:cNvSpPr txBox="1">
            <a:spLocks/>
          </p:cNvSpPr>
          <p:nvPr/>
        </p:nvSpPr>
        <p:spPr>
          <a:xfrm>
            <a:off x="0" y="0"/>
            <a:ext cx="9144000" cy="493615"/>
          </a:xfrm>
          <a:prstGeom prst="rect">
            <a:avLst/>
          </a:prstGeom>
          <a:noFill/>
        </p:spPr>
        <p:txBody>
          <a:bodyPr anchor="ctr">
            <a:normAutofit/>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ja-JP" altLang="en-US" sz="2000" b="1" dirty="0">
                <a:solidFill>
                  <a:srgbClr val="002060"/>
                </a:solidFill>
                <a:latin typeface="Meiryo UI" panose="020B0604030504040204" pitchFamily="50" charset="-128"/>
                <a:ea typeface="Meiryo UI" panose="020B0604030504040204" pitchFamily="50" charset="-128"/>
              </a:rPr>
              <a:t>４．</a:t>
            </a:r>
            <a:r>
              <a:rPr lang="en-US" altLang="ja-JP" sz="2000" b="1" dirty="0">
                <a:solidFill>
                  <a:srgbClr val="002060"/>
                </a:solidFill>
                <a:latin typeface="Meiryo UI" panose="020B0604030504040204" pitchFamily="50" charset="-128"/>
                <a:ea typeface="Meiryo UI" panose="020B0604030504040204" pitchFamily="50" charset="-128"/>
              </a:rPr>
              <a:t>DR</a:t>
            </a:r>
            <a:r>
              <a:rPr lang="ja-JP" altLang="en-US" sz="2000" b="1" dirty="0">
                <a:solidFill>
                  <a:srgbClr val="002060"/>
                </a:solidFill>
                <a:latin typeface="Meiryo UI" panose="020B0604030504040204" pitchFamily="50" charset="-128"/>
                <a:ea typeface="Meiryo UI" panose="020B0604030504040204" pitchFamily="50" charset="-128"/>
              </a:rPr>
              <a:t>システムフロー図</a:t>
            </a:r>
            <a:endParaRPr lang="en-US" altLang="ja-JP" sz="2000" b="1" dirty="0">
              <a:solidFill>
                <a:srgbClr val="002060"/>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839EA9C6-E7DF-F19F-4345-8ACDA9B0B32E}"/>
              </a:ext>
            </a:extLst>
          </p:cNvPr>
          <p:cNvSpPr txBox="1"/>
          <p:nvPr/>
        </p:nvSpPr>
        <p:spPr>
          <a:xfrm>
            <a:off x="218571" y="606903"/>
            <a:ext cx="8698852" cy="954107"/>
          </a:xfrm>
          <a:prstGeom prst="rect">
            <a:avLst/>
          </a:prstGeom>
          <a:solidFill>
            <a:schemeClr val="bg1">
              <a:lumMod val="95000"/>
            </a:schemeClr>
          </a:solid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・下げ</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および上げ</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をシステムで制御していることがわかるフロー図を記載すること。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を実施する際の発動契機・発動範囲と具体的な基準を記載すること。</a:t>
            </a:r>
            <a:br>
              <a:rPr kumimoji="1" lang="ja-JP" altLang="en-US" sz="1400" dirty="0">
                <a:latin typeface="Meiryo UI" panose="020B0604030504040204" pitchFamily="50" charset="-128"/>
                <a:ea typeface="Meiryo UI" panose="020B0604030504040204" pitchFamily="50" charset="-128"/>
              </a:rPr>
            </a:br>
            <a:r>
              <a:rPr kumimoji="1" lang="ja-JP" altLang="en-US" sz="1400" dirty="0">
                <a:latin typeface="Meiryo UI" panose="020B0604030504040204" pitchFamily="50" charset="-128"/>
                <a:ea typeface="Meiryo UI" panose="020B0604030504040204" pitchFamily="50" charset="-128"/>
              </a:rPr>
              <a:t>・対象リソースの種類が複数ある場合は、リソース毎にフロー図を記載すること。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・１ページに収まらない場合は、複数ページで作成することも可。</a:t>
            </a:r>
          </a:p>
        </p:txBody>
      </p:sp>
      <p:sp>
        <p:nvSpPr>
          <p:cNvPr id="2" name="テキスト ボックス 1">
            <a:extLst>
              <a:ext uri="{FF2B5EF4-FFF2-40B4-BE49-F238E27FC236}">
                <a16:creationId xmlns:a16="http://schemas.microsoft.com/office/drawing/2014/main" id="{4F6DA9BD-3686-BA61-9875-C5E464532D8F}"/>
              </a:ext>
            </a:extLst>
          </p:cNvPr>
          <p:cNvSpPr txBox="1"/>
          <p:nvPr/>
        </p:nvSpPr>
        <p:spPr>
          <a:xfrm flipH="1">
            <a:off x="302654" y="1791073"/>
            <a:ext cx="1921061" cy="338554"/>
          </a:xfrm>
          <a:prstGeom prst="rect">
            <a:avLst/>
          </a:prstGeom>
          <a:noFill/>
        </p:spPr>
        <p:txBody>
          <a:bodyPr wrap="square" rtlCol="0">
            <a:spAutoFit/>
          </a:bodyPr>
          <a:lstStyle/>
          <a:p>
            <a:r>
              <a:rPr kumimoji="1"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■記入例</a:t>
            </a:r>
            <a:endParaRPr kumimoji="1"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3" name="図 2">
            <a:extLst>
              <a:ext uri="{FF2B5EF4-FFF2-40B4-BE49-F238E27FC236}">
                <a16:creationId xmlns:a16="http://schemas.microsoft.com/office/drawing/2014/main" id="{F6C14603-7303-37A0-4FAD-9B1A982D211E}"/>
              </a:ext>
            </a:extLst>
          </p:cNvPr>
          <p:cNvPicPr>
            <a:picLocks noChangeAspect="1"/>
          </p:cNvPicPr>
          <p:nvPr/>
        </p:nvPicPr>
        <p:blipFill>
          <a:blip r:embed="rId2"/>
          <a:stretch>
            <a:fillRect/>
          </a:stretch>
        </p:blipFill>
        <p:spPr>
          <a:xfrm>
            <a:off x="589372" y="2359690"/>
            <a:ext cx="7368671" cy="4162113"/>
          </a:xfrm>
          <a:prstGeom prst="rect">
            <a:avLst/>
          </a:prstGeom>
        </p:spPr>
      </p:pic>
    </p:spTree>
    <p:extLst>
      <p:ext uri="{BB962C8B-B14F-4D97-AF65-F5344CB8AC3E}">
        <p14:creationId xmlns:p14="http://schemas.microsoft.com/office/powerpoint/2010/main" val="3688873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73A0C-7E8B-D579-F34B-93F462258530}"/>
            </a:ext>
          </a:extLst>
        </p:cNvPr>
        <p:cNvGrpSpPr/>
        <p:nvPr/>
      </p:nvGrpSpPr>
      <p:grpSpPr>
        <a:xfrm>
          <a:off x="0" y="0"/>
          <a:ext cx="0" cy="0"/>
          <a:chOff x="0" y="0"/>
          <a:chExt cx="0" cy="0"/>
        </a:xfrm>
      </p:grpSpPr>
      <p:sp>
        <p:nvSpPr>
          <p:cNvPr id="4" name="タイトル 1">
            <a:extLst>
              <a:ext uri="{FF2B5EF4-FFF2-40B4-BE49-F238E27FC236}">
                <a16:creationId xmlns:a16="http://schemas.microsoft.com/office/drawing/2014/main" id="{5D4A6869-FB33-3B48-3DEA-ACF9F629F03F}"/>
              </a:ext>
            </a:extLst>
          </p:cNvPr>
          <p:cNvSpPr txBox="1">
            <a:spLocks/>
          </p:cNvSpPr>
          <p:nvPr/>
        </p:nvSpPr>
        <p:spPr>
          <a:xfrm>
            <a:off x="0" y="0"/>
            <a:ext cx="9144000" cy="493615"/>
          </a:xfrm>
          <a:prstGeom prst="rect">
            <a:avLst/>
          </a:prstGeom>
          <a:noFill/>
        </p:spPr>
        <p:txBody>
          <a:bodyPr anchor="ctr">
            <a:normAutofit/>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ja-JP" altLang="en-US" sz="2000" b="1" dirty="0">
                <a:solidFill>
                  <a:srgbClr val="002060"/>
                </a:solidFill>
                <a:latin typeface="Meiryo UI" panose="020B0604030504040204" pitchFamily="50" charset="-128"/>
                <a:ea typeface="Meiryo UI" panose="020B0604030504040204" pitchFamily="50" charset="-128"/>
              </a:rPr>
              <a:t>５．過去の実績</a:t>
            </a:r>
            <a:endParaRPr lang="en-US" altLang="ja-JP" sz="2000" b="1" dirty="0">
              <a:solidFill>
                <a:srgbClr val="002060"/>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D1117FD6-C7B9-C549-9D14-94E90D270E40}"/>
              </a:ext>
            </a:extLst>
          </p:cNvPr>
          <p:cNvSpPr txBox="1"/>
          <p:nvPr/>
        </p:nvSpPr>
        <p:spPr>
          <a:xfrm>
            <a:off x="218571" y="606903"/>
            <a:ext cx="8698852" cy="738664"/>
          </a:xfrm>
          <a:prstGeom prst="rect">
            <a:avLst/>
          </a:prstGeom>
          <a:solidFill>
            <a:schemeClr val="bg1">
              <a:lumMod val="95000"/>
            </a:schemeClr>
          </a:solid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DR</a:t>
            </a:r>
            <a:r>
              <a:rPr kumimoji="1" lang="ja-JP" altLang="en-US" sz="1400" dirty="0">
                <a:latin typeface="Meiryo UI" panose="020B0604030504040204" pitchFamily="50" charset="-128"/>
                <a:ea typeface="Meiryo UI" panose="020B0604030504040204" pitchFamily="50" charset="-128"/>
              </a:rPr>
              <a:t>を活用したビジネスを行っている場合は、その実績について記載すること。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・過去の実証事業に参加をしている場合は、参加した年度や参加したコンソーシアムを記載すること。</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・いずれにも当てはまらない場合は、記載不要。</a:t>
            </a:r>
            <a:endParaRPr kumimoji="1" lang="en-US" altLang="ja-JP" sz="14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694EE993-55C5-330C-DA20-5290C6B33B0A}"/>
              </a:ext>
            </a:extLst>
          </p:cNvPr>
          <p:cNvSpPr txBox="1"/>
          <p:nvPr/>
        </p:nvSpPr>
        <p:spPr>
          <a:xfrm>
            <a:off x="348550" y="2207614"/>
            <a:ext cx="8091257" cy="3508653"/>
          </a:xfrm>
          <a:prstGeom prst="rect">
            <a:avLst/>
          </a:prstGeom>
          <a:noFill/>
        </p:spPr>
        <p:txBody>
          <a:bodyPr wrap="square" rtlCol="0">
            <a:spAutoFit/>
          </a:bodyPr>
          <a:lstStyle/>
          <a:p>
            <a:r>
              <a:rPr lang="ja-JP" altLang="en-US" sz="1200" i="0" dirty="0">
                <a:solidFill>
                  <a:srgbClr val="FF0000"/>
                </a:solidFill>
                <a:effectLst/>
                <a:latin typeface="Meiryo UI" panose="020B0604030504040204" pitchFamily="50" charset="-128"/>
                <a:ea typeface="Meiryo UI" panose="020B0604030504040204" pitchFamily="50" charset="-128"/>
              </a:rPr>
              <a:t>・</a:t>
            </a:r>
            <a:r>
              <a:rPr lang="en-US" altLang="ja-JP" sz="1200" i="0" dirty="0">
                <a:solidFill>
                  <a:srgbClr val="FF0000"/>
                </a:solidFill>
                <a:effectLst/>
                <a:latin typeface="Meiryo UI" panose="020B0604030504040204" pitchFamily="50" charset="-128"/>
                <a:ea typeface="Meiryo UI" panose="020B0604030504040204" pitchFamily="50" charset="-128"/>
              </a:rPr>
              <a:t>DR</a:t>
            </a:r>
            <a:r>
              <a:rPr lang="ja-JP" altLang="en-US" sz="1200" i="0" dirty="0">
                <a:solidFill>
                  <a:srgbClr val="FF0000"/>
                </a:solidFill>
                <a:effectLst/>
                <a:latin typeface="Meiryo UI" panose="020B0604030504040204" pitchFamily="50" charset="-128"/>
                <a:ea typeface="Meiryo UI" panose="020B0604030504040204" pitchFamily="50" charset="-128"/>
              </a:rPr>
              <a:t>活用</a:t>
            </a:r>
            <a:r>
              <a:rPr lang="ja-JP" altLang="en-US" sz="1200" dirty="0">
                <a:solidFill>
                  <a:srgbClr val="FF0000"/>
                </a:solidFill>
                <a:latin typeface="Meiryo UI" panose="020B0604030504040204" pitchFamily="50" charset="-128"/>
                <a:ea typeface="Meiryo UI" panose="020B0604030504040204" pitchFamily="50" charset="-128"/>
              </a:rPr>
              <a:t>ビジネス</a:t>
            </a:r>
            <a:r>
              <a:rPr lang="ja-JP" altLang="en-US" sz="1200" i="0" dirty="0">
                <a:solidFill>
                  <a:srgbClr val="FF0000"/>
                </a:solidFill>
                <a:effectLst/>
                <a:latin typeface="Meiryo UI" panose="020B0604030504040204" pitchFamily="50" charset="-128"/>
                <a:ea typeface="Meiryo UI" panose="020B0604030504040204" pitchFamily="50" charset="-128"/>
              </a:rPr>
              <a:t>名：</a:t>
            </a:r>
            <a:endParaRPr lang="en-US" altLang="ja-JP" sz="1200" i="0" dirty="0">
              <a:solidFill>
                <a:srgbClr val="FF0000"/>
              </a:solidFill>
              <a:effectLst/>
              <a:latin typeface="Meiryo UI" panose="020B0604030504040204" pitchFamily="50" charset="-128"/>
              <a:ea typeface="Meiryo UI" panose="020B0604030504040204" pitchFamily="50" charset="-128"/>
            </a:endParaRPr>
          </a:p>
          <a:p>
            <a:r>
              <a:rPr lang="ja-JP" altLang="en-US" sz="1200" i="0" dirty="0">
                <a:solidFill>
                  <a:srgbClr val="FF0000"/>
                </a:solidFill>
                <a:effectLst/>
                <a:latin typeface="Meiryo UI" panose="020B0604030504040204" pitchFamily="50" charset="-128"/>
                <a:ea typeface="Meiryo UI" panose="020B0604030504040204" pitchFamily="50" charset="-128"/>
              </a:rPr>
              <a:t>法人向けのディマンドレスポンス協力サービス</a:t>
            </a:r>
            <a:endParaRPr lang="en-US" altLang="ja-JP" sz="1200" i="0" dirty="0">
              <a:solidFill>
                <a:srgbClr val="FF0000"/>
              </a:solidFill>
              <a:effectLst/>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・サービスの概要：</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a:t>
            </a:r>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・サービス開始時期</a:t>
            </a:r>
            <a:endParaRPr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20XX</a:t>
            </a:r>
            <a:r>
              <a:rPr lang="ja-JP" altLang="en-US" sz="1200" dirty="0">
                <a:solidFill>
                  <a:srgbClr val="FF0000"/>
                </a:solidFill>
                <a:latin typeface="Meiryo UI" panose="020B0604030504040204" pitchFamily="50" charset="-128"/>
                <a:ea typeface="Meiryo UI" panose="020B0604030504040204" pitchFamily="50" charset="-128"/>
              </a:rPr>
              <a:t>年</a:t>
            </a:r>
            <a:r>
              <a:rPr lang="en-US" altLang="ja-JP" sz="1200" dirty="0">
                <a:solidFill>
                  <a:srgbClr val="FF0000"/>
                </a:solidFill>
                <a:latin typeface="Meiryo UI" panose="020B0604030504040204" pitchFamily="50" charset="-128"/>
                <a:ea typeface="Meiryo UI" panose="020B0604030504040204" pitchFamily="50" charset="-128"/>
              </a:rPr>
              <a:t>XX</a:t>
            </a:r>
            <a:r>
              <a:rPr lang="ja-JP" altLang="en-US" sz="1200" dirty="0">
                <a:solidFill>
                  <a:srgbClr val="FF0000"/>
                </a:solidFill>
                <a:latin typeface="Meiryo UI" panose="020B0604030504040204" pitchFamily="50" charset="-128"/>
                <a:ea typeface="Meiryo UI" panose="020B0604030504040204" pitchFamily="50" charset="-128"/>
              </a:rPr>
              <a:t>月～</a:t>
            </a:r>
            <a:endParaRPr lang="en-US" altLang="ja-JP" sz="1200" dirty="0">
              <a:solidFill>
                <a:srgbClr val="FF0000"/>
              </a:solidFill>
              <a:latin typeface="Meiryo UI" panose="020B0604030504040204" pitchFamily="50" charset="-128"/>
              <a:ea typeface="Meiryo UI" panose="020B0604030504040204" pitchFamily="50" charset="-128"/>
            </a:endParaRPr>
          </a:p>
          <a:p>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・参考</a:t>
            </a:r>
            <a:r>
              <a:rPr lang="en-US" altLang="ja-JP" sz="1200" dirty="0">
                <a:solidFill>
                  <a:srgbClr val="FF0000"/>
                </a:solidFill>
                <a:latin typeface="Meiryo UI" panose="020B0604030504040204" pitchFamily="50" charset="-128"/>
                <a:ea typeface="Meiryo UI" panose="020B0604030504040204" pitchFamily="50" charset="-128"/>
              </a:rPr>
              <a:t>URL</a:t>
            </a:r>
            <a:r>
              <a:rPr lang="ja-JP" altLang="en-US" sz="1200" dirty="0">
                <a:solidFill>
                  <a:srgbClr val="FF0000"/>
                </a:solidFill>
                <a:latin typeface="Meiryo UI" panose="020B0604030504040204" pitchFamily="50" charset="-128"/>
                <a:ea typeface="Meiryo UI" panose="020B0604030504040204" pitchFamily="50" charset="-128"/>
              </a:rPr>
              <a:t>：</a:t>
            </a:r>
            <a:endParaRPr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http://</a:t>
            </a:r>
            <a:r>
              <a:rPr lang="ja-JP" altLang="en-US" sz="1200" dirty="0">
                <a:solidFill>
                  <a:srgbClr val="FF0000"/>
                </a:solidFill>
                <a:latin typeface="Meiryo UI" panose="020B0604030504040204" pitchFamily="50" charset="-128"/>
                <a:ea typeface="Meiryo UI" panose="020B0604030504040204" pitchFamily="50" charset="-128"/>
              </a:rPr>
              <a:t>○○○○</a:t>
            </a:r>
            <a:r>
              <a:rPr lang="en-US" altLang="ja-JP" sz="1200" dirty="0">
                <a:solidFill>
                  <a:srgbClr val="FF0000"/>
                </a:solidFill>
                <a:latin typeface="Meiryo UI" panose="020B0604030504040204" pitchFamily="50" charset="-128"/>
                <a:ea typeface="Meiryo UI" panose="020B0604030504040204" pitchFamily="50" charset="-128"/>
              </a:rPr>
              <a:t>.co.jp</a:t>
            </a:r>
          </a:p>
          <a:p>
            <a:endParaRPr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i="0" dirty="0">
                <a:solidFill>
                  <a:srgbClr val="FF0000"/>
                </a:solidFill>
                <a:effectLst/>
                <a:latin typeface="Meiryo UI" panose="020B0604030504040204" pitchFamily="50" charset="-128"/>
                <a:ea typeface="Meiryo UI" panose="020B0604030504040204" pitchFamily="50" charset="-128"/>
              </a:rPr>
              <a:t>※</a:t>
            </a:r>
            <a:r>
              <a:rPr lang="ja-JP" altLang="en-US" sz="1200" i="0" dirty="0">
                <a:solidFill>
                  <a:srgbClr val="FF0000"/>
                </a:solidFill>
                <a:effectLst/>
                <a:latin typeface="Meiryo UI" panose="020B0604030504040204" pitchFamily="50" charset="-128"/>
                <a:ea typeface="Meiryo UI" panose="020B0604030504040204" pitchFamily="50" charset="-128"/>
              </a:rPr>
              <a:t>サービス概要がわかるパンフレット等がある場合は添付をすること。</a:t>
            </a:r>
          </a:p>
          <a:p>
            <a:endParaRPr lang="ja-JP" altLang="en-US" sz="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a:extLst>
              <a:ext uri="{FF2B5EF4-FFF2-40B4-BE49-F238E27FC236}">
                <a16:creationId xmlns:a16="http://schemas.microsoft.com/office/drawing/2014/main" id="{6B6B8168-2DBF-15F2-94D7-7ECF64455F85}"/>
              </a:ext>
            </a:extLst>
          </p:cNvPr>
          <p:cNvSpPr txBox="1"/>
          <p:nvPr/>
        </p:nvSpPr>
        <p:spPr>
          <a:xfrm flipH="1">
            <a:off x="218571" y="1669362"/>
            <a:ext cx="1921061" cy="338554"/>
          </a:xfrm>
          <a:prstGeom prst="rect">
            <a:avLst/>
          </a:prstGeom>
          <a:noFill/>
        </p:spPr>
        <p:txBody>
          <a:bodyPr wrap="square" rtlCol="0">
            <a:spAutoFit/>
          </a:bodyPr>
          <a:lstStyle/>
          <a:p>
            <a:r>
              <a:rPr kumimoji="1"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■記入例</a:t>
            </a:r>
            <a:endParaRPr kumimoji="1"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107075484"/>
      </p:ext>
    </p:extLst>
  </p:cSld>
  <p:clrMapOvr>
    <a:masterClrMapping/>
  </p:clrMapOvr>
</p:sld>
</file>

<file path=ppt/theme/theme1.xml><?xml version="1.0" encoding="utf-8"?>
<a:theme xmlns:a="http://schemas.openxmlformats.org/drawingml/2006/main" name="表紙">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各ページ">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172</TotalTime>
  <Words>857</Words>
  <Application>Microsoft Office PowerPoint</Application>
  <PresentationFormat>画面に合わせる (4:3)</PresentationFormat>
  <Paragraphs>61</Paragraphs>
  <Slides>6</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6</vt:i4>
      </vt:variant>
    </vt:vector>
  </HeadingPairs>
  <TitlesOfParts>
    <vt:vector size="14" baseType="lpstr">
      <vt:lpstr>Meiryo UI</vt:lpstr>
      <vt:lpstr>游ゴシック</vt:lpstr>
      <vt:lpstr>游ゴシック Light</vt:lpstr>
      <vt:lpstr>Arial</vt:lpstr>
      <vt:lpstr>Calibri</vt:lpstr>
      <vt:lpstr>Calibri Light</vt:lpstr>
      <vt:lpstr>表紙</vt:lpstr>
      <vt:lpstr>各ページ</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siipcn0683</cp:lastModifiedBy>
  <cp:revision>2</cp:revision>
  <dcterms:created xsi:type="dcterms:W3CDTF">2024-03-07T12:13:57Z</dcterms:created>
  <dcterms:modified xsi:type="dcterms:W3CDTF">2026-03-23T09:26:59Z</dcterms:modified>
</cp:coreProperties>
</file>