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91" r:id="rId2"/>
    <p:sldId id="282" r:id="rId3"/>
    <p:sldId id="283" r:id="rId4"/>
    <p:sldId id="257" r:id="rId5"/>
    <p:sldId id="285" r:id="rId6"/>
  </p:sldIdLst>
  <p:sldSz cx="12192000" cy="6858000"/>
  <p:notesSz cx="6807200" cy="9939338"/>
  <p:embeddedFontLst>
    <p:embeddedFont>
      <p:font typeface="Calibri" panose="020F0502020204030204" pitchFamily="34" charset="0"/>
      <p:regular r:id="rId8"/>
      <p:bold r:id="rId9"/>
      <p:italic r:id="rId10"/>
      <p:boldItalic r:id="rId11"/>
    </p:embeddedFont>
    <p:embeddedFont>
      <p:font typeface="Meiryo UI" panose="020B0604030504040204" pitchFamily="50" charset="-128"/>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0"/>
    <a:srgbClr val="1F497D"/>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65A19B-88D0-4ABB-A5DA-10177DBE3C55}">
  <a:tblStyle styleId="{6865A19B-88D0-4ABB-A5DA-10177DBE3C5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6242" autoAdjust="0"/>
  </p:normalViewPr>
  <p:slideViewPr>
    <p:cSldViewPr snapToGrid="0">
      <p:cViewPr varScale="1">
        <p:scale>
          <a:sx n="109" d="100"/>
          <a:sy n="109" d="100"/>
        </p:scale>
        <p:origin x="7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3663" y="746125"/>
            <a:ext cx="6621462"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D4330E16-AB7F-9258-2C37-428608464805}"/>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8C04DF34-DF85-C15E-05D4-91466E61FBAB}"/>
              </a:ext>
            </a:extLst>
          </p:cNvPr>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a:extLst>
              <a:ext uri="{FF2B5EF4-FFF2-40B4-BE49-F238E27FC236}">
                <a16:creationId xmlns:a16="http://schemas.microsoft.com/office/drawing/2014/main" id="{D37F377A-B46E-1E79-549F-F99748D59449}"/>
              </a:ext>
            </a:extLst>
          </p:cNvPr>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019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007DD8BE-CBDB-E4D1-645C-7E115DD556DA}"/>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1F4B93EE-E171-FD0A-E34D-8B52373B5E2D}"/>
              </a:ext>
            </a:extLst>
          </p:cNvPr>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p2:notes">
            <a:extLst>
              <a:ext uri="{FF2B5EF4-FFF2-40B4-BE49-F238E27FC236}">
                <a16:creationId xmlns:a16="http://schemas.microsoft.com/office/drawing/2014/main" id="{366BE64A-E8D7-3E6D-29B9-20896A8E7627}"/>
              </a:ext>
            </a:extLst>
          </p:cNvPr>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075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E6114F1D-96BC-F448-9A82-B69AD8C0E201}"/>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018B0731-3139-27D6-1267-0AF1E80288EC}"/>
              </a:ext>
            </a:extLst>
          </p:cNvPr>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a:extLst>
              <a:ext uri="{FF2B5EF4-FFF2-40B4-BE49-F238E27FC236}">
                <a16:creationId xmlns:a16="http://schemas.microsoft.com/office/drawing/2014/main" id="{376B65F8-D307-24D6-F68D-AE5331D423C2}"/>
              </a:ext>
            </a:extLst>
          </p:cNvPr>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7852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2D4DB6-CD59-4970-8385-D81005B3035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17EEA70-5B13-40F2-92F5-6D926E0EF328}"/>
              </a:ext>
            </a:extLst>
          </p:cNvPr>
          <p:cNvSpPr>
            <a:spLocks noGrp="1"/>
          </p:cNvSpPr>
          <p:nvPr>
            <p:ph type="dt" idx="10"/>
          </p:nvPr>
        </p:nvSpPr>
        <p:spPr/>
        <p:txBody>
          <a:bodyPr/>
          <a:lstStyle/>
          <a:p>
            <a:endParaRPr lang="ja-JP" altLang="en-US"/>
          </a:p>
        </p:txBody>
      </p:sp>
      <p:sp>
        <p:nvSpPr>
          <p:cNvPr id="4" name="フッター プレースホルダー 3">
            <a:extLst>
              <a:ext uri="{FF2B5EF4-FFF2-40B4-BE49-F238E27FC236}">
                <a16:creationId xmlns:a16="http://schemas.microsoft.com/office/drawing/2014/main" id="{2B296203-BBB3-49F7-9DD3-0D5BA4BD35B6}"/>
              </a:ext>
            </a:extLst>
          </p:cNvPr>
          <p:cNvSpPr>
            <a:spLocks noGrp="1"/>
          </p:cNvSpPr>
          <p:nvPr>
            <p:ph type="ft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F68115A9-C59E-447B-B34C-195908AFB6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8199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22324-DC4F-0779-9588-18AADB5FCAFD}"/>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76CEBD8-ECBB-93F4-95C5-0F6383F8C088}"/>
              </a:ext>
            </a:extLst>
          </p:cNvPr>
          <p:cNvSpPr txBox="1"/>
          <p:nvPr/>
        </p:nvSpPr>
        <p:spPr>
          <a:xfrm>
            <a:off x="348990" y="2773686"/>
            <a:ext cx="11274440" cy="3840220"/>
          </a:xfrm>
          <a:prstGeom prst="rect">
            <a:avLst/>
          </a:prstGeom>
          <a:solidFill>
            <a:schemeClr val="bg1"/>
          </a:solidFill>
          <a:ln>
            <a:solidFill>
              <a:srgbClr val="1F497D"/>
            </a:solidFill>
          </a:ln>
        </p:spPr>
        <p:txBody>
          <a:bodyPr wrap="square" rtlCol="0">
            <a:noAutofit/>
          </a:bodyPr>
          <a:lstStyle/>
          <a:p>
            <a:endParaRPr kumimoji="1" lang="en-US" altLang="ja-JP" sz="2000" dirty="0">
              <a:solidFill>
                <a:schemeClr val="tx1"/>
              </a:solidFill>
              <a:latin typeface="Meiryo UI" panose="020B0604030504040204" pitchFamily="50" charset="-128"/>
              <a:ea typeface="Meiryo UI" panose="020B0604030504040204" pitchFamily="50" charset="-128"/>
            </a:endParaRPr>
          </a:p>
          <a:p>
            <a:endParaRPr kumimoji="1" lang="en-US" altLang="ja-JP" sz="1800" dirty="0">
              <a:solidFill>
                <a:schemeClr val="bg2"/>
              </a:solidFill>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id="{D57A904B-1913-7B49-44CB-EA77D5E2AA2F}"/>
              </a:ext>
            </a:extLst>
          </p:cNvPr>
          <p:cNvSpPr txBox="1">
            <a:spLocks/>
          </p:cNvSpPr>
          <p:nvPr/>
        </p:nvSpPr>
        <p:spPr>
          <a:xfrm>
            <a:off x="293882" y="1110449"/>
            <a:ext cx="10247921" cy="101566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ja-JP" altLang="en-US"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t>令和</a:t>
            </a:r>
            <a:r>
              <a:rPr lang="en-US" altLang="ja-JP"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t>7</a:t>
            </a:r>
            <a:r>
              <a:rPr kumimoji="1" lang="ja-JP" altLang="en-US"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t>年度補正</a:t>
            </a:r>
            <a:br>
              <a:rPr kumimoji="1" lang="ja-JP" altLang="en-US"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br>
            <a:r>
              <a:rPr lang="ja-JP" altLang="en-US"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t>再生可能エネルギー導入拡大・分散型エネルギーリソース導入支援等事業費補助金」</a:t>
            </a:r>
            <a:br>
              <a:rPr kumimoji="1" lang="en-US" altLang="ja-JP"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br>
            <a:r>
              <a:rPr kumimoji="1" lang="ja-JP" altLang="en-US"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t>DR</a:t>
            </a:r>
            <a:r>
              <a:rPr kumimoji="1" lang="ja-JP" altLang="en-US"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t>リソース導入のための家庭用蓄電システム等導入支援事業）</a:t>
            </a:r>
            <a:endParaRPr kumimoji="1" lang="en-US" altLang="ja-JP" sz="2000" b="1" dirty="0">
              <a:solidFill>
                <a:schemeClr val="bg2"/>
              </a:solidFill>
              <a:latin typeface="Meiryo UI" panose="020B0604030504040204" pitchFamily="50" charset="-128"/>
              <a:ea typeface="Meiryo UI" panose="020B0604030504040204" pitchFamily="50" charset="-128"/>
              <a:cs typeface="Arial" panose="020B0604020202020204" pitchFamily="34" charset="0"/>
            </a:endParaRPr>
          </a:p>
        </p:txBody>
      </p:sp>
      <p:pic>
        <p:nvPicPr>
          <p:cNvPr id="10" name="Google Shape;93;p14" descr="image.png">
            <a:extLst>
              <a:ext uri="{FF2B5EF4-FFF2-40B4-BE49-F238E27FC236}">
                <a16:creationId xmlns:a16="http://schemas.microsoft.com/office/drawing/2014/main" id="{790E0722-6C26-75CB-7278-F60CEBC056EC}"/>
              </a:ext>
            </a:extLst>
          </p:cNvPr>
          <p:cNvPicPr preferRelativeResize="0"/>
          <p:nvPr/>
        </p:nvPicPr>
        <p:blipFill rotWithShape="1">
          <a:blip r:embed="rId2">
            <a:alphaModFix/>
          </a:blip>
          <a:srcRect/>
          <a:stretch/>
        </p:blipFill>
        <p:spPr>
          <a:xfrm>
            <a:off x="0" y="-1"/>
            <a:ext cx="12192000" cy="947057"/>
          </a:xfrm>
          <a:prstGeom prst="rect">
            <a:avLst/>
          </a:prstGeom>
          <a:noFill/>
          <a:ln>
            <a:noFill/>
          </a:ln>
        </p:spPr>
      </p:pic>
      <p:sp>
        <p:nvSpPr>
          <p:cNvPr id="11" name="Google Shape;95;p14">
            <a:extLst>
              <a:ext uri="{FF2B5EF4-FFF2-40B4-BE49-F238E27FC236}">
                <a16:creationId xmlns:a16="http://schemas.microsoft.com/office/drawing/2014/main" id="{E0250899-B93A-4993-FB5F-07B8C166B5E9}"/>
              </a:ext>
            </a:extLst>
          </p:cNvPr>
          <p:cNvSpPr txBox="1"/>
          <p:nvPr/>
        </p:nvSpPr>
        <p:spPr>
          <a:xfrm>
            <a:off x="216878" y="196850"/>
            <a:ext cx="5098073"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altLang="ja-JP" sz="4000" b="1" i="0" u="none" strike="noStrike" cap="none" dirty="0" err="1">
                <a:solidFill>
                  <a:srgbClr val="FFFFFF"/>
                </a:solidFill>
                <a:latin typeface="Meiryo UI" panose="020B0604030504040204" pitchFamily="50" charset="-128"/>
                <a:ea typeface="Meiryo UI" panose="020B0604030504040204" pitchFamily="50" charset="-128"/>
                <a:cs typeface="Noto Sans JP"/>
                <a:sym typeface="Noto Sans JP"/>
              </a:rPr>
              <a:t>DR</a:t>
            </a:r>
            <a:r>
              <a:rPr lang="en-US" sz="4000" b="1" i="0" u="none" strike="noStrike" cap="none" dirty="0" err="1">
                <a:solidFill>
                  <a:srgbClr val="FFFFFF"/>
                </a:solidFill>
                <a:latin typeface="Meiryo UI" panose="020B0604030504040204" pitchFamily="50" charset="-128"/>
                <a:ea typeface="Meiryo UI" panose="020B0604030504040204" pitchFamily="50" charset="-128"/>
                <a:cs typeface="Noto Sans JP"/>
                <a:sym typeface="Noto Sans JP"/>
              </a:rPr>
              <a:t>メニュ</a:t>
            </a:r>
            <a:r>
              <a:rPr lang="en-US" sz="4000" b="1" i="0" u="none" strike="noStrike" cap="none" dirty="0">
                <a:solidFill>
                  <a:srgbClr val="FFFFFF"/>
                </a:solidFill>
                <a:latin typeface="Meiryo UI" panose="020B0604030504040204" pitchFamily="50" charset="-128"/>
                <a:ea typeface="Meiryo UI" panose="020B0604030504040204" pitchFamily="50" charset="-128"/>
                <a:cs typeface="Noto Sans JP"/>
                <a:sym typeface="Noto Sans JP"/>
              </a:rPr>
              <a:t>ー</a:t>
            </a:r>
            <a:r>
              <a:rPr lang="ja-JP" altLang="en-US" sz="4000" b="1" i="0" u="none" strike="noStrike" cap="none" dirty="0">
                <a:solidFill>
                  <a:srgbClr val="FFFFFF"/>
                </a:solidFill>
                <a:latin typeface="Meiryo UI" panose="020B0604030504040204" pitchFamily="50" charset="-128"/>
                <a:ea typeface="Meiryo UI" panose="020B0604030504040204" pitchFamily="50" charset="-128"/>
                <a:cs typeface="Noto Sans JP"/>
                <a:sym typeface="Noto Sans JP"/>
              </a:rPr>
              <a:t>登録リスト</a:t>
            </a:r>
            <a:endParaRPr sz="3200" b="1" dirty="0">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D8A33CC3-7C23-965B-99D0-9DF3A9D9CDD3}"/>
              </a:ext>
            </a:extLst>
          </p:cNvPr>
          <p:cNvCxnSpPr>
            <a:cxnSpLocks/>
          </p:cNvCxnSpPr>
          <p:nvPr/>
        </p:nvCxnSpPr>
        <p:spPr>
          <a:xfrm>
            <a:off x="293882" y="2188060"/>
            <a:ext cx="11681239" cy="11664"/>
          </a:xfrm>
          <a:prstGeom prst="line">
            <a:avLst/>
          </a:prstGeom>
          <a:ln w="19050">
            <a:solidFill>
              <a:srgbClr val="1F497D"/>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EB8E9F58-49F9-A750-05AC-B8FF754FF996}"/>
              </a:ext>
            </a:extLst>
          </p:cNvPr>
          <p:cNvSpPr txBox="1"/>
          <p:nvPr/>
        </p:nvSpPr>
        <p:spPr>
          <a:xfrm>
            <a:off x="1395275" y="2858676"/>
            <a:ext cx="10228155" cy="3755230"/>
          </a:xfrm>
          <a:prstGeom prst="rect">
            <a:avLst/>
          </a:prstGeom>
          <a:noFill/>
          <a:ln>
            <a:noFill/>
          </a:ln>
        </p:spPr>
        <p:txBody>
          <a:bodyPr wrap="square" rtlCol="0">
            <a:noAutofit/>
          </a:bodyPr>
          <a:lstStyle/>
          <a:p>
            <a:r>
              <a:rPr kumimoji="1" lang="ja-JP" altLang="en-US" sz="1600" dirty="0">
                <a:solidFill>
                  <a:schemeClr val="tx1"/>
                </a:solidFill>
                <a:latin typeface="Meiryo UI" panose="020B0604030504040204" pitchFamily="50" charset="-128"/>
                <a:ea typeface="Meiryo UI" panose="020B0604030504040204" pitchFamily="50" charset="-128"/>
              </a:rPr>
              <a:t>「電気料金型」「インセンティブ型」の本指定フォーマットを使用してください。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フォーマットは「</a:t>
            </a:r>
            <a:r>
              <a:rPr kumimoji="1" lang="en-US" altLang="ja-JP" sz="1600" dirty="0">
                <a:solidFill>
                  <a:schemeClr val="tx1"/>
                </a:solidFill>
                <a:latin typeface="Meiryo UI" panose="020B0604030504040204" pitchFamily="50" charset="-128"/>
                <a:ea typeface="Meiryo UI" panose="020B0604030504040204" pitchFamily="50" charset="-128"/>
              </a:rPr>
              <a:t>DR</a:t>
            </a:r>
            <a:r>
              <a:rPr kumimoji="1" lang="ja-JP" altLang="en-US" sz="1600" dirty="0">
                <a:solidFill>
                  <a:schemeClr val="tx1"/>
                </a:solidFill>
                <a:latin typeface="Meiryo UI" panose="020B0604030504040204" pitchFamily="50" charset="-128"/>
                <a:ea typeface="Meiryo UI" panose="020B0604030504040204" pitchFamily="50" charset="-128"/>
              </a:rPr>
              <a:t>家庭用蓄電池」「</a:t>
            </a:r>
            <a:r>
              <a:rPr kumimoji="1" lang="en-US" altLang="ja-JP" sz="1600" dirty="0">
                <a:solidFill>
                  <a:schemeClr val="tx1"/>
                </a:solidFill>
                <a:latin typeface="Meiryo UI" panose="020B0604030504040204" pitchFamily="50" charset="-128"/>
                <a:ea typeface="Meiryo UI" panose="020B0604030504040204" pitchFamily="50" charset="-128"/>
              </a:rPr>
              <a:t>DR</a:t>
            </a:r>
            <a:r>
              <a:rPr kumimoji="1" lang="ja-JP" altLang="en-US" sz="1600" dirty="0">
                <a:solidFill>
                  <a:schemeClr val="tx1"/>
                </a:solidFill>
                <a:latin typeface="Meiryo UI" panose="020B0604030504040204" pitchFamily="50" charset="-128"/>
                <a:ea typeface="Meiryo UI" panose="020B0604030504040204" pitchFamily="50" charset="-128"/>
              </a:rPr>
              <a:t>業産用蓄電池」で異なります。</a:t>
            </a:r>
          </a:p>
          <a:p>
            <a:r>
              <a:rPr kumimoji="1" lang="ja-JP" altLang="en-US" sz="1600" dirty="0">
                <a:solidFill>
                  <a:schemeClr val="tx1"/>
                </a:solidFill>
                <a:latin typeface="Meiryo UI" panose="020B0604030504040204" pitchFamily="50" charset="-128"/>
                <a:ea typeface="Meiryo UI" panose="020B0604030504040204" pitchFamily="50" charset="-128"/>
              </a:rPr>
              <a:t>　 上記</a:t>
            </a: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事業で同</a:t>
            </a:r>
            <a:r>
              <a:rPr kumimoji="1" lang="en-US" altLang="ja-JP" sz="1600" dirty="0">
                <a:solidFill>
                  <a:schemeClr val="tx1"/>
                </a:solidFill>
                <a:latin typeface="Meiryo UI" panose="020B0604030504040204" pitchFamily="50" charset="-128"/>
                <a:ea typeface="Meiryo UI" panose="020B0604030504040204" pitchFamily="50" charset="-128"/>
              </a:rPr>
              <a:t>DR</a:t>
            </a:r>
            <a:r>
              <a:rPr kumimoji="1" lang="ja-JP" altLang="en-US" sz="1600" dirty="0">
                <a:solidFill>
                  <a:schemeClr val="tx1"/>
                </a:solidFill>
                <a:latin typeface="Meiryo UI" panose="020B0604030504040204" pitchFamily="50" charset="-128"/>
                <a:ea typeface="Meiryo UI" panose="020B0604030504040204" pitchFamily="50" charset="-128"/>
              </a:rPr>
              <a:t>メニューを登録する場合はそれぞれ提出してください。</a:t>
            </a: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本表紙および作成したページのみを</a:t>
            </a:r>
            <a:r>
              <a:rPr kumimoji="1" lang="en-US" altLang="ja-JP" sz="1600" dirty="0">
                <a:solidFill>
                  <a:schemeClr val="tx1"/>
                </a:solidFill>
                <a:latin typeface="Meiryo UI" panose="020B0604030504040204" pitchFamily="50" charset="-128"/>
                <a:ea typeface="Meiryo UI" panose="020B0604030504040204" pitchFamily="50" charset="-128"/>
              </a:rPr>
              <a:t>SII</a:t>
            </a:r>
            <a:r>
              <a:rPr kumimoji="1" lang="ja-JP" altLang="en-US" sz="1600" dirty="0">
                <a:solidFill>
                  <a:schemeClr val="tx1"/>
                </a:solidFill>
                <a:latin typeface="Meiryo UI" panose="020B0604030504040204" pitchFamily="50" charset="-128"/>
                <a:ea typeface="Meiryo UI" panose="020B0604030504040204" pitchFamily="50" charset="-128"/>
              </a:rPr>
              <a:t>へ提出してください。</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記入例等や未入力等、不要なページは削除してください。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作成いただいたページは、</a:t>
            </a:r>
            <a:r>
              <a:rPr kumimoji="1" lang="en-US" altLang="ja-JP" sz="1600" dirty="0">
                <a:solidFill>
                  <a:schemeClr val="tx1"/>
                </a:solidFill>
                <a:latin typeface="Meiryo UI" panose="020B0604030504040204" pitchFamily="50" charset="-128"/>
                <a:ea typeface="Meiryo UI" panose="020B0604030504040204" pitchFamily="50" charset="-128"/>
              </a:rPr>
              <a:t>DR</a:t>
            </a:r>
            <a:r>
              <a:rPr kumimoji="1" lang="ja-JP" altLang="en-US" sz="1600" dirty="0">
                <a:solidFill>
                  <a:schemeClr val="tx1"/>
                </a:solidFill>
                <a:latin typeface="Meiryo UI" panose="020B0604030504040204" pitchFamily="50" charset="-128"/>
                <a:ea typeface="Meiryo UI" panose="020B0604030504040204" pitchFamily="50" charset="-128"/>
              </a:rPr>
              <a:t>メニューの情報として</a:t>
            </a:r>
            <a:r>
              <a:rPr kumimoji="1" lang="ja-JP" altLang="en-US" sz="1600" dirty="0">
                <a:solidFill>
                  <a:srgbClr val="FF0000"/>
                </a:solidFill>
                <a:latin typeface="Meiryo UI" panose="020B0604030504040204" pitchFamily="50" charset="-128"/>
                <a:ea typeface="Meiryo UI" panose="020B0604030504040204" pitchFamily="50" charset="-128"/>
              </a:rPr>
              <a:t>そのまま</a:t>
            </a:r>
            <a:r>
              <a:rPr kumimoji="1" lang="en-US" altLang="ja-JP" sz="1600" dirty="0">
                <a:solidFill>
                  <a:srgbClr val="FF0000"/>
                </a:solidFill>
                <a:latin typeface="Meiryo UI" panose="020B0604030504040204" pitchFamily="50" charset="-128"/>
                <a:ea typeface="Meiryo UI" panose="020B0604030504040204" pitchFamily="50" charset="-128"/>
              </a:rPr>
              <a:t>WEB</a:t>
            </a:r>
            <a:r>
              <a:rPr kumimoji="1" lang="ja-JP" altLang="en-US" sz="1600" dirty="0">
                <a:solidFill>
                  <a:srgbClr val="FF0000"/>
                </a:solidFill>
                <a:latin typeface="Meiryo UI" panose="020B0604030504040204" pitchFamily="50" charset="-128"/>
                <a:ea typeface="Meiryo UI" panose="020B0604030504040204" pitchFamily="50" charset="-128"/>
              </a:rPr>
              <a:t>ページに掲載いたします。</a:t>
            </a:r>
            <a:endParaRPr kumimoji="1" lang="en-US" altLang="ja-JP" sz="1600" dirty="0">
              <a:solidFill>
                <a:srgbClr val="FF0000"/>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「電気料金型」「インセンティブ型」それぞれで、原則最大</a:t>
            </a: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ページ。</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同型で、サービス概要が近しい場合は</a:t>
            </a:r>
            <a:r>
              <a:rPr kumimoji="1" lang="ja-JP" altLang="en-US" sz="1600" dirty="0">
                <a:solidFill>
                  <a:srgbClr val="FF0000"/>
                </a:solidFill>
                <a:latin typeface="Meiryo UI" panose="020B0604030504040204" pitchFamily="50" charset="-128"/>
                <a:ea typeface="Meiryo UI" panose="020B0604030504040204" pitchFamily="50" charset="-128"/>
              </a:rPr>
              <a:t>原則</a:t>
            </a:r>
            <a:r>
              <a:rPr kumimoji="1" lang="en-US" altLang="ja-JP" sz="1600" dirty="0">
                <a:solidFill>
                  <a:srgbClr val="FF0000"/>
                </a:solidFill>
                <a:latin typeface="Meiryo UI" panose="020B0604030504040204" pitchFamily="50" charset="-128"/>
                <a:ea typeface="Meiryo UI" panose="020B0604030504040204" pitchFamily="50" charset="-128"/>
              </a:rPr>
              <a:t>1</a:t>
            </a:r>
            <a:r>
              <a:rPr kumimoji="1" lang="ja-JP" altLang="en-US" sz="1600" dirty="0">
                <a:solidFill>
                  <a:srgbClr val="FF0000"/>
                </a:solidFill>
                <a:latin typeface="Meiryo UI" panose="020B0604030504040204" pitchFamily="50" charset="-128"/>
                <a:ea typeface="Meiryo UI" panose="020B0604030504040204" pitchFamily="50" charset="-128"/>
              </a:rPr>
              <a:t>ページまとめて</a:t>
            </a:r>
            <a:r>
              <a:rPr kumimoji="1" lang="ja-JP" altLang="en-US" sz="1600" dirty="0">
                <a:solidFill>
                  <a:schemeClr val="tx1"/>
                </a:solidFill>
                <a:latin typeface="Meiryo UI" panose="020B0604030504040204" pitchFamily="50" charset="-128"/>
                <a:ea typeface="Meiryo UI" panose="020B0604030504040204" pitchFamily="50" charset="-128"/>
              </a:rPr>
              <a:t>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ページにまとめられない場合は、当該フォーマットを複製し、ページ数を記載してください（</a:t>
            </a: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、等）。</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小売電気事業者として</a:t>
            </a:r>
            <a:r>
              <a:rPr kumimoji="1" lang="en-US" altLang="ja-JP" sz="1600" dirty="0">
                <a:solidFill>
                  <a:schemeClr val="tx1"/>
                </a:solidFill>
                <a:latin typeface="Meiryo UI" panose="020B0604030504040204" pitchFamily="50" charset="-128"/>
                <a:ea typeface="Meiryo UI" panose="020B0604030504040204" pitchFamily="50" charset="-128"/>
              </a:rPr>
              <a:t>SII</a:t>
            </a:r>
            <a:r>
              <a:rPr kumimoji="1" lang="ja-JP" altLang="en-US" sz="1600" dirty="0">
                <a:solidFill>
                  <a:schemeClr val="tx1"/>
                </a:solidFill>
                <a:latin typeface="Meiryo UI" panose="020B0604030504040204" pitchFamily="50" charset="-128"/>
                <a:ea typeface="Meiryo UI" panose="020B0604030504040204" pitchFamily="50" charset="-128"/>
              </a:rPr>
              <a:t>ホームページに公開される情報は、令和</a:t>
            </a:r>
            <a:r>
              <a:rPr kumimoji="1" lang="en-US" altLang="ja-JP" sz="1600" dirty="0">
                <a:solidFill>
                  <a:schemeClr val="tx1"/>
                </a:solidFill>
                <a:latin typeface="Meiryo UI" panose="020B0604030504040204" pitchFamily="50" charset="-128"/>
                <a:ea typeface="Meiryo UI" panose="020B0604030504040204" pitchFamily="50" charset="-128"/>
              </a:rPr>
              <a:t>7</a:t>
            </a:r>
            <a:r>
              <a:rPr kumimoji="1" lang="ja-JP" altLang="en-US" sz="1600" dirty="0">
                <a:solidFill>
                  <a:schemeClr val="tx1"/>
                </a:solidFill>
                <a:latin typeface="Meiryo UI" panose="020B0604030504040204" pitchFamily="50" charset="-128"/>
                <a:ea typeface="Meiryo UI" panose="020B0604030504040204" pitchFamily="50" charset="-128"/>
              </a:rPr>
              <a:t>年度補正 大規模業務産業用蓄電システム導入支援事業においても参照される。</a:t>
            </a:r>
          </a:p>
          <a:p>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1B010111-C48F-F96F-3D4B-0A0404CCA71F}"/>
              </a:ext>
            </a:extLst>
          </p:cNvPr>
          <p:cNvSpPr txBox="1"/>
          <p:nvPr/>
        </p:nvSpPr>
        <p:spPr>
          <a:xfrm>
            <a:off x="455916" y="2858676"/>
            <a:ext cx="1136816" cy="3746522"/>
          </a:xfrm>
          <a:prstGeom prst="rect">
            <a:avLst/>
          </a:prstGeom>
          <a:noFill/>
          <a:ln>
            <a:noFill/>
          </a:ln>
        </p:spPr>
        <p:txBody>
          <a:bodyPr wrap="square" rtlCol="0">
            <a:noAutofit/>
          </a:bodyPr>
          <a:lstStyle/>
          <a:p>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様式</a:t>
            </a:r>
            <a:r>
              <a:rPr kumimoji="1" lang="en-US" altLang="ja-JP" sz="1600" b="1" dirty="0">
                <a:solidFill>
                  <a:schemeClr val="tx1"/>
                </a:solidFill>
                <a:latin typeface="Meiryo UI" panose="020B0604030504040204" pitchFamily="50" charset="-128"/>
                <a:ea typeface="Meiryo UI" panose="020B0604030504040204" pitchFamily="50" charset="-128"/>
              </a:rPr>
              <a:t>]</a:t>
            </a:r>
          </a:p>
          <a:p>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提出先</a:t>
            </a:r>
            <a:r>
              <a:rPr kumimoji="1" lang="en-US" altLang="ja-JP" sz="1600" b="1" dirty="0">
                <a:solidFill>
                  <a:schemeClr val="tx1"/>
                </a:solidFill>
                <a:latin typeface="Meiryo UI" panose="020B0604030504040204" pitchFamily="50" charset="-128"/>
                <a:ea typeface="Meiryo UI" panose="020B0604030504040204" pitchFamily="50" charset="-128"/>
              </a:rPr>
              <a:t>]</a:t>
            </a:r>
          </a:p>
          <a:p>
            <a:endParaRPr kumimoji="1" lang="en-US" altLang="ja-JP" sz="1600" b="1" dirty="0">
              <a:solidFill>
                <a:schemeClr val="tx1"/>
              </a:solidFill>
              <a:latin typeface="Meiryo UI" panose="020B0604030504040204" pitchFamily="50" charset="-128"/>
              <a:ea typeface="Meiryo UI" panose="020B0604030504040204" pitchFamily="50" charset="-128"/>
            </a:endParaRPr>
          </a:p>
          <a:p>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掲載</a:t>
            </a:r>
            <a:r>
              <a:rPr kumimoji="1" lang="en-US" altLang="ja-JP" sz="1600" b="1" dirty="0">
                <a:solidFill>
                  <a:schemeClr val="tx1"/>
                </a:solidFill>
                <a:latin typeface="Meiryo UI" panose="020B0604030504040204" pitchFamily="50" charset="-128"/>
                <a:ea typeface="Meiryo UI" panose="020B0604030504040204" pitchFamily="50" charset="-128"/>
              </a:rPr>
              <a:t>]</a:t>
            </a: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枚数</a:t>
            </a:r>
            <a:r>
              <a:rPr kumimoji="1" lang="en-US" altLang="ja-JP" sz="1600" b="1" dirty="0">
                <a:solidFill>
                  <a:schemeClr val="tx1"/>
                </a:solidFill>
                <a:latin typeface="Meiryo UI" panose="020B0604030504040204" pitchFamily="50" charset="-128"/>
                <a:ea typeface="Meiryo UI" panose="020B0604030504040204" pitchFamily="50" charset="-128"/>
              </a:rPr>
              <a:t>]</a:t>
            </a:r>
          </a:p>
          <a:p>
            <a:endParaRPr kumimoji="1" lang="en-US" altLang="ja-JP" sz="1600" b="1" dirty="0">
              <a:solidFill>
                <a:schemeClr val="tx1"/>
              </a:solidFill>
              <a:latin typeface="Meiryo UI" panose="020B0604030504040204" pitchFamily="50" charset="-128"/>
              <a:ea typeface="Meiryo UI" panose="020B0604030504040204" pitchFamily="50" charset="-128"/>
            </a:endParaRPr>
          </a:p>
          <a:p>
            <a:endParaRPr kumimoji="1" lang="en-US" altLang="ja-JP" sz="1600" b="1" dirty="0">
              <a:solidFill>
                <a:schemeClr val="tx1"/>
              </a:solidFill>
              <a:latin typeface="Meiryo UI" panose="020B0604030504040204" pitchFamily="50" charset="-128"/>
              <a:ea typeface="Meiryo UI" panose="020B0604030504040204" pitchFamily="50" charset="-128"/>
            </a:endParaRPr>
          </a:p>
          <a:p>
            <a:endParaRPr kumimoji="1" lang="en-US" altLang="ja-JP" sz="1600" b="1" dirty="0">
              <a:solidFill>
                <a:schemeClr val="tx1"/>
              </a:solidFill>
              <a:latin typeface="Meiryo UI" panose="020B0604030504040204" pitchFamily="50" charset="-128"/>
              <a:ea typeface="Meiryo UI" panose="020B0604030504040204" pitchFamily="50" charset="-128"/>
            </a:endParaRPr>
          </a:p>
          <a:p>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その他</a:t>
            </a:r>
            <a:r>
              <a:rPr kumimoji="1" lang="en-US" altLang="ja-JP" sz="1600" b="1" dirty="0">
                <a:solidFill>
                  <a:schemeClr val="tx1"/>
                </a:solidFill>
                <a:latin typeface="Meiryo UI" panose="020B0604030504040204" pitchFamily="50" charset="-128"/>
                <a:ea typeface="Meiryo UI" panose="020B0604030504040204" pitchFamily="50" charset="-128"/>
              </a:rPr>
              <a:t>]</a:t>
            </a:r>
          </a:p>
          <a:p>
            <a:endParaRPr kumimoji="1" lang="en-US" altLang="ja-JP" sz="1600" dirty="0">
              <a:solidFill>
                <a:schemeClr val="bg2"/>
              </a:solidFill>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B5148A05-DDBB-3303-6B53-36AD65657ED5}"/>
              </a:ext>
            </a:extLst>
          </p:cNvPr>
          <p:cNvSpPr/>
          <p:nvPr/>
        </p:nvSpPr>
        <p:spPr>
          <a:xfrm>
            <a:off x="7758149" y="207851"/>
            <a:ext cx="4265418" cy="579389"/>
          </a:xfrm>
          <a:prstGeom prst="roundRect">
            <a:avLst/>
          </a:prstGeom>
          <a:solidFill>
            <a:srgbClr val="004D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bg1"/>
                </a:solidFill>
                <a:latin typeface="Meiryo UI" panose="020B0604030504040204" pitchFamily="50" charset="-128"/>
                <a:ea typeface="Meiryo UI" panose="020B0604030504040204" pitchFamily="50" charset="-128"/>
                <a:cs typeface="Arial" panose="020B0604020202020204" pitchFamily="34" charset="0"/>
              </a:rPr>
              <a:t>R7</a:t>
            </a:r>
            <a:r>
              <a:rPr kumimoji="1" lang="ja-JP" altLang="en-US" sz="2000" b="1" dirty="0">
                <a:solidFill>
                  <a:schemeClr val="bg1"/>
                </a:solidFill>
                <a:latin typeface="Meiryo UI" panose="020B0604030504040204" pitchFamily="50" charset="-128"/>
                <a:ea typeface="Meiryo UI" panose="020B0604030504040204" pitchFamily="50" charset="-128"/>
                <a:cs typeface="Arial" panose="020B0604020202020204" pitchFamily="34" charset="0"/>
              </a:rPr>
              <a:t>補正 </a:t>
            </a:r>
            <a:r>
              <a:rPr kumimoji="1" lang="en-US" altLang="ja-JP" sz="2000" b="1" dirty="0">
                <a:solidFill>
                  <a:schemeClr val="bg1"/>
                </a:solidFill>
                <a:latin typeface="Meiryo UI" panose="020B0604030504040204" pitchFamily="50" charset="-128"/>
                <a:ea typeface="Meiryo UI" panose="020B0604030504040204" pitchFamily="50" charset="-128"/>
                <a:cs typeface="Arial" panose="020B0604020202020204" pitchFamily="34" charset="0"/>
              </a:rPr>
              <a:t>DR</a:t>
            </a:r>
            <a:r>
              <a:rPr kumimoji="1" lang="ja-JP" altLang="en-US" sz="2000" b="1" dirty="0">
                <a:solidFill>
                  <a:schemeClr val="bg1"/>
                </a:solidFill>
                <a:latin typeface="Meiryo UI" panose="020B0604030504040204" pitchFamily="50" charset="-128"/>
                <a:ea typeface="Meiryo UI" panose="020B0604030504040204" pitchFamily="50" charset="-128"/>
                <a:cs typeface="Arial" panose="020B0604020202020204" pitchFamily="34" charset="0"/>
              </a:rPr>
              <a:t>業産用蓄電池　用</a:t>
            </a:r>
            <a:endParaRPr kumimoji="1" lang="ja-JP" altLang="en-US" sz="2000" dirty="0">
              <a:solidFill>
                <a:schemeClr val="bg1"/>
              </a:solidFill>
            </a:endParaRPr>
          </a:p>
        </p:txBody>
      </p:sp>
      <p:sp>
        <p:nvSpPr>
          <p:cNvPr id="4" name="テキスト ボックス 3">
            <a:extLst>
              <a:ext uri="{FF2B5EF4-FFF2-40B4-BE49-F238E27FC236}">
                <a16:creationId xmlns:a16="http://schemas.microsoft.com/office/drawing/2014/main" id="{0D659C59-062C-1350-F959-8683FBAE6CE0}"/>
              </a:ext>
            </a:extLst>
          </p:cNvPr>
          <p:cNvSpPr txBox="1"/>
          <p:nvPr/>
        </p:nvSpPr>
        <p:spPr>
          <a:xfrm>
            <a:off x="761356" y="2316548"/>
            <a:ext cx="2644839" cy="394965"/>
          </a:xfrm>
          <a:prstGeom prst="rect">
            <a:avLst/>
          </a:prstGeom>
          <a:noFill/>
          <a:ln>
            <a:noFill/>
          </a:ln>
        </p:spPr>
        <p:txBody>
          <a:bodyPr wrap="square" rtlCol="0">
            <a:noAutofit/>
          </a:bodyPr>
          <a:lstStyle/>
          <a:p>
            <a:r>
              <a:rPr kumimoji="1" lang="ja-JP" altLang="en-US" sz="2000" b="1" dirty="0">
                <a:solidFill>
                  <a:schemeClr val="bg2"/>
                </a:solidFill>
                <a:latin typeface="Meiryo UI" panose="020B0604030504040204" pitchFamily="50" charset="-128"/>
                <a:ea typeface="Meiryo UI" panose="020B0604030504040204" pitchFamily="50" charset="-128"/>
              </a:rPr>
              <a:t>注意事項</a:t>
            </a:r>
            <a:endParaRPr kumimoji="1" lang="en-US" altLang="ja-JP" sz="2000" b="1" dirty="0">
              <a:solidFill>
                <a:schemeClr val="bg2"/>
              </a:solidFill>
              <a:latin typeface="Meiryo UI" panose="020B0604030504040204" pitchFamily="50" charset="-128"/>
              <a:ea typeface="Meiryo UI" panose="020B0604030504040204" pitchFamily="50" charset="-128"/>
            </a:endParaRPr>
          </a:p>
        </p:txBody>
      </p:sp>
      <p:pic>
        <p:nvPicPr>
          <p:cNvPr id="8" name="グラフィックス 7" descr="警告 枠線">
            <a:extLst>
              <a:ext uri="{FF2B5EF4-FFF2-40B4-BE49-F238E27FC236}">
                <a16:creationId xmlns:a16="http://schemas.microsoft.com/office/drawing/2014/main" id="{12D9A963-1CB1-3957-97F2-9CEEBE0EA8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8990" y="2288024"/>
            <a:ext cx="397362" cy="397362"/>
          </a:xfrm>
          <a:prstGeom prst="rect">
            <a:avLst/>
          </a:prstGeom>
        </p:spPr>
      </p:pic>
    </p:spTree>
    <p:extLst>
      <p:ext uri="{BB962C8B-B14F-4D97-AF65-F5344CB8AC3E}">
        <p14:creationId xmlns:p14="http://schemas.microsoft.com/office/powerpoint/2010/main" val="55879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7EB1D1C3-7DDC-3FE3-8BEE-643DEB92B2AF}"/>
            </a:ext>
          </a:extLst>
        </p:cNvPr>
        <p:cNvGrpSpPr/>
        <p:nvPr/>
      </p:nvGrpSpPr>
      <p:grpSpPr>
        <a:xfrm>
          <a:off x="0" y="0"/>
          <a:ext cx="0" cy="0"/>
          <a:chOff x="0" y="0"/>
          <a:chExt cx="0" cy="0"/>
        </a:xfrm>
      </p:grpSpPr>
      <p:pic>
        <p:nvPicPr>
          <p:cNvPr id="93" name="Google Shape;93;p14" descr="image.png">
            <a:extLst>
              <a:ext uri="{FF2B5EF4-FFF2-40B4-BE49-F238E27FC236}">
                <a16:creationId xmlns:a16="http://schemas.microsoft.com/office/drawing/2014/main" id="{8D831ED0-083A-49AF-BE11-8A358472C2E5}"/>
              </a:ext>
            </a:extLst>
          </p:cNvPr>
          <p:cNvPicPr preferRelativeResize="0"/>
          <p:nvPr/>
        </p:nvPicPr>
        <p:blipFill rotWithShape="1">
          <a:blip r:embed="rId3">
            <a:alphaModFix/>
          </a:blip>
          <a:srcRect/>
          <a:stretch/>
        </p:blipFill>
        <p:spPr>
          <a:xfrm>
            <a:off x="0" y="0"/>
            <a:ext cx="12192000" cy="571500"/>
          </a:xfrm>
          <a:prstGeom prst="rect">
            <a:avLst/>
          </a:prstGeom>
          <a:noFill/>
          <a:ln>
            <a:noFill/>
          </a:ln>
        </p:spPr>
      </p:pic>
      <p:sp>
        <p:nvSpPr>
          <p:cNvPr id="97" name="Google Shape;97;p14">
            <a:extLst>
              <a:ext uri="{FF2B5EF4-FFF2-40B4-BE49-F238E27FC236}">
                <a16:creationId xmlns:a16="http://schemas.microsoft.com/office/drawing/2014/main" id="{CBE11A0D-8ACD-73B3-EE77-A99A7B065C31}"/>
              </a:ext>
            </a:extLst>
          </p:cNvPr>
          <p:cNvSpPr txBox="1"/>
          <p:nvPr/>
        </p:nvSpPr>
        <p:spPr>
          <a:xfrm>
            <a:off x="432000" y="696554"/>
            <a:ext cx="7795829" cy="4985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ja-JP" altLang="en-US" sz="2700" b="1"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株式会社●●●●●●●</a:t>
            </a:r>
            <a:endParaRPr lang="en-US" altLang="ja-JP" sz="2800" dirty="0">
              <a:solidFill>
                <a:srgbClr val="FF0000"/>
              </a:solidFill>
              <a:latin typeface="Meiryo UI" panose="020B0604030504040204" pitchFamily="50" charset="-128"/>
              <a:ea typeface="Meiryo UI" panose="020B0604030504040204" pitchFamily="50" charset="-128"/>
            </a:endParaRPr>
          </a:p>
        </p:txBody>
      </p:sp>
      <p:sp>
        <p:nvSpPr>
          <p:cNvPr id="98" name="Google Shape;98;p14">
            <a:extLst>
              <a:ext uri="{FF2B5EF4-FFF2-40B4-BE49-F238E27FC236}">
                <a16:creationId xmlns:a16="http://schemas.microsoft.com/office/drawing/2014/main" id="{B392358E-C50C-1790-AC59-62E5C42ABDCF}"/>
              </a:ext>
            </a:extLst>
          </p:cNvPr>
          <p:cNvSpPr/>
          <p:nvPr/>
        </p:nvSpPr>
        <p:spPr>
          <a:xfrm>
            <a:off x="216000" y="720000"/>
            <a:ext cx="76200" cy="411360"/>
          </a:xfrm>
          <a:prstGeom prst="rect">
            <a:avLst/>
          </a:prstGeom>
          <a:solidFill>
            <a:srgbClr val="004D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aphicFrame>
        <p:nvGraphicFramePr>
          <p:cNvPr id="99" name="Google Shape;99;p14">
            <a:extLst>
              <a:ext uri="{FF2B5EF4-FFF2-40B4-BE49-F238E27FC236}">
                <a16:creationId xmlns:a16="http://schemas.microsoft.com/office/drawing/2014/main" id="{D110D5ED-061F-F99E-158C-1C03D53D26DA}"/>
              </a:ext>
            </a:extLst>
          </p:cNvPr>
          <p:cNvGraphicFramePr/>
          <p:nvPr>
            <p:extLst>
              <p:ext uri="{D42A27DB-BD31-4B8C-83A1-F6EECF244321}">
                <p14:modId xmlns:p14="http://schemas.microsoft.com/office/powerpoint/2010/main" val="372208162"/>
              </p:ext>
            </p:extLst>
          </p:nvPr>
        </p:nvGraphicFramePr>
        <p:xfrm>
          <a:off x="215999" y="1285107"/>
          <a:ext cx="8088029" cy="5326710"/>
        </p:xfrm>
        <a:graphic>
          <a:graphicData uri="http://schemas.openxmlformats.org/drawingml/2006/table">
            <a:tbl>
              <a:tblPr firstRow="1" bandRow="1">
                <a:noFill/>
                <a:tableStyleId>{6865A19B-88D0-4ABB-A5DA-10177DBE3C55}</a:tableStyleId>
              </a:tblPr>
              <a:tblGrid>
                <a:gridCol w="2303917">
                  <a:extLst>
                    <a:ext uri="{9D8B030D-6E8A-4147-A177-3AD203B41FA5}">
                      <a16:colId xmlns:a16="http://schemas.microsoft.com/office/drawing/2014/main" val="20000"/>
                    </a:ext>
                  </a:extLst>
                </a:gridCol>
                <a:gridCol w="5784112">
                  <a:extLst>
                    <a:ext uri="{9D8B030D-6E8A-4147-A177-3AD203B41FA5}">
                      <a16:colId xmlns:a16="http://schemas.microsoft.com/office/drawing/2014/main" val="20001"/>
                    </a:ext>
                  </a:extLst>
                </a:gridCol>
              </a:tblGrid>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sz="1600" b="1" i="0" u="none" strike="noStrike" cap="none" dirty="0" err="1">
                          <a:solidFill>
                            <a:srgbClr val="003366"/>
                          </a:solidFill>
                          <a:latin typeface="Meiryo UI" panose="020B0604030504040204" pitchFamily="50" charset="-128"/>
                          <a:ea typeface="Meiryo UI" panose="020B0604030504040204" pitchFamily="50" charset="-128"/>
                          <a:cs typeface="Noto Sans JP"/>
                          <a:sym typeface="Noto Sans JP"/>
                        </a:rPr>
                        <a:t>DRの種類</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endParaRPr b="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cs typeface="Noto Sans JP"/>
                          <a:sym typeface="Noto Sans JP"/>
                        </a:rPr>
                        <a:t>メニュー名称</a:t>
                      </a:r>
                      <a:endParaRPr lang="ja-JP" altLang="en-US"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〇〇〇</a:t>
                      </a:r>
                      <a:endParaRPr sz="140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cs typeface="Noto Sans JP"/>
                          <a:sym typeface="Noto Sans JP"/>
                        </a:rPr>
                        <a:t>提供地域</a:t>
                      </a:r>
                      <a:endParaRPr lang="ja-JP" altLang="en-US"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全国（沖縄・離島を除く）</a:t>
                      </a:r>
                      <a:endParaRPr sz="140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dirty="0">
                          <a:solidFill>
                            <a:schemeClr val="bg2"/>
                          </a:solidFill>
                          <a:latin typeface="Meiryo UI" panose="020B0604030504040204" pitchFamily="50" charset="-128"/>
                          <a:ea typeface="Meiryo UI" panose="020B0604030504040204" pitchFamily="50" charset="-128"/>
                        </a:rPr>
                        <a:t>料金形態</a:t>
                      </a: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r>
                        <a:rPr lang="ja-JP" altLang="en-US" sz="1400" b="0" dirty="0">
                          <a:solidFill>
                            <a:srgbClr val="FF0000"/>
                          </a:solidFill>
                          <a:latin typeface="Meiryo UI" panose="020B0604030504040204" pitchFamily="50" charset="-128"/>
                          <a:ea typeface="Meiryo UI" panose="020B0604030504040204" pitchFamily="50" charset="-128"/>
                        </a:rPr>
                        <a:t>時間帯ごとにあらかじめ設定された単価に基づき、日中を低単価、夕方を高単価に設定。</a:t>
                      </a: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5496296"/>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sym typeface="Noto Sans JP"/>
                        </a:rPr>
                        <a:t>メニューの特徴</a:t>
                      </a:r>
                      <a:endParaRPr lang="ja-JP" altLang="en-US"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r>
                        <a:rPr lang="en-US" altLang="ja-JP"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WEB</a:t>
                      </a: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サイト等で翌日の価格予測を確認でき、電気代が高い時間帯の消費を抑制したり、安い時間帯へシフトしたりすることで、無駄なく電気代の削減と系統安定化への貢献が可能</a:t>
                      </a:r>
                      <a:endParaRPr lang="en-US" altLang="ja-JP"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altLang="ja-JP" sz="1600" b="1" dirty="0">
                          <a:solidFill>
                            <a:srgbClr val="002060"/>
                          </a:solidFill>
                          <a:latin typeface="Meiryo UI" panose="020B0604030504040204" pitchFamily="50" charset="-128"/>
                          <a:ea typeface="Meiryo UI" panose="020B0604030504040204" pitchFamily="50" charset="-128"/>
                        </a:rPr>
                        <a:t>WEB</a:t>
                      </a:r>
                      <a:r>
                        <a:rPr lang="ja-JP" altLang="en-US" sz="1600" b="1" dirty="0">
                          <a:solidFill>
                            <a:srgbClr val="002060"/>
                          </a:solidFill>
                          <a:latin typeface="Meiryo UI" panose="020B0604030504040204" pitchFamily="50" charset="-128"/>
                          <a:ea typeface="Meiryo UI" panose="020B0604030504040204" pitchFamily="50" charset="-128"/>
                        </a:rPr>
                        <a:t>サイト等</a:t>
                      </a: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https://abc-def/123456</a:t>
                      </a:r>
                      <a:endParaRPr lang="en-US" altLang="ja-JP" sz="140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58804084"/>
                  </a:ext>
                </a:extLst>
              </a:tr>
            </a:tbl>
          </a:graphicData>
        </a:graphic>
      </p:graphicFrame>
      <p:pic>
        <p:nvPicPr>
          <p:cNvPr id="9" name="Google Shape;124;p15" descr="image.png">
            <a:extLst>
              <a:ext uri="{FF2B5EF4-FFF2-40B4-BE49-F238E27FC236}">
                <a16:creationId xmlns:a16="http://schemas.microsoft.com/office/drawing/2014/main" id="{D7D36DAC-2379-574D-17A4-73A0CA913F7B}"/>
              </a:ext>
            </a:extLst>
          </p:cNvPr>
          <p:cNvPicPr preferRelativeResize="0"/>
          <p:nvPr/>
        </p:nvPicPr>
        <p:blipFill rotWithShape="1">
          <a:blip r:embed="rId4">
            <a:alphaModFix/>
          </a:blip>
          <a:srcRect/>
          <a:stretch/>
        </p:blipFill>
        <p:spPr>
          <a:xfrm>
            <a:off x="2659128" y="1549243"/>
            <a:ext cx="1225964" cy="382962"/>
          </a:xfrm>
          <a:prstGeom prst="rect">
            <a:avLst/>
          </a:prstGeom>
          <a:noFill/>
          <a:ln>
            <a:noFill/>
          </a:ln>
        </p:spPr>
      </p:pic>
      <p:sp>
        <p:nvSpPr>
          <p:cNvPr id="2" name="正方形/長方形 1">
            <a:extLst>
              <a:ext uri="{FF2B5EF4-FFF2-40B4-BE49-F238E27FC236}">
                <a16:creationId xmlns:a16="http://schemas.microsoft.com/office/drawing/2014/main" id="{BAB6DDA3-0A65-42E7-1CC6-32C3520E3F8B}"/>
              </a:ext>
            </a:extLst>
          </p:cNvPr>
          <p:cNvSpPr/>
          <p:nvPr/>
        </p:nvSpPr>
        <p:spPr>
          <a:xfrm>
            <a:off x="8420987" y="1285107"/>
            <a:ext cx="3508744" cy="5338977"/>
          </a:xfrm>
          <a:prstGeom prst="rect">
            <a:avLst/>
          </a:prstGeom>
          <a:no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D37D307-447D-46EA-5474-6F3EA1478BC2}"/>
              </a:ext>
            </a:extLst>
          </p:cNvPr>
          <p:cNvSpPr txBox="1"/>
          <p:nvPr/>
        </p:nvSpPr>
        <p:spPr>
          <a:xfrm>
            <a:off x="145313" y="85695"/>
            <a:ext cx="9989286" cy="400110"/>
          </a:xfrm>
          <a:prstGeom prst="rect">
            <a:avLst/>
          </a:prstGeom>
          <a:solidFill>
            <a:srgbClr val="FFFF00"/>
          </a:solidFill>
        </p:spPr>
        <p:txBody>
          <a:bodyPr wrap="square" rtlCol="0">
            <a:spAutoFit/>
          </a:bodyPr>
          <a:lstStyle/>
          <a:p>
            <a:r>
              <a:rPr kumimoji="1" lang="ja-JP" altLang="en-US" sz="2000" b="1" dirty="0">
                <a:solidFill>
                  <a:srgbClr val="FF0000"/>
                </a:solidFill>
                <a:latin typeface="Meiryo UI" panose="020B0604030504040204" pitchFamily="50" charset="-128"/>
                <a:ea typeface="Meiryo UI" panose="020B0604030504040204" pitchFamily="50" charset="-128"/>
              </a:rPr>
              <a:t>記入例（電気料金型）</a:t>
            </a:r>
            <a:r>
              <a:rPr kumimoji="1" lang="en-US" altLang="ja-JP" sz="1600" b="1" dirty="0">
                <a:solidFill>
                  <a:srgbClr val="FF0000"/>
                </a:solidFill>
                <a:latin typeface="Meiryo UI" panose="020B0604030504040204" pitchFamily="50" charset="-128"/>
                <a:ea typeface="Meiryo UI" panose="020B0604030504040204" pitchFamily="50" charset="-128"/>
              </a:rPr>
              <a:t>※</a:t>
            </a:r>
            <a:r>
              <a:rPr kumimoji="1" lang="ja-JP" altLang="en-US" sz="1600" b="1" dirty="0">
                <a:solidFill>
                  <a:srgbClr val="FF0000"/>
                </a:solidFill>
                <a:latin typeface="Meiryo UI" panose="020B0604030504040204" pitchFamily="50" charset="-128"/>
                <a:ea typeface="Meiryo UI" panose="020B0604030504040204" pitchFamily="50" charset="-128"/>
              </a:rPr>
              <a:t>電気料金型で申請する際は、次ページのフォーマットに入力し提出してください。</a:t>
            </a:r>
          </a:p>
        </p:txBody>
      </p:sp>
      <p:grpSp>
        <p:nvGrpSpPr>
          <p:cNvPr id="8" name="グループ化 7">
            <a:extLst>
              <a:ext uri="{FF2B5EF4-FFF2-40B4-BE49-F238E27FC236}">
                <a16:creationId xmlns:a16="http://schemas.microsoft.com/office/drawing/2014/main" id="{26C615DA-81E3-55C5-0A26-94D06FD52770}"/>
              </a:ext>
            </a:extLst>
          </p:cNvPr>
          <p:cNvGrpSpPr/>
          <p:nvPr/>
        </p:nvGrpSpPr>
        <p:grpSpPr>
          <a:xfrm>
            <a:off x="8810588" y="1417558"/>
            <a:ext cx="2722242" cy="646331"/>
            <a:chOff x="8796338" y="1709917"/>
            <a:chExt cx="2722242" cy="646331"/>
          </a:xfrm>
        </p:grpSpPr>
        <p:sp>
          <p:nvSpPr>
            <p:cNvPr id="17" name="四角形: 角を丸くする 16">
              <a:extLst>
                <a:ext uri="{FF2B5EF4-FFF2-40B4-BE49-F238E27FC236}">
                  <a16:creationId xmlns:a16="http://schemas.microsoft.com/office/drawing/2014/main" id="{E639B552-6A18-0966-F034-EB7DEC06967F}"/>
                </a:ext>
              </a:extLst>
            </p:cNvPr>
            <p:cNvSpPr/>
            <p:nvPr/>
          </p:nvSpPr>
          <p:spPr>
            <a:xfrm>
              <a:off x="8796338" y="1709917"/>
              <a:ext cx="2722242" cy="646331"/>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91FF2A-91AF-D72B-EFF6-3E121A0584EE}"/>
                </a:ext>
              </a:extLst>
            </p:cNvPr>
            <p:cNvSpPr txBox="1"/>
            <p:nvPr/>
          </p:nvSpPr>
          <p:spPr>
            <a:xfrm>
              <a:off x="8937291" y="1825209"/>
              <a:ext cx="2440336" cy="369332"/>
            </a:xfrm>
            <a:prstGeom prst="rect">
              <a:avLst/>
            </a:prstGeom>
            <a:noFill/>
          </p:spPr>
          <p:txBody>
            <a:bodyPr wrap="square" rtlCol="0">
              <a:spAutoFit/>
            </a:bodyPr>
            <a:lstStyle/>
            <a:p>
              <a:pPr algn="ctr"/>
              <a:r>
                <a:rPr kumimoji="1" lang="ja-JP" altLang="en-US" sz="1800" dirty="0">
                  <a:solidFill>
                    <a:schemeClr val="bg1"/>
                  </a:solidFill>
                  <a:latin typeface="Meiryo UI" panose="020B0604030504040204" pitchFamily="50" charset="-128"/>
                  <a:ea typeface="Meiryo UI" panose="020B0604030504040204" pitchFamily="50" charset="-128"/>
                </a:rPr>
                <a:t>〇〇〇</a:t>
              </a:r>
              <a:endParaRPr kumimoji="1" lang="en-US" altLang="ja-JP" sz="1800" dirty="0">
                <a:solidFill>
                  <a:schemeClr val="bg1"/>
                </a:solidFill>
                <a:latin typeface="Meiryo UI" panose="020B0604030504040204" pitchFamily="50" charset="-128"/>
                <a:ea typeface="Meiryo UI" panose="020B0604030504040204" pitchFamily="50" charset="-128"/>
              </a:endParaRPr>
            </a:p>
          </p:txBody>
        </p:sp>
      </p:grpSp>
      <p:sp>
        <p:nvSpPr>
          <p:cNvPr id="18" name="テキスト ボックス 17">
            <a:extLst>
              <a:ext uri="{FF2B5EF4-FFF2-40B4-BE49-F238E27FC236}">
                <a16:creationId xmlns:a16="http://schemas.microsoft.com/office/drawing/2014/main" id="{A25AF2D9-B301-02B8-50BD-A6D7112A15D0}"/>
              </a:ext>
            </a:extLst>
          </p:cNvPr>
          <p:cNvSpPr txBox="1"/>
          <p:nvPr/>
        </p:nvSpPr>
        <p:spPr>
          <a:xfrm>
            <a:off x="8670959" y="4855666"/>
            <a:ext cx="3169920" cy="830997"/>
          </a:xfrm>
          <a:prstGeom prst="rect">
            <a:avLst/>
          </a:prstGeom>
          <a:noFill/>
        </p:spPr>
        <p:txBody>
          <a:bodyPr wrap="square" rtlCol="0">
            <a:spAutoFit/>
          </a:bodyPr>
          <a:lstStyle/>
          <a:p>
            <a:r>
              <a:rPr kumimoji="1" lang="ja-JP" altLang="en-US" sz="1200" dirty="0">
                <a:solidFill>
                  <a:srgbClr val="FF0000"/>
                </a:solidFill>
                <a:latin typeface="Meiryo UI" panose="020B0604030504040204" pitchFamily="50" charset="-128"/>
                <a:ea typeface="Meiryo UI" panose="020B0604030504040204" pitchFamily="50" charset="-128"/>
              </a:rPr>
              <a:t>通常料金と比べて日中（</a:t>
            </a:r>
            <a:r>
              <a:rPr kumimoji="1" lang="en-US" altLang="ja-JP" sz="1200" dirty="0">
                <a:solidFill>
                  <a:srgbClr val="FF0000"/>
                </a:solidFill>
                <a:latin typeface="Meiryo UI" panose="020B0604030504040204" pitchFamily="50" charset="-128"/>
                <a:ea typeface="Meiryo UI" panose="020B0604030504040204" pitchFamily="50" charset="-128"/>
              </a:rPr>
              <a:t>10:00</a:t>
            </a:r>
            <a:r>
              <a:rPr kumimoji="1" lang="ja-JP" altLang="en-US" sz="1200" dirty="0">
                <a:solidFill>
                  <a:srgbClr val="FF0000"/>
                </a:solidFill>
                <a:latin typeface="Meiryo UI" panose="020B0604030504040204" pitchFamily="50" charset="-128"/>
                <a:ea typeface="Meiryo UI" panose="020B0604030504040204" pitchFamily="50" charset="-128"/>
              </a:rPr>
              <a:t>～</a:t>
            </a:r>
            <a:r>
              <a:rPr kumimoji="1" lang="en-US" altLang="ja-JP" sz="1200" dirty="0">
                <a:solidFill>
                  <a:srgbClr val="FF0000"/>
                </a:solidFill>
                <a:latin typeface="Meiryo UI" panose="020B0604030504040204" pitchFamily="50" charset="-128"/>
                <a:ea typeface="Meiryo UI" panose="020B0604030504040204" pitchFamily="50" charset="-128"/>
              </a:rPr>
              <a:t>14:00</a:t>
            </a:r>
            <a:r>
              <a:rPr kumimoji="1" lang="ja-JP" altLang="en-US" sz="1200" dirty="0">
                <a:solidFill>
                  <a:srgbClr val="FF0000"/>
                </a:solidFill>
                <a:latin typeface="Meiryo UI" panose="020B0604030504040204" pitchFamily="50" charset="-128"/>
                <a:ea typeface="Meiryo UI" panose="020B0604030504040204" pitchFamily="50" charset="-128"/>
              </a:rPr>
              <a:t>）は低単価、夕方（</a:t>
            </a:r>
            <a:r>
              <a:rPr kumimoji="1" lang="en-US" altLang="ja-JP" sz="1200" dirty="0">
                <a:solidFill>
                  <a:srgbClr val="FF0000"/>
                </a:solidFill>
                <a:latin typeface="Meiryo UI" panose="020B0604030504040204" pitchFamily="50" charset="-128"/>
                <a:ea typeface="Meiryo UI" panose="020B0604030504040204" pitchFamily="50" charset="-128"/>
              </a:rPr>
              <a:t>16:00</a:t>
            </a:r>
            <a:r>
              <a:rPr kumimoji="1" lang="ja-JP" altLang="en-US" sz="1200" dirty="0">
                <a:solidFill>
                  <a:srgbClr val="FF0000"/>
                </a:solidFill>
                <a:latin typeface="Meiryo UI" panose="020B0604030504040204" pitchFamily="50" charset="-128"/>
                <a:ea typeface="Meiryo UI" panose="020B0604030504040204" pitchFamily="50" charset="-128"/>
              </a:rPr>
              <a:t>～</a:t>
            </a:r>
            <a:r>
              <a:rPr kumimoji="1" lang="en-US" altLang="ja-JP" sz="1200" dirty="0">
                <a:solidFill>
                  <a:srgbClr val="FF0000"/>
                </a:solidFill>
                <a:latin typeface="Meiryo UI" panose="020B0604030504040204" pitchFamily="50" charset="-128"/>
                <a:ea typeface="Meiryo UI" panose="020B0604030504040204" pitchFamily="50" charset="-128"/>
              </a:rPr>
              <a:t>19:00</a:t>
            </a:r>
            <a:r>
              <a:rPr kumimoji="1" lang="ja-JP" altLang="en-US" sz="1200" dirty="0">
                <a:solidFill>
                  <a:srgbClr val="FF0000"/>
                </a:solidFill>
                <a:latin typeface="Meiryo UI" panose="020B0604030504040204" pitchFamily="50" charset="-128"/>
                <a:ea typeface="Meiryo UI" panose="020B0604030504040204" pitchFamily="50" charset="-128"/>
              </a:rPr>
              <a:t>）は高単価とするプランです。蓄電システムを効率よく活用することで電気代を削減することができます。</a:t>
            </a:r>
          </a:p>
        </p:txBody>
      </p:sp>
      <p:sp>
        <p:nvSpPr>
          <p:cNvPr id="10" name="テキスト ボックス 9">
            <a:extLst>
              <a:ext uri="{FF2B5EF4-FFF2-40B4-BE49-F238E27FC236}">
                <a16:creationId xmlns:a16="http://schemas.microsoft.com/office/drawing/2014/main" id="{3EE94CE4-F1D7-5737-2B22-DB7CF99E505C}"/>
              </a:ext>
            </a:extLst>
          </p:cNvPr>
          <p:cNvSpPr txBox="1"/>
          <p:nvPr/>
        </p:nvSpPr>
        <p:spPr>
          <a:xfrm>
            <a:off x="8586749" y="6228689"/>
            <a:ext cx="3169920" cy="307777"/>
          </a:xfrm>
          <a:prstGeom prst="rect">
            <a:avLst/>
          </a:prstGeom>
          <a:solidFill>
            <a:srgbClr val="FFFF00"/>
          </a:solidFill>
        </p:spPr>
        <p:txBody>
          <a:bodyPr wrap="square" rtlCol="0">
            <a:spAutoFit/>
          </a:bodyPr>
          <a:lstStyle/>
          <a:p>
            <a:pPr algn="ct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画像・文章は全てイメージです。</a:t>
            </a:r>
          </a:p>
        </p:txBody>
      </p:sp>
      <p:pic>
        <p:nvPicPr>
          <p:cNvPr id="15" name="図 14">
            <a:extLst>
              <a:ext uri="{FF2B5EF4-FFF2-40B4-BE49-F238E27FC236}">
                <a16:creationId xmlns:a16="http://schemas.microsoft.com/office/drawing/2014/main" id="{2D098470-1E90-8BF8-9239-3F31EF9E0D7B}"/>
              </a:ext>
            </a:extLst>
          </p:cNvPr>
          <p:cNvPicPr>
            <a:picLocks noChangeAspect="1"/>
          </p:cNvPicPr>
          <p:nvPr/>
        </p:nvPicPr>
        <p:blipFill>
          <a:blip r:embed="rId5"/>
          <a:stretch>
            <a:fillRect/>
          </a:stretch>
        </p:blipFill>
        <p:spPr>
          <a:xfrm>
            <a:off x="8836667" y="2213758"/>
            <a:ext cx="2595864" cy="2383233"/>
          </a:xfrm>
          <a:prstGeom prst="rect">
            <a:avLst/>
          </a:prstGeom>
        </p:spPr>
      </p:pic>
    </p:spTree>
    <p:extLst>
      <p:ext uri="{BB962C8B-B14F-4D97-AF65-F5344CB8AC3E}">
        <p14:creationId xmlns:p14="http://schemas.microsoft.com/office/powerpoint/2010/main" val="116689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5CC326A6-E99C-95C8-CE2C-47839ED5D760}"/>
            </a:ext>
          </a:extLst>
        </p:cNvPr>
        <p:cNvGrpSpPr/>
        <p:nvPr/>
      </p:nvGrpSpPr>
      <p:grpSpPr>
        <a:xfrm>
          <a:off x="0" y="0"/>
          <a:ext cx="0" cy="0"/>
          <a:chOff x="0" y="0"/>
          <a:chExt cx="0" cy="0"/>
        </a:xfrm>
      </p:grpSpPr>
      <p:pic>
        <p:nvPicPr>
          <p:cNvPr id="93" name="Google Shape;93;p14" descr="image.png">
            <a:extLst>
              <a:ext uri="{FF2B5EF4-FFF2-40B4-BE49-F238E27FC236}">
                <a16:creationId xmlns:a16="http://schemas.microsoft.com/office/drawing/2014/main" id="{BC428AB1-66C1-F0F8-7D95-0E94BCF19F24}"/>
              </a:ext>
            </a:extLst>
          </p:cNvPr>
          <p:cNvPicPr preferRelativeResize="0"/>
          <p:nvPr/>
        </p:nvPicPr>
        <p:blipFill rotWithShape="1">
          <a:blip r:embed="rId3">
            <a:alphaModFix/>
          </a:blip>
          <a:srcRect/>
          <a:stretch/>
        </p:blipFill>
        <p:spPr>
          <a:xfrm>
            <a:off x="0" y="0"/>
            <a:ext cx="12192000" cy="571500"/>
          </a:xfrm>
          <a:prstGeom prst="rect">
            <a:avLst/>
          </a:prstGeom>
          <a:noFill/>
          <a:ln>
            <a:noFill/>
          </a:ln>
        </p:spPr>
      </p:pic>
      <p:sp>
        <p:nvSpPr>
          <p:cNvPr id="95" name="Google Shape;95;p14">
            <a:extLst>
              <a:ext uri="{FF2B5EF4-FFF2-40B4-BE49-F238E27FC236}">
                <a16:creationId xmlns:a16="http://schemas.microsoft.com/office/drawing/2014/main" id="{188A9937-59B9-8C61-870D-04877013A09F}"/>
              </a:ext>
            </a:extLst>
          </p:cNvPr>
          <p:cNvSpPr txBox="1"/>
          <p:nvPr/>
        </p:nvSpPr>
        <p:spPr>
          <a:xfrm>
            <a:off x="216878" y="133350"/>
            <a:ext cx="4947337"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dirty="0" err="1">
                <a:solidFill>
                  <a:srgbClr val="FFFFFF"/>
                </a:solidFill>
                <a:latin typeface="Meiryo UI" panose="020B0604030504040204" pitchFamily="50" charset="-128"/>
                <a:ea typeface="Meiryo UI" panose="020B0604030504040204" pitchFamily="50" charset="-128"/>
                <a:cs typeface="Noto Sans JP"/>
                <a:sym typeface="Noto Sans JP"/>
              </a:rPr>
              <a:t>事業者別</a:t>
            </a:r>
            <a:r>
              <a:rPr lang="en-US" altLang="ja-JP" sz="1800" b="1" i="0" u="none" strike="noStrike" cap="none" dirty="0" err="1">
                <a:solidFill>
                  <a:srgbClr val="FFFFFF"/>
                </a:solidFill>
                <a:latin typeface="Meiryo UI" panose="020B0604030504040204" pitchFamily="50" charset="-128"/>
                <a:ea typeface="Meiryo UI" panose="020B0604030504040204" pitchFamily="50" charset="-128"/>
                <a:cs typeface="Noto Sans JP"/>
                <a:sym typeface="Noto Sans JP"/>
              </a:rPr>
              <a:t>DR</a:t>
            </a:r>
            <a:r>
              <a:rPr lang="en-US" sz="1800" b="1" i="0" u="none" strike="noStrike" cap="none" dirty="0" err="1">
                <a:solidFill>
                  <a:srgbClr val="FFFFFF"/>
                </a:solidFill>
                <a:latin typeface="Meiryo UI" panose="020B0604030504040204" pitchFamily="50" charset="-128"/>
                <a:ea typeface="Meiryo UI" panose="020B0604030504040204" pitchFamily="50" charset="-128"/>
                <a:cs typeface="Noto Sans JP"/>
                <a:sym typeface="Noto Sans JP"/>
              </a:rPr>
              <a:t>メニュー詳細</a:t>
            </a:r>
            <a:endParaRPr b="1" dirty="0">
              <a:latin typeface="Meiryo UI" panose="020B0604030504040204" pitchFamily="50" charset="-128"/>
              <a:ea typeface="Meiryo UI" panose="020B0604030504040204" pitchFamily="50" charset="-128"/>
            </a:endParaRPr>
          </a:p>
        </p:txBody>
      </p:sp>
      <p:sp>
        <p:nvSpPr>
          <p:cNvPr id="98" name="Google Shape;98;p14">
            <a:extLst>
              <a:ext uri="{FF2B5EF4-FFF2-40B4-BE49-F238E27FC236}">
                <a16:creationId xmlns:a16="http://schemas.microsoft.com/office/drawing/2014/main" id="{CCCCDEDA-DFB2-3D07-BE8A-CA05AD9B1EAD}"/>
              </a:ext>
            </a:extLst>
          </p:cNvPr>
          <p:cNvSpPr/>
          <p:nvPr/>
        </p:nvSpPr>
        <p:spPr>
          <a:xfrm>
            <a:off x="216000" y="720000"/>
            <a:ext cx="76200" cy="411360"/>
          </a:xfrm>
          <a:prstGeom prst="rect">
            <a:avLst/>
          </a:prstGeom>
          <a:solidFill>
            <a:srgbClr val="004D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aphicFrame>
        <p:nvGraphicFramePr>
          <p:cNvPr id="2" name="Google Shape;99;p14">
            <a:extLst>
              <a:ext uri="{FF2B5EF4-FFF2-40B4-BE49-F238E27FC236}">
                <a16:creationId xmlns:a16="http://schemas.microsoft.com/office/drawing/2014/main" id="{4AB39FB3-C554-2CA6-5389-41A66A754FDA}"/>
              </a:ext>
            </a:extLst>
          </p:cNvPr>
          <p:cNvGraphicFramePr/>
          <p:nvPr>
            <p:extLst>
              <p:ext uri="{D42A27DB-BD31-4B8C-83A1-F6EECF244321}">
                <p14:modId xmlns:p14="http://schemas.microsoft.com/office/powerpoint/2010/main" val="1798757147"/>
              </p:ext>
            </p:extLst>
          </p:nvPr>
        </p:nvGraphicFramePr>
        <p:xfrm>
          <a:off x="215999" y="1285107"/>
          <a:ext cx="8088029" cy="5326710"/>
        </p:xfrm>
        <a:graphic>
          <a:graphicData uri="http://schemas.openxmlformats.org/drawingml/2006/table">
            <a:tbl>
              <a:tblPr firstRow="1" bandRow="1">
                <a:noFill/>
                <a:tableStyleId>{6865A19B-88D0-4ABB-A5DA-10177DBE3C55}</a:tableStyleId>
              </a:tblPr>
              <a:tblGrid>
                <a:gridCol w="2303917">
                  <a:extLst>
                    <a:ext uri="{9D8B030D-6E8A-4147-A177-3AD203B41FA5}">
                      <a16:colId xmlns:a16="http://schemas.microsoft.com/office/drawing/2014/main" val="20000"/>
                    </a:ext>
                  </a:extLst>
                </a:gridCol>
                <a:gridCol w="5784112">
                  <a:extLst>
                    <a:ext uri="{9D8B030D-6E8A-4147-A177-3AD203B41FA5}">
                      <a16:colId xmlns:a16="http://schemas.microsoft.com/office/drawing/2014/main" val="20001"/>
                    </a:ext>
                  </a:extLst>
                </a:gridCol>
              </a:tblGrid>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sz="1600" b="1" i="0" u="none" strike="noStrike" cap="none" dirty="0" err="1">
                          <a:solidFill>
                            <a:srgbClr val="003366"/>
                          </a:solidFill>
                          <a:latin typeface="Meiryo UI" panose="020B0604030504040204" pitchFamily="50" charset="-128"/>
                          <a:ea typeface="Meiryo UI" panose="020B0604030504040204" pitchFamily="50" charset="-128"/>
                          <a:cs typeface="Noto Sans JP"/>
                          <a:sym typeface="Noto Sans JP"/>
                        </a:rPr>
                        <a:t>DRの種類</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endParaRPr b="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cs typeface="Noto Sans JP"/>
                          <a:sym typeface="Noto Sans JP"/>
                        </a:rPr>
                        <a:t>メニュー名称</a:t>
                      </a:r>
                      <a:endParaRPr lang="ja-JP" altLang="en-US"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endParaRPr sz="140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cs typeface="Noto Sans JP"/>
                          <a:sym typeface="Noto Sans JP"/>
                        </a:rPr>
                        <a:t>提供地域</a:t>
                      </a:r>
                      <a:endParaRPr lang="ja-JP" altLang="en-US"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endParaRPr sz="140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dirty="0">
                          <a:solidFill>
                            <a:schemeClr val="bg2"/>
                          </a:solidFill>
                          <a:latin typeface="Meiryo UI" panose="020B0604030504040204" pitchFamily="50" charset="-128"/>
                          <a:ea typeface="Meiryo UI" panose="020B0604030504040204" pitchFamily="50" charset="-128"/>
                        </a:rPr>
                        <a:t>料金形態</a:t>
                      </a: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endParaRPr lang="ja-JP" altLang="en-US" sz="1400" b="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5496296"/>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sym typeface="Noto Sans JP"/>
                        </a:rPr>
                        <a:t>メニューの特徴</a:t>
                      </a:r>
                      <a:endParaRPr lang="ja-JP" altLang="en-US"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endParaRPr lang="en-US" altLang="ja-JP" sz="1400" b="0" i="0" u="none" strike="noStrike" cap="none" dirty="0">
                        <a:solidFill>
                          <a:schemeClr val="tx1"/>
                        </a:solidFill>
                        <a:latin typeface="Meiryo UI" panose="020B0604030504040204" pitchFamily="50" charset="-128"/>
                        <a:ea typeface="Meiryo UI" panose="020B0604030504040204" pitchFamily="50" charset="-128"/>
                        <a:cs typeface="Noto Sans JP"/>
                        <a:sym typeface="Noto Sans JP"/>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altLang="ja-JP" sz="1600" b="1" dirty="0">
                          <a:solidFill>
                            <a:srgbClr val="002060"/>
                          </a:solidFill>
                          <a:latin typeface="Meiryo UI" panose="020B0604030504040204" pitchFamily="50" charset="-128"/>
                          <a:ea typeface="Meiryo UI" panose="020B0604030504040204" pitchFamily="50" charset="-128"/>
                        </a:rPr>
                        <a:t>WEB</a:t>
                      </a:r>
                      <a:r>
                        <a:rPr lang="ja-JP" altLang="en-US" sz="1600" b="1" dirty="0">
                          <a:solidFill>
                            <a:srgbClr val="002060"/>
                          </a:solidFill>
                          <a:latin typeface="Meiryo UI" panose="020B0604030504040204" pitchFamily="50" charset="-128"/>
                          <a:ea typeface="Meiryo UI" panose="020B0604030504040204" pitchFamily="50" charset="-128"/>
                        </a:rPr>
                        <a:t>サイト等</a:t>
                      </a: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altLang="ja-JP" sz="1400" dirty="0"/>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58804084"/>
                  </a:ext>
                </a:extLst>
              </a:tr>
            </a:tbl>
          </a:graphicData>
        </a:graphic>
      </p:graphicFrame>
      <p:sp>
        <p:nvSpPr>
          <p:cNvPr id="3" name="正方形/長方形 2">
            <a:extLst>
              <a:ext uri="{FF2B5EF4-FFF2-40B4-BE49-F238E27FC236}">
                <a16:creationId xmlns:a16="http://schemas.microsoft.com/office/drawing/2014/main" id="{60C0D69D-5863-4D79-8A60-C396C5BC61AD}"/>
              </a:ext>
            </a:extLst>
          </p:cNvPr>
          <p:cNvSpPr/>
          <p:nvPr/>
        </p:nvSpPr>
        <p:spPr>
          <a:xfrm>
            <a:off x="8420987" y="1285107"/>
            <a:ext cx="3508744" cy="5338977"/>
          </a:xfrm>
          <a:prstGeom prst="rect">
            <a:avLst/>
          </a:prstGeom>
          <a:no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Google Shape;124;p15" descr="image.png">
            <a:extLst>
              <a:ext uri="{FF2B5EF4-FFF2-40B4-BE49-F238E27FC236}">
                <a16:creationId xmlns:a16="http://schemas.microsoft.com/office/drawing/2014/main" id="{C23EE83C-CB9A-6C29-E42D-9624521A5347}"/>
              </a:ext>
            </a:extLst>
          </p:cNvPr>
          <p:cNvPicPr preferRelativeResize="0"/>
          <p:nvPr/>
        </p:nvPicPr>
        <p:blipFill rotWithShape="1">
          <a:blip r:embed="rId4">
            <a:alphaModFix/>
          </a:blip>
          <a:srcRect/>
          <a:stretch/>
        </p:blipFill>
        <p:spPr>
          <a:xfrm>
            <a:off x="2659128" y="1549243"/>
            <a:ext cx="1225964" cy="382962"/>
          </a:xfrm>
          <a:prstGeom prst="rect">
            <a:avLst/>
          </a:prstGeom>
          <a:noFill/>
          <a:ln>
            <a:noFill/>
          </a:ln>
        </p:spPr>
      </p:pic>
      <p:sp>
        <p:nvSpPr>
          <p:cNvPr id="5" name="テキスト ボックス 4">
            <a:extLst>
              <a:ext uri="{FF2B5EF4-FFF2-40B4-BE49-F238E27FC236}">
                <a16:creationId xmlns:a16="http://schemas.microsoft.com/office/drawing/2014/main" id="{F0FA57BB-0C3E-80B5-C367-03091A32501A}"/>
              </a:ext>
            </a:extLst>
          </p:cNvPr>
          <p:cNvSpPr txBox="1"/>
          <p:nvPr/>
        </p:nvSpPr>
        <p:spPr>
          <a:xfrm>
            <a:off x="8758759" y="3363686"/>
            <a:ext cx="2833199" cy="1169551"/>
          </a:xfrm>
          <a:prstGeom prst="rect">
            <a:avLst/>
          </a:prstGeom>
          <a:solidFill>
            <a:schemeClr val="bg1">
              <a:lumMod val="95000"/>
            </a:schemeClr>
          </a:solidFill>
          <a:ln>
            <a:noFill/>
          </a:ln>
        </p:spPr>
        <p:txBody>
          <a:bodyPr wrap="square" rtlCol="0">
            <a:spAutoFit/>
          </a:bodyPr>
          <a:lstStyle/>
          <a:p>
            <a:r>
              <a:rPr kumimoji="1" lang="en-US" altLang="ja-JP" dirty="0">
                <a:latin typeface="Meiryo UI" panose="020B0604030504040204" pitchFamily="50" charset="-128"/>
                <a:ea typeface="Meiryo UI" panose="020B0604030504040204" pitchFamily="50" charset="-128"/>
              </a:rPr>
              <a:t>※DR</a:t>
            </a:r>
            <a:r>
              <a:rPr kumimoji="1" lang="ja-JP" altLang="en-US" dirty="0">
                <a:latin typeface="Meiryo UI" panose="020B0604030504040204" pitchFamily="50" charset="-128"/>
                <a:ea typeface="Meiryo UI" panose="020B0604030504040204" pitchFamily="50" charset="-128"/>
              </a:rPr>
              <a:t>メニューの概要を説明する図やイメージを記載してください。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入力する際は、このテキストボックスは削除してください。</a:t>
            </a:r>
          </a:p>
        </p:txBody>
      </p:sp>
      <p:sp>
        <p:nvSpPr>
          <p:cNvPr id="8" name="Google Shape;97;p14">
            <a:extLst>
              <a:ext uri="{FF2B5EF4-FFF2-40B4-BE49-F238E27FC236}">
                <a16:creationId xmlns:a16="http://schemas.microsoft.com/office/drawing/2014/main" id="{94E2B0B7-A4E1-0688-DF17-827178BCC7B8}"/>
              </a:ext>
            </a:extLst>
          </p:cNvPr>
          <p:cNvSpPr txBox="1"/>
          <p:nvPr/>
        </p:nvSpPr>
        <p:spPr>
          <a:xfrm>
            <a:off x="412123" y="700122"/>
            <a:ext cx="7861394" cy="498598"/>
          </a:xfrm>
          <a:prstGeom prst="rect">
            <a:avLst/>
          </a:prstGeom>
          <a:noFill/>
          <a:ln>
            <a:noFill/>
          </a:ln>
        </p:spPr>
        <p:txBody>
          <a:bodyPr spcFirstLastPara="1" wrap="square" lIns="0" tIns="0" rIns="0" bIns="0" anchor="t" anchorCtr="0">
            <a:spAutoFit/>
          </a:bodyPr>
          <a:lstStyle/>
          <a:p>
            <a:pPr lvl="0">
              <a:lnSpc>
                <a:spcPct val="120000"/>
              </a:lnSpc>
            </a:pPr>
            <a:r>
              <a:rPr lang="en-US" sz="2700" b="1" i="0" u="none" strike="noStrike" cap="none" dirty="0" err="1">
                <a:solidFill>
                  <a:srgbClr val="004D80"/>
                </a:solidFill>
                <a:latin typeface="Meiryo UI" panose="020B0604030504040204" pitchFamily="50" charset="-128"/>
                <a:ea typeface="Meiryo UI" panose="020B0604030504040204" pitchFamily="50" charset="-128"/>
                <a:cs typeface="Noto Sans JP"/>
                <a:sym typeface="Noto Sans JP"/>
              </a:rPr>
              <a:t>株式会社</a:t>
            </a:r>
            <a:r>
              <a:rPr lang="ja-JP" altLang="en-US" sz="2700" b="1" i="0" u="none" strike="noStrike" cap="none" dirty="0">
                <a:solidFill>
                  <a:srgbClr val="004D80"/>
                </a:solidFill>
                <a:latin typeface="Meiryo UI" panose="020B0604030504040204" pitchFamily="50" charset="-128"/>
                <a:ea typeface="Meiryo UI" panose="020B0604030504040204" pitchFamily="50" charset="-128"/>
                <a:cs typeface="Noto Sans JP"/>
                <a:sym typeface="Noto Sans JP"/>
              </a:rPr>
              <a:t>●●●●●●●</a:t>
            </a:r>
            <a:r>
              <a:rPr lang="ja-JP" altLang="en-US" b="1" dirty="0">
                <a:solidFill>
                  <a:srgbClr val="004D80"/>
                </a:solidFill>
                <a:latin typeface="Meiryo UI" panose="020B0604030504040204" pitchFamily="50" charset="-128"/>
                <a:ea typeface="Meiryo UI" panose="020B0604030504040204" pitchFamily="50" charset="-128"/>
                <a:cs typeface="Noto Sans JP"/>
                <a:sym typeface="Noto Sans JP"/>
              </a:rPr>
              <a:t> </a:t>
            </a:r>
            <a:endParaRPr dirty="0">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4FB6CB9F-6D14-5CC0-E675-9C8858DEDFE7}"/>
              </a:ext>
            </a:extLst>
          </p:cNvPr>
          <p:cNvSpPr/>
          <p:nvPr/>
        </p:nvSpPr>
        <p:spPr>
          <a:xfrm>
            <a:off x="9105900" y="77111"/>
            <a:ext cx="3004119" cy="430889"/>
          </a:xfrm>
          <a:prstGeom prst="roundRect">
            <a:avLst/>
          </a:prstGeom>
          <a:solidFill>
            <a:srgbClr val="004D80"/>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800" b="1" dirty="0">
                <a:solidFill>
                  <a:schemeClr val="bg1"/>
                </a:solidFill>
                <a:latin typeface="Meiryo UI" panose="020B0604030504040204" pitchFamily="50" charset="-128"/>
                <a:ea typeface="Meiryo UI" panose="020B0604030504040204" pitchFamily="50" charset="-128"/>
                <a:cs typeface="Arial" panose="020B0604020202020204" pitchFamily="34" charset="0"/>
              </a:rPr>
              <a:t>R7</a:t>
            </a:r>
            <a:r>
              <a:rPr kumimoji="1" lang="ja-JP" altLang="en-US" sz="1800" b="1" dirty="0">
                <a:solidFill>
                  <a:schemeClr val="bg1"/>
                </a:solidFill>
                <a:latin typeface="Meiryo UI" panose="020B0604030504040204" pitchFamily="50" charset="-128"/>
                <a:ea typeface="Meiryo UI" panose="020B0604030504040204" pitchFamily="50" charset="-128"/>
                <a:cs typeface="Arial" panose="020B0604020202020204" pitchFamily="34" charset="0"/>
              </a:rPr>
              <a:t>補正 </a:t>
            </a:r>
            <a:r>
              <a:rPr kumimoji="1" lang="en-US" altLang="ja-JP" sz="1800" b="1" dirty="0">
                <a:solidFill>
                  <a:schemeClr val="bg1"/>
                </a:solidFill>
                <a:latin typeface="Meiryo UI" panose="020B0604030504040204" pitchFamily="50" charset="-128"/>
                <a:ea typeface="Meiryo UI" panose="020B0604030504040204" pitchFamily="50" charset="-128"/>
                <a:cs typeface="Arial" panose="020B0604020202020204" pitchFamily="34" charset="0"/>
              </a:rPr>
              <a:t>DR</a:t>
            </a:r>
            <a:r>
              <a:rPr kumimoji="1" lang="ja-JP" altLang="en-US" sz="1800" b="1" dirty="0">
                <a:solidFill>
                  <a:schemeClr val="bg1"/>
                </a:solidFill>
                <a:latin typeface="Meiryo UI" panose="020B0604030504040204" pitchFamily="50" charset="-128"/>
                <a:ea typeface="Meiryo UI" panose="020B0604030504040204" pitchFamily="50" charset="-128"/>
                <a:cs typeface="Arial" panose="020B0604020202020204" pitchFamily="34" charset="0"/>
              </a:rPr>
              <a:t>業産用蓄電池</a:t>
            </a:r>
            <a:endParaRPr kumimoji="1" lang="ja-JP" altLang="en-US" sz="1800" dirty="0">
              <a:solidFill>
                <a:schemeClr val="bg1"/>
              </a:solidFill>
            </a:endParaRPr>
          </a:p>
        </p:txBody>
      </p:sp>
    </p:spTree>
    <p:extLst>
      <p:ext uri="{BB962C8B-B14F-4D97-AF65-F5344CB8AC3E}">
        <p14:creationId xmlns:p14="http://schemas.microsoft.com/office/powerpoint/2010/main" val="186688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2"/>
        <p:cNvGrpSpPr/>
        <p:nvPr/>
      </p:nvGrpSpPr>
      <p:grpSpPr>
        <a:xfrm>
          <a:off x="0" y="0"/>
          <a:ext cx="0" cy="0"/>
          <a:chOff x="0" y="0"/>
          <a:chExt cx="0" cy="0"/>
        </a:xfrm>
      </p:grpSpPr>
      <p:pic>
        <p:nvPicPr>
          <p:cNvPr id="93" name="Google Shape;93;p14" descr="image.png"/>
          <p:cNvPicPr preferRelativeResize="0"/>
          <p:nvPr/>
        </p:nvPicPr>
        <p:blipFill rotWithShape="1">
          <a:blip r:embed="rId3">
            <a:alphaModFix/>
          </a:blip>
          <a:srcRect/>
          <a:stretch/>
        </p:blipFill>
        <p:spPr>
          <a:xfrm>
            <a:off x="0" y="0"/>
            <a:ext cx="12192000" cy="571500"/>
          </a:xfrm>
          <a:prstGeom prst="rect">
            <a:avLst/>
          </a:prstGeom>
          <a:noFill/>
          <a:ln>
            <a:noFill/>
          </a:ln>
        </p:spPr>
      </p:pic>
      <p:sp>
        <p:nvSpPr>
          <p:cNvPr id="98" name="Google Shape;98;p14"/>
          <p:cNvSpPr/>
          <p:nvPr/>
        </p:nvSpPr>
        <p:spPr>
          <a:xfrm>
            <a:off x="216000" y="720000"/>
            <a:ext cx="76200" cy="411360"/>
          </a:xfrm>
          <a:prstGeom prst="rect">
            <a:avLst/>
          </a:prstGeom>
          <a:solidFill>
            <a:srgbClr val="004D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 name="正方形/長方形 4">
            <a:extLst>
              <a:ext uri="{FF2B5EF4-FFF2-40B4-BE49-F238E27FC236}">
                <a16:creationId xmlns:a16="http://schemas.microsoft.com/office/drawing/2014/main" id="{2BF786D0-8897-0974-7C87-CD2ECB98230E}"/>
              </a:ext>
            </a:extLst>
          </p:cNvPr>
          <p:cNvSpPr/>
          <p:nvPr/>
        </p:nvSpPr>
        <p:spPr>
          <a:xfrm>
            <a:off x="8420986" y="1285107"/>
            <a:ext cx="3508745" cy="5392648"/>
          </a:xfrm>
          <a:prstGeom prst="rect">
            <a:avLst/>
          </a:prstGeom>
          <a:no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2BCD4FB-5067-F1EA-F236-B39665D57C89}"/>
              </a:ext>
            </a:extLst>
          </p:cNvPr>
          <p:cNvSpPr txBox="1"/>
          <p:nvPr/>
        </p:nvSpPr>
        <p:spPr>
          <a:xfrm>
            <a:off x="145312" y="85695"/>
            <a:ext cx="10161566" cy="400110"/>
          </a:xfrm>
          <a:prstGeom prst="rect">
            <a:avLst/>
          </a:prstGeom>
          <a:solidFill>
            <a:srgbClr val="FFFF00"/>
          </a:solidFill>
        </p:spPr>
        <p:txBody>
          <a:bodyPr wrap="square" rtlCol="0">
            <a:spAutoFit/>
          </a:bodyPr>
          <a:lstStyle/>
          <a:p>
            <a:r>
              <a:rPr kumimoji="1" lang="ja-JP" altLang="en-US" sz="2000" b="1" dirty="0">
                <a:solidFill>
                  <a:srgbClr val="FF0000"/>
                </a:solidFill>
                <a:latin typeface="Meiryo UI" panose="020B0604030504040204" pitchFamily="50" charset="-128"/>
                <a:ea typeface="Meiryo UI" panose="020B0604030504040204" pitchFamily="50" charset="-128"/>
              </a:rPr>
              <a:t>記入例（インセンティブ型）</a:t>
            </a:r>
            <a:r>
              <a:rPr kumimoji="1" lang="en-US" altLang="ja-JP" sz="1600" b="1" dirty="0">
                <a:solidFill>
                  <a:srgbClr val="FF0000"/>
                </a:solidFill>
                <a:latin typeface="Meiryo UI" panose="020B0604030504040204" pitchFamily="50" charset="-128"/>
                <a:ea typeface="Meiryo UI" panose="020B0604030504040204" pitchFamily="50" charset="-128"/>
              </a:rPr>
              <a:t>※</a:t>
            </a:r>
            <a:r>
              <a:rPr kumimoji="1" lang="ja-JP" altLang="en-US" sz="1600" b="1" dirty="0">
                <a:solidFill>
                  <a:srgbClr val="FF0000"/>
                </a:solidFill>
                <a:latin typeface="Meiryo UI" panose="020B0604030504040204" pitchFamily="50" charset="-128"/>
                <a:ea typeface="Meiryo UI" panose="020B0604030504040204" pitchFamily="50" charset="-128"/>
              </a:rPr>
              <a:t>インセンティブ型で申請する際は、次ページのフォーマットに入力し提出してください。</a:t>
            </a:r>
          </a:p>
        </p:txBody>
      </p:sp>
      <p:graphicFrame>
        <p:nvGraphicFramePr>
          <p:cNvPr id="8" name="Google Shape;99;p14">
            <a:extLst>
              <a:ext uri="{FF2B5EF4-FFF2-40B4-BE49-F238E27FC236}">
                <a16:creationId xmlns:a16="http://schemas.microsoft.com/office/drawing/2014/main" id="{8C497823-D26F-DCA0-4FD9-C0779A245EFE}"/>
              </a:ext>
            </a:extLst>
          </p:cNvPr>
          <p:cNvGraphicFramePr/>
          <p:nvPr>
            <p:extLst>
              <p:ext uri="{D42A27DB-BD31-4B8C-83A1-F6EECF244321}">
                <p14:modId xmlns:p14="http://schemas.microsoft.com/office/powerpoint/2010/main" val="2399836545"/>
              </p:ext>
            </p:extLst>
          </p:nvPr>
        </p:nvGraphicFramePr>
        <p:xfrm>
          <a:off x="216000" y="1285108"/>
          <a:ext cx="8072253" cy="5392648"/>
        </p:xfrm>
        <a:graphic>
          <a:graphicData uri="http://schemas.openxmlformats.org/drawingml/2006/table">
            <a:tbl>
              <a:tblPr firstRow="1" bandRow="1">
                <a:noFill/>
                <a:tableStyleId>{6865A19B-88D0-4ABB-A5DA-10177DBE3C55}</a:tableStyleId>
              </a:tblPr>
              <a:tblGrid>
                <a:gridCol w="2208112">
                  <a:extLst>
                    <a:ext uri="{9D8B030D-6E8A-4147-A177-3AD203B41FA5}">
                      <a16:colId xmlns:a16="http://schemas.microsoft.com/office/drawing/2014/main" val="20000"/>
                    </a:ext>
                  </a:extLst>
                </a:gridCol>
                <a:gridCol w="1797014">
                  <a:extLst>
                    <a:ext uri="{9D8B030D-6E8A-4147-A177-3AD203B41FA5}">
                      <a16:colId xmlns:a16="http://schemas.microsoft.com/office/drawing/2014/main" val="20001"/>
                    </a:ext>
                  </a:extLst>
                </a:gridCol>
                <a:gridCol w="4067127">
                  <a:extLst>
                    <a:ext uri="{9D8B030D-6E8A-4147-A177-3AD203B41FA5}">
                      <a16:colId xmlns:a16="http://schemas.microsoft.com/office/drawing/2014/main" val="3946276924"/>
                    </a:ext>
                  </a:extLst>
                </a:gridCol>
              </a:tblGrid>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sz="1600" b="1" i="0" u="none" strike="noStrike" cap="none" dirty="0" err="1">
                          <a:solidFill>
                            <a:srgbClr val="003366"/>
                          </a:solidFill>
                          <a:latin typeface="Meiryo UI" panose="020B0604030504040204" pitchFamily="50" charset="-128"/>
                          <a:ea typeface="Meiryo UI" panose="020B0604030504040204" pitchFamily="50" charset="-128"/>
                          <a:cs typeface="Noto Sans JP"/>
                          <a:sym typeface="Noto Sans JP"/>
                        </a:rPr>
                        <a:t>DRの種類</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endParaRPr dirty="0">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spcBef>
                          <a:spcPts val="0"/>
                        </a:spcBef>
                        <a:spcAft>
                          <a:spcPts val="0"/>
                        </a:spcAft>
                        <a:buNone/>
                      </a:pPr>
                      <a:r>
                        <a:rPr lang="ja-JP" altLang="en-US" sz="1400" b="0" i="0" u="none" strike="noStrike" cap="none" dirty="0">
                          <a:solidFill>
                            <a:schemeClr val="tx1"/>
                          </a:solidFill>
                          <a:latin typeface="Meiryo UI" panose="020B0604030504040204" pitchFamily="50" charset="-128"/>
                          <a:ea typeface="Meiryo UI" panose="020B0604030504040204" pitchFamily="50" charset="-128"/>
                          <a:cs typeface="Noto Sans JP"/>
                          <a:sym typeface="Noto Sans JP"/>
                        </a:rPr>
                        <a:t>（</a:t>
                      </a:r>
                      <a:r>
                        <a:rPr lang="en-US" altLang="ja-JP" sz="1400" b="0" i="0" u="none" strike="noStrike" cap="none" dirty="0" err="1">
                          <a:solidFill>
                            <a:schemeClr val="tx1"/>
                          </a:solidFill>
                          <a:latin typeface="Meiryo UI" panose="020B0604030504040204" pitchFamily="50" charset="-128"/>
                          <a:ea typeface="Meiryo UI" panose="020B0604030504040204" pitchFamily="50" charset="-128"/>
                          <a:cs typeface="Noto Sans JP"/>
                          <a:sym typeface="Noto Sans JP"/>
                        </a:rPr>
                        <a:t>インセンティブ</a:t>
                      </a:r>
                      <a:r>
                        <a:rPr lang="ja-JP" altLang="en-US" sz="1400" b="0" i="0" u="none" strike="noStrike" cap="none" dirty="0">
                          <a:solidFill>
                            <a:schemeClr val="tx1"/>
                          </a:solidFill>
                          <a:latin typeface="Meiryo UI" panose="020B0604030504040204" pitchFamily="50" charset="-128"/>
                          <a:ea typeface="Meiryo UI" panose="020B0604030504040204" pitchFamily="50" charset="-128"/>
                          <a:cs typeface="Noto Sans JP"/>
                          <a:sym typeface="Noto Sans JP"/>
                        </a:rPr>
                        <a:t>の内容）</a:t>
                      </a:r>
                      <a:endParaRPr lang="en-US" altLang="ja-JP" sz="1400" b="0" i="0" u="none" strike="noStrike" cap="none" dirty="0">
                        <a:solidFill>
                          <a:schemeClr val="tx1"/>
                        </a:solidFill>
                        <a:latin typeface="Meiryo UI" panose="020B0604030504040204" pitchFamily="50" charset="-128"/>
                        <a:ea typeface="Meiryo UI" panose="020B0604030504040204" pitchFamily="50" charset="-128"/>
                        <a:cs typeface="Noto Sans JP"/>
                        <a:sym typeface="Noto Sans JP"/>
                      </a:endParaRPr>
                    </a:p>
                    <a:p>
                      <a:pPr marL="0" marR="0" lvl="0" indent="0" algn="l" rtl="0">
                        <a:spcBef>
                          <a:spcPts val="0"/>
                        </a:spcBef>
                        <a:spcAft>
                          <a:spcPts val="0"/>
                        </a:spcAft>
                        <a:buNone/>
                      </a:pPr>
                      <a:r>
                        <a:rPr lang="ja-JP" altLang="en-US" sz="1400" b="1"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a:t>
                      </a: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結果に</a:t>
                      </a:r>
                      <a:r>
                        <a:rPr lang="en-US" altLang="ja-JP" sz="1400" b="0" i="0" u="none" strike="noStrike" cap="none" dirty="0" err="1">
                          <a:solidFill>
                            <a:srgbClr val="FF0000"/>
                          </a:solidFill>
                          <a:latin typeface="Meiryo UI" panose="020B0604030504040204" pitchFamily="50" charset="-128"/>
                          <a:ea typeface="Meiryo UI" panose="020B0604030504040204" pitchFamily="50" charset="-128"/>
                          <a:cs typeface="Noto Sans JP"/>
                          <a:sym typeface="Noto Sans JP"/>
                        </a:rPr>
                        <a:t>応じてポイントを付与</a:t>
                      </a:r>
                      <a:endParaRPr sz="140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sz="1600" b="1" i="0" u="none" strike="noStrike" cap="none" dirty="0" err="1">
                          <a:solidFill>
                            <a:srgbClr val="003366"/>
                          </a:solidFill>
                          <a:latin typeface="Meiryo UI" panose="020B0604030504040204" pitchFamily="50" charset="-128"/>
                          <a:ea typeface="Meiryo UI" panose="020B0604030504040204" pitchFamily="50" charset="-128"/>
                          <a:cs typeface="Noto Sans JP"/>
                          <a:sym typeface="Noto Sans JP"/>
                        </a:rPr>
                        <a:t>メニュー名称</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r>
                        <a:rPr lang="ja-JP" altLang="en-US" sz="1400" b="0" i="0" u="none" strike="noStrike" cap="none" dirty="0">
                          <a:solidFill>
                            <a:srgbClr val="FF0000"/>
                          </a:solidFill>
                          <a:latin typeface="Meiryo UI" panose="020B0604030504040204" pitchFamily="50" charset="-128"/>
                          <a:ea typeface="Meiryo UI" panose="020B0604030504040204" pitchFamily="50" charset="-128"/>
                          <a:sym typeface="Noto Sans JP"/>
                        </a:rPr>
                        <a:t>▲▲▲</a:t>
                      </a:r>
                      <a:endParaRPr sz="140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1"/>
                  </a:ext>
                </a:extLst>
              </a:tr>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cs typeface="Noto Sans JP"/>
                          <a:sym typeface="Noto Sans JP"/>
                        </a:rPr>
                        <a:t>提供</a:t>
                      </a:r>
                      <a:r>
                        <a:rPr lang="en-US" sz="1600" b="1" i="0" u="none" strike="noStrike" cap="none" dirty="0" err="1">
                          <a:solidFill>
                            <a:srgbClr val="003366"/>
                          </a:solidFill>
                          <a:latin typeface="Meiryo UI" panose="020B0604030504040204" pitchFamily="50" charset="-128"/>
                          <a:ea typeface="Meiryo UI" panose="020B0604030504040204" pitchFamily="50" charset="-128"/>
                          <a:cs typeface="Noto Sans JP"/>
                          <a:sym typeface="Noto Sans JP"/>
                        </a:rPr>
                        <a:t>地域</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●●電力エリア</a:t>
                      </a:r>
                      <a:endParaRPr lang="ja-JP" altLang="en-US" sz="140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2"/>
                  </a:ext>
                </a:extLst>
              </a:tr>
              <a:tr h="471857">
                <a:tc rowSpan="2">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altLang="ja-JP" sz="1600" b="1" dirty="0">
                          <a:solidFill>
                            <a:schemeClr val="bg2"/>
                          </a:solidFill>
                          <a:latin typeface="Meiryo UI" panose="020B0604030504040204" pitchFamily="50" charset="-128"/>
                          <a:ea typeface="Meiryo UI" panose="020B0604030504040204" pitchFamily="50" charset="-128"/>
                        </a:rPr>
                        <a:t>DR</a:t>
                      </a:r>
                      <a:r>
                        <a:rPr lang="ja-JP" altLang="en-US" sz="1600" b="1" dirty="0">
                          <a:solidFill>
                            <a:schemeClr val="bg2"/>
                          </a:solidFill>
                          <a:latin typeface="Meiryo UI" panose="020B0604030504040204" pitchFamily="50" charset="-128"/>
                          <a:ea typeface="Meiryo UI" panose="020B0604030504040204" pitchFamily="50" charset="-128"/>
                        </a:rPr>
                        <a:t>発動基準</a:t>
                      </a:r>
                      <a:endParaRPr sz="1600" b="1" dirty="0">
                        <a:solidFill>
                          <a:schemeClr val="bg2"/>
                        </a:solidFill>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下げ</a:t>
                      </a:r>
                      <a:r>
                        <a:rPr lang="en-US" altLang="ja-JP"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DR</a:t>
                      </a: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：需給ひっ迫注意報・警報発令または国からの節電要請</a:t>
                      </a:r>
                      <a:endParaRPr lang="en-US" altLang="ja-JP"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3895496296"/>
                  </a:ext>
                </a:extLst>
              </a:tr>
              <a:tr h="471857">
                <a:tc v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上げ</a:t>
                      </a:r>
                      <a:r>
                        <a:rPr lang="en-US" altLang="ja-JP"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DR</a:t>
                      </a: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：該当エリアの</a:t>
                      </a:r>
                      <a:r>
                        <a:rPr lang="en-US" altLang="ja-JP"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JEPX</a:t>
                      </a: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市場価格（●●円以下となった場合）</a:t>
                      </a:r>
                      <a:endParaRPr lang="ja-JP" altLang="en-US" sz="1400" b="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4176271035"/>
                  </a:ext>
                </a:extLst>
              </a:tr>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sym typeface="Noto Sans JP"/>
                        </a:rPr>
                        <a:t>制御方法</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制御要請（メール）</a:t>
                      </a:r>
                      <a:endParaRPr sz="140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3"/>
                  </a:ext>
                </a:extLst>
              </a:tr>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sym typeface="Noto Sans JP"/>
                        </a:rPr>
                        <a:t>メニューの特徴</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r>
                        <a:rPr lang="ja-JP" altLang="en-US" sz="1400" b="0" i="0" u="none" strike="noStrike" cap="none" dirty="0">
                          <a:solidFill>
                            <a:srgbClr val="FF0000"/>
                          </a:solidFill>
                          <a:latin typeface="Meiryo UI" panose="020B0604030504040204" pitchFamily="50" charset="-128"/>
                          <a:ea typeface="Meiryo UI" panose="020B0604030504040204" pitchFamily="50" charset="-128"/>
                          <a:sym typeface="Noto Sans JP"/>
                        </a:rPr>
                        <a:t>電力の使用時間をシフトする等の行動変容により、ポイントを付与する</a:t>
                      </a:r>
                      <a:endParaRPr sz="140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4"/>
                  </a:ext>
                </a:extLst>
              </a:tr>
              <a:tr h="741489">
                <a:tc>
                  <a:txBody>
                    <a:bodyPr/>
                    <a:lstStyle/>
                    <a:p>
                      <a:pPr marL="285750" marR="0" lvl="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u"/>
                        <a:tabLst/>
                        <a:defRPr/>
                      </a:pPr>
                      <a:r>
                        <a:rPr lang="en-US" altLang="ja-JP" sz="1600" b="1" dirty="0">
                          <a:solidFill>
                            <a:srgbClr val="002060"/>
                          </a:solidFill>
                          <a:latin typeface="Meiryo UI" panose="020B0604030504040204" pitchFamily="50" charset="-128"/>
                          <a:ea typeface="Meiryo UI" panose="020B0604030504040204" pitchFamily="50" charset="-128"/>
                        </a:rPr>
                        <a:t>WEB</a:t>
                      </a:r>
                      <a:r>
                        <a:rPr lang="ja-JP" altLang="en-US" sz="1600" b="1" dirty="0">
                          <a:solidFill>
                            <a:srgbClr val="002060"/>
                          </a:solidFill>
                          <a:latin typeface="Meiryo UI" panose="020B0604030504040204" pitchFamily="50" charset="-128"/>
                          <a:ea typeface="Meiryo UI" panose="020B0604030504040204" pitchFamily="50" charset="-128"/>
                        </a:rPr>
                        <a:t>サイト等</a:t>
                      </a: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https://123-456/abcdef</a:t>
                      </a:r>
                      <a:endParaRPr lang="en-US" altLang="ja-JP" sz="140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773698470"/>
                  </a:ext>
                </a:extLst>
              </a:tr>
            </a:tbl>
          </a:graphicData>
        </a:graphic>
      </p:graphicFrame>
      <p:pic>
        <p:nvPicPr>
          <p:cNvPr id="9" name="Google Shape;101;p14" descr="image.png">
            <a:extLst>
              <a:ext uri="{FF2B5EF4-FFF2-40B4-BE49-F238E27FC236}">
                <a16:creationId xmlns:a16="http://schemas.microsoft.com/office/drawing/2014/main" id="{7C40A4BA-B87F-AE66-DCC6-4553E039E11E}"/>
              </a:ext>
            </a:extLst>
          </p:cNvPr>
          <p:cNvPicPr preferRelativeResize="0"/>
          <p:nvPr/>
        </p:nvPicPr>
        <p:blipFill rotWithShape="1">
          <a:blip r:embed="rId4">
            <a:alphaModFix/>
          </a:blip>
          <a:srcRect/>
          <a:stretch/>
        </p:blipFill>
        <p:spPr>
          <a:xfrm>
            <a:off x="2532821" y="1456659"/>
            <a:ext cx="1466850" cy="382639"/>
          </a:xfrm>
          <a:prstGeom prst="rect">
            <a:avLst/>
          </a:prstGeom>
          <a:noFill/>
          <a:ln>
            <a:noFill/>
          </a:ln>
        </p:spPr>
      </p:pic>
      <p:sp>
        <p:nvSpPr>
          <p:cNvPr id="15" name="テキスト ボックス 14">
            <a:extLst>
              <a:ext uri="{FF2B5EF4-FFF2-40B4-BE49-F238E27FC236}">
                <a16:creationId xmlns:a16="http://schemas.microsoft.com/office/drawing/2014/main" id="{4C1A473C-E60F-0F14-95FA-81D009CE69D5}"/>
              </a:ext>
            </a:extLst>
          </p:cNvPr>
          <p:cNvSpPr txBox="1"/>
          <p:nvPr/>
        </p:nvSpPr>
        <p:spPr>
          <a:xfrm>
            <a:off x="8586749" y="4474307"/>
            <a:ext cx="3169920" cy="1200329"/>
          </a:xfrm>
          <a:prstGeom prst="rect">
            <a:avLst/>
          </a:prstGeom>
          <a:noFill/>
        </p:spPr>
        <p:txBody>
          <a:bodyPr wrap="square" rtlCol="0">
            <a:spAutoFit/>
          </a:bodyPr>
          <a:lstStyle/>
          <a:p>
            <a:r>
              <a:rPr kumimoji="1" lang="ja-JP" altLang="en-US" sz="1200" dirty="0">
                <a:solidFill>
                  <a:srgbClr val="FF0000"/>
                </a:solidFill>
                <a:latin typeface="Meiryo UI" panose="020B0604030504040204" pitchFamily="50" charset="-128"/>
                <a:ea typeface="Meiryo UI" panose="020B0604030504040204" pitchFamily="50" charset="-128"/>
              </a:rPr>
              <a:t>該当エリアの需給状況に合わせて、供給力が多くなる時間帯では蓄電池への充電、需要量が多くなる時間帯や需給ひっ迫時等には蓄電池からの放電をアプリで要請します。</a:t>
            </a:r>
            <a:endParaRPr kumimoji="1" lang="en-US" altLang="ja-JP" sz="1200" dirty="0">
              <a:solidFill>
                <a:srgbClr val="FF0000"/>
              </a:solidFill>
              <a:latin typeface="Meiryo UI" panose="020B0604030504040204" pitchFamily="50" charset="-128"/>
              <a:ea typeface="Meiryo UI" panose="020B0604030504040204" pitchFamily="50" charset="-128"/>
            </a:endParaRPr>
          </a:p>
          <a:p>
            <a:r>
              <a:rPr kumimoji="1" lang="ja-JP" altLang="en-US" sz="1200" dirty="0">
                <a:solidFill>
                  <a:srgbClr val="FF0000"/>
                </a:solidFill>
                <a:latin typeface="Meiryo UI" panose="020B0604030504040204" pitchFamily="50" charset="-128"/>
                <a:ea typeface="Meiryo UI" panose="020B0604030504040204" pitchFamily="50" charset="-128"/>
              </a:rPr>
              <a:t>要請にご協力いただいた方には、消費電力の変化量に合わせてポイントを付与します。</a:t>
            </a:r>
          </a:p>
        </p:txBody>
      </p:sp>
      <p:pic>
        <p:nvPicPr>
          <p:cNvPr id="2" name="図 1">
            <a:extLst>
              <a:ext uri="{FF2B5EF4-FFF2-40B4-BE49-F238E27FC236}">
                <a16:creationId xmlns:a16="http://schemas.microsoft.com/office/drawing/2014/main" id="{88F707BB-DE41-19F6-9684-4CB2783995D8}"/>
              </a:ext>
            </a:extLst>
          </p:cNvPr>
          <p:cNvPicPr>
            <a:picLocks noChangeAspect="1"/>
          </p:cNvPicPr>
          <p:nvPr/>
        </p:nvPicPr>
        <p:blipFill>
          <a:blip r:embed="rId5"/>
          <a:stretch>
            <a:fillRect/>
          </a:stretch>
        </p:blipFill>
        <p:spPr>
          <a:xfrm>
            <a:off x="8525408" y="2412968"/>
            <a:ext cx="3321419" cy="1795746"/>
          </a:xfrm>
          <a:prstGeom prst="rect">
            <a:avLst/>
          </a:prstGeom>
        </p:spPr>
      </p:pic>
      <p:grpSp>
        <p:nvGrpSpPr>
          <p:cNvPr id="7" name="グループ化 6">
            <a:extLst>
              <a:ext uri="{FF2B5EF4-FFF2-40B4-BE49-F238E27FC236}">
                <a16:creationId xmlns:a16="http://schemas.microsoft.com/office/drawing/2014/main" id="{B2CE3F96-E5DD-DB6C-7022-2EC48FB92B9C}"/>
              </a:ext>
            </a:extLst>
          </p:cNvPr>
          <p:cNvGrpSpPr/>
          <p:nvPr/>
        </p:nvGrpSpPr>
        <p:grpSpPr>
          <a:xfrm>
            <a:off x="8868542" y="1466208"/>
            <a:ext cx="2722242" cy="646331"/>
            <a:chOff x="8868542" y="1846098"/>
            <a:chExt cx="2722242" cy="646331"/>
          </a:xfrm>
        </p:grpSpPr>
        <p:sp>
          <p:nvSpPr>
            <p:cNvPr id="3" name="四角形: 角を丸くする 2">
              <a:extLst>
                <a:ext uri="{FF2B5EF4-FFF2-40B4-BE49-F238E27FC236}">
                  <a16:creationId xmlns:a16="http://schemas.microsoft.com/office/drawing/2014/main" id="{EB136069-5774-4D07-C06D-CAC4A00A7AFF}"/>
                </a:ext>
              </a:extLst>
            </p:cNvPr>
            <p:cNvSpPr/>
            <p:nvPr/>
          </p:nvSpPr>
          <p:spPr>
            <a:xfrm>
              <a:off x="8868542" y="1846098"/>
              <a:ext cx="2722242" cy="646331"/>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957BAF5-0F32-8D23-E475-EF2C3CC6B535}"/>
                </a:ext>
              </a:extLst>
            </p:cNvPr>
            <p:cNvSpPr txBox="1"/>
            <p:nvPr/>
          </p:nvSpPr>
          <p:spPr>
            <a:xfrm>
              <a:off x="8955189" y="1962483"/>
              <a:ext cx="2440336" cy="369332"/>
            </a:xfrm>
            <a:prstGeom prst="rect">
              <a:avLst/>
            </a:prstGeom>
            <a:noFill/>
          </p:spPr>
          <p:txBody>
            <a:bodyPr wrap="square" rtlCol="0">
              <a:spAutoFit/>
            </a:bodyPr>
            <a:lstStyle/>
            <a:p>
              <a:pPr algn="ctr"/>
              <a:r>
                <a:rPr kumimoji="1" lang="ja-JP" altLang="en-US" sz="1800" dirty="0">
                  <a:solidFill>
                    <a:schemeClr val="bg1"/>
                  </a:solidFill>
                  <a:latin typeface="Meiryo UI" panose="020B0604030504040204" pitchFamily="50" charset="-128"/>
                  <a:ea typeface="Meiryo UI" panose="020B0604030504040204" pitchFamily="50" charset="-128"/>
                </a:rPr>
                <a:t>▲▲▲</a:t>
              </a:r>
            </a:p>
          </p:txBody>
        </p:sp>
      </p:grpSp>
      <p:sp>
        <p:nvSpPr>
          <p:cNvPr id="11" name="テキスト ボックス 10">
            <a:extLst>
              <a:ext uri="{FF2B5EF4-FFF2-40B4-BE49-F238E27FC236}">
                <a16:creationId xmlns:a16="http://schemas.microsoft.com/office/drawing/2014/main" id="{F48D4AA2-AE4A-2779-0FC0-026968A81DE8}"/>
              </a:ext>
            </a:extLst>
          </p:cNvPr>
          <p:cNvSpPr txBox="1"/>
          <p:nvPr/>
        </p:nvSpPr>
        <p:spPr>
          <a:xfrm>
            <a:off x="8586749" y="6237315"/>
            <a:ext cx="3169920" cy="307777"/>
          </a:xfrm>
          <a:prstGeom prst="rect">
            <a:avLst/>
          </a:prstGeom>
          <a:solidFill>
            <a:srgbClr val="FFFF00"/>
          </a:solidFill>
        </p:spPr>
        <p:txBody>
          <a:bodyPr wrap="square" rtlCol="0">
            <a:spAutoFit/>
          </a:bodyPr>
          <a:lstStyle/>
          <a:p>
            <a:pPr algn="ct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画像・文章は全てイメージです。</a:t>
            </a:r>
          </a:p>
        </p:txBody>
      </p:sp>
      <p:sp>
        <p:nvSpPr>
          <p:cNvPr id="10" name="Google Shape;97;p14">
            <a:extLst>
              <a:ext uri="{FF2B5EF4-FFF2-40B4-BE49-F238E27FC236}">
                <a16:creationId xmlns:a16="http://schemas.microsoft.com/office/drawing/2014/main" id="{73A57DE9-5208-83F7-0E3C-4E468FFAFDD7}"/>
              </a:ext>
            </a:extLst>
          </p:cNvPr>
          <p:cNvSpPr txBox="1"/>
          <p:nvPr/>
        </p:nvSpPr>
        <p:spPr>
          <a:xfrm>
            <a:off x="432000" y="696554"/>
            <a:ext cx="7795829" cy="4985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ja-JP" altLang="en-US" sz="2700" b="1"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株式会社●●●●●●●</a:t>
            </a:r>
            <a:endParaRPr lang="en-US" altLang="ja-JP" sz="2800" dirty="0">
              <a:solidFill>
                <a:srgbClr val="FF0000"/>
              </a:solidFill>
              <a:latin typeface="Meiryo UI" panose="020B0604030504040204" pitchFamily="50" charset="-128"/>
              <a:ea typeface="Meiryo UI"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FB11902A-07A6-F757-E56C-1FD381B60DA7}"/>
            </a:ext>
          </a:extLst>
        </p:cNvPr>
        <p:cNvGrpSpPr/>
        <p:nvPr/>
      </p:nvGrpSpPr>
      <p:grpSpPr>
        <a:xfrm>
          <a:off x="0" y="0"/>
          <a:ext cx="0" cy="0"/>
          <a:chOff x="0" y="0"/>
          <a:chExt cx="0" cy="0"/>
        </a:xfrm>
      </p:grpSpPr>
      <p:pic>
        <p:nvPicPr>
          <p:cNvPr id="93" name="Google Shape;93;p14" descr="image.png">
            <a:extLst>
              <a:ext uri="{FF2B5EF4-FFF2-40B4-BE49-F238E27FC236}">
                <a16:creationId xmlns:a16="http://schemas.microsoft.com/office/drawing/2014/main" id="{38F9C013-3281-37C1-EF3B-C4E10B3AAC74}"/>
              </a:ext>
            </a:extLst>
          </p:cNvPr>
          <p:cNvPicPr preferRelativeResize="0"/>
          <p:nvPr/>
        </p:nvPicPr>
        <p:blipFill rotWithShape="1">
          <a:blip r:embed="rId3">
            <a:alphaModFix/>
          </a:blip>
          <a:srcRect/>
          <a:stretch/>
        </p:blipFill>
        <p:spPr>
          <a:xfrm>
            <a:off x="0" y="0"/>
            <a:ext cx="12192000" cy="571500"/>
          </a:xfrm>
          <a:prstGeom prst="rect">
            <a:avLst/>
          </a:prstGeom>
          <a:noFill/>
          <a:ln>
            <a:noFill/>
          </a:ln>
        </p:spPr>
      </p:pic>
      <p:sp>
        <p:nvSpPr>
          <p:cNvPr id="95" name="Google Shape;95;p14">
            <a:extLst>
              <a:ext uri="{FF2B5EF4-FFF2-40B4-BE49-F238E27FC236}">
                <a16:creationId xmlns:a16="http://schemas.microsoft.com/office/drawing/2014/main" id="{AB9C1939-426D-BEA2-BEF9-D80D92DEFD10}"/>
              </a:ext>
            </a:extLst>
          </p:cNvPr>
          <p:cNvSpPr txBox="1"/>
          <p:nvPr/>
        </p:nvSpPr>
        <p:spPr>
          <a:xfrm>
            <a:off x="216878" y="133350"/>
            <a:ext cx="4947337"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dirty="0" err="1">
                <a:solidFill>
                  <a:srgbClr val="FFFFFF"/>
                </a:solidFill>
                <a:latin typeface="Meiryo UI" panose="020B0604030504040204" pitchFamily="50" charset="-128"/>
                <a:ea typeface="Meiryo UI" panose="020B0604030504040204" pitchFamily="50" charset="-128"/>
                <a:cs typeface="Noto Sans JP"/>
                <a:sym typeface="Noto Sans JP"/>
              </a:rPr>
              <a:t>事業者別DRメニュー詳細</a:t>
            </a:r>
            <a:endParaRPr b="1" dirty="0">
              <a:latin typeface="Meiryo UI" panose="020B0604030504040204" pitchFamily="50" charset="-128"/>
              <a:ea typeface="Meiryo UI" panose="020B0604030504040204" pitchFamily="50" charset="-128"/>
            </a:endParaRPr>
          </a:p>
        </p:txBody>
      </p:sp>
      <p:sp>
        <p:nvSpPr>
          <p:cNvPr id="97" name="Google Shape;97;p14">
            <a:extLst>
              <a:ext uri="{FF2B5EF4-FFF2-40B4-BE49-F238E27FC236}">
                <a16:creationId xmlns:a16="http://schemas.microsoft.com/office/drawing/2014/main" id="{E81B23EC-3EA3-747C-F889-7815E5E50088}"/>
              </a:ext>
            </a:extLst>
          </p:cNvPr>
          <p:cNvSpPr txBox="1"/>
          <p:nvPr/>
        </p:nvSpPr>
        <p:spPr>
          <a:xfrm>
            <a:off x="422062" y="710061"/>
            <a:ext cx="7861394" cy="4985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700" b="1" i="0" u="none" strike="noStrike" cap="none" dirty="0" err="1">
                <a:solidFill>
                  <a:srgbClr val="004D80"/>
                </a:solidFill>
                <a:latin typeface="Meiryo UI" panose="020B0604030504040204" pitchFamily="50" charset="-128"/>
                <a:ea typeface="Meiryo UI" panose="020B0604030504040204" pitchFamily="50" charset="-128"/>
                <a:cs typeface="Noto Sans JP"/>
                <a:sym typeface="Noto Sans JP"/>
              </a:rPr>
              <a:t>株式会社</a:t>
            </a:r>
            <a:r>
              <a:rPr lang="ja-JP" altLang="en-US" sz="2700" b="1" i="0" u="none" strike="noStrike" cap="none" dirty="0">
                <a:solidFill>
                  <a:srgbClr val="004D80"/>
                </a:solidFill>
                <a:latin typeface="Meiryo UI" panose="020B0604030504040204" pitchFamily="50" charset="-128"/>
                <a:ea typeface="Meiryo UI" panose="020B0604030504040204" pitchFamily="50" charset="-128"/>
                <a:cs typeface="Noto Sans JP"/>
                <a:sym typeface="Noto Sans JP"/>
              </a:rPr>
              <a:t>●●●●●●●</a:t>
            </a:r>
            <a:endParaRPr dirty="0">
              <a:latin typeface="Meiryo UI" panose="020B0604030504040204" pitchFamily="50" charset="-128"/>
              <a:ea typeface="Meiryo UI" panose="020B0604030504040204" pitchFamily="50" charset="-128"/>
            </a:endParaRPr>
          </a:p>
        </p:txBody>
      </p:sp>
      <p:sp>
        <p:nvSpPr>
          <p:cNvPr id="98" name="Google Shape;98;p14">
            <a:extLst>
              <a:ext uri="{FF2B5EF4-FFF2-40B4-BE49-F238E27FC236}">
                <a16:creationId xmlns:a16="http://schemas.microsoft.com/office/drawing/2014/main" id="{B5CF9954-1B6B-73BB-E954-7BEA2F69043D}"/>
              </a:ext>
            </a:extLst>
          </p:cNvPr>
          <p:cNvSpPr/>
          <p:nvPr/>
        </p:nvSpPr>
        <p:spPr>
          <a:xfrm>
            <a:off x="216000" y="720000"/>
            <a:ext cx="76200" cy="411360"/>
          </a:xfrm>
          <a:prstGeom prst="rect">
            <a:avLst/>
          </a:prstGeom>
          <a:solidFill>
            <a:srgbClr val="004D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 name="正方形/長方形 4">
            <a:extLst>
              <a:ext uri="{FF2B5EF4-FFF2-40B4-BE49-F238E27FC236}">
                <a16:creationId xmlns:a16="http://schemas.microsoft.com/office/drawing/2014/main" id="{9CF593B5-8E47-14BB-F1F8-24EE9CDDEAA0}"/>
              </a:ext>
            </a:extLst>
          </p:cNvPr>
          <p:cNvSpPr/>
          <p:nvPr/>
        </p:nvSpPr>
        <p:spPr>
          <a:xfrm>
            <a:off x="8420987" y="1285107"/>
            <a:ext cx="3508744" cy="5392648"/>
          </a:xfrm>
          <a:prstGeom prst="rect">
            <a:avLst/>
          </a:prstGeom>
          <a:no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Google Shape;99;p14">
            <a:extLst>
              <a:ext uri="{FF2B5EF4-FFF2-40B4-BE49-F238E27FC236}">
                <a16:creationId xmlns:a16="http://schemas.microsoft.com/office/drawing/2014/main" id="{8B55D651-3865-B3E4-869F-F38BECBC2ADE}"/>
              </a:ext>
            </a:extLst>
          </p:cNvPr>
          <p:cNvGraphicFramePr/>
          <p:nvPr>
            <p:extLst>
              <p:ext uri="{D42A27DB-BD31-4B8C-83A1-F6EECF244321}">
                <p14:modId xmlns:p14="http://schemas.microsoft.com/office/powerpoint/2010/main" val="2351179430"/>
              </p:ext>
            </p:extLst>
          </p:nvPr>
        </p:nvGraphicFramePr>
        <p:xfrm>
          <a:off x="216000" y="1285108"/>
          <a:ext cx="8077394" cy="5392648"/>
        </p:xfrm>
        <a:graphic>
          <a:graphicData uri="http://schemas.openxmlformats.org/drawingml/2006/table">
            <a:tbl>
              <a:tblPr firstRow="1" bandRow="1">
                <a:noFill/>
                <a:tableStyleId>{6865A19B-88D0-4ABB-A5DA-10177DBE3C55}</a:tableStyleId>
              </a:tblPr>
              <a:tblGrid>
                <a:gridCol w="2209518">
                  <a:extLst>
                    <a:ext uri="{9D8B030D-6E8A-4147-A177-3AD203B41FA5}">
                      <a16:colId xmlns:a16="http://schemas.microsoft.com/office/drawing/2014/main" val="20000"/>
                    </a:ext>
                  </a:extLst>
                </a:gridCol>
                <a:gridCol w="1797566">
                  <a:extLst>
                    <a:ext uri="{9D8B030D-6E8A-4147-A177-3AD203B41FA5}">
                      <a16:colId xmlns:a16="http://schemas.microsoft.com/office/drawing/2014/main" val="20001"/>
                    </a:ext>
                  </a:extLst>
                </a:gridCol>
                <a:gridCol w="4070310">
                  <a:extLst>
                    <a:ext uri="{9D8B030D-6E8A-4147-A177-3AD203B41FA5}">
                      <a16:colId xmlns:a16="http://schemas.microsoft.com/office/drawing/2014/main" val="3946276924"/>
                    </a:ext>
                  </a:extLst>
                </a:gridCol>
              </a:tblGrid>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sz="1600" b="1" i="0" u="none" strike="noStrike" cap="none" dirty="0" err="1">
                          <a:solidFill>
                            <a:srgbClr val="003366"/>
                          </a:solidFill>
                          <a:latin typeface="Meiryo UI" panose="020B0604030504040204" pitchFamily="50" charset="-128"/>
                          <a:ea typeface="Meiryo UI" panose="020B0604030504040204" pitchFamily="50" charset="-128"/>
                          <a:cs typeface="Noto Sans JP"/>
                          <a:sym typeface="Noto Sans JP"/>
                        </a:rPr>
                        <a:t>DRの種類</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endParaRPr dirty="0">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spcBef>
                          <a:spcPts val="0"/>
                        </a:spcBef>
                        <a:spcAft>
                          <a:spcPts val="0"/>
                        </a:spcAft>
                        <a:buNone/>
                      </a:pPr>
                      <a:r>
                        <a:rPr lang="ja-JP" altLang="en-US" sz="1400" b="0" dirty="0">
                          <a:solidFill>
                            <a:schemeClr val="tx1"/>
                          </a:solidFill>
                          <a:latin typeface="Meiryo UI" panose="020B0604030504040204" pitchFamily="50" charset="-128"/>
                          <a:ea typeface="Meiryo UI" panose="020B0604030504040204" pitchFamily="50" charset="-128"/>
                        </a:rPr>
                        <a:t>（インセンティブの内容）</a:t>
                      </a:r>
                      <a:endParaRPr lang="en-US" altLang="ja-JP" sz="1400" b="0" dirty="0">
                        <a:solidFill>
                          <a:schemeClr val="tx1"/>
                        </a:solidFill>
                        <a:latin typeface="Meiryo UI" panose="020B0604030504040204" pitchFamily="50" charset="-128"/>
                        <a:ea typeface="Meiryo UI" panose="020B0604030504040204" pitchFamily="50" charset="-128"/>
                      </a:endParaRPr>
                    </a:p>
                    <a:p>
                      <a:pPr marL="0" marR="0" lvl="0" indent="0" algn="l" rtl="0">
                        <a:spcBef>
                          <a:spcPts val="0"/>
                        </a:spcBef>
                        <a:spcAft>
                          <a:spcPts val="0"/>
                        </a:spcAft>
                        <a:buNone/>
                      </a:pPr>
                      <a:endParaRPr sz="1400" b="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sz="1600" b="1" i="0" u="none" strike="noStrike" cap="none" dirty="0" err="1">
                          <a:solidFill>
                            <a:srgbClr val="003366"/>
                          </a:solidFill>
                          <a:latin typeface="Meiryo UI" panose="020B0604030504040204" pitchFamily="50" charset="-128"/>
                          <a:ea typeface="Meiryo UI" panose="020B0604030504040204" pitchFamily="50" charset="-128"/>
                          <a:cs typeface="Noto Sans JP"/>
                          <a:sym typeface="Noto Sans JP"/>
                        </a:rPr>
                        <a:t>メニュー名称</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endParaRPr sz="140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1"/>
                  </a:ext>
                </a:extLst>
              </a:tr>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cs typeface="Noto Sans JP"/>
                          <a:sym typeface="Noto Sans JP"/>
                        </a:rPr>
                        <a:t>提供</a:t>
                      </a:r>
                      <a:r>
                        <a:rPr lang="en-US" sz="1600" b="1" i="0" u="none" strike="noStrike" cap="none" dirty="0" err="1">
                          <a:solidFill>
                            <a:srgbClr val="003366"/>
                          </a:solidFill>
                          <a:latin typeface="Meiryo UI" panose="020B0604030504040204" pitchFamily="50" charset="-128"/>
                          <a:ea typeface="Meiryo UI" panose="020B0604030504040204" pitchFamily="50" charset="-128"/>
                          <a:cs typeface="Noto Sans JP"/>
                          <a:sym typeface="Noto Sans JP"/>
                        </a:rPr>
                        <a:t>地域</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endParaRPr sz="140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2"/>
                  </a:ext>
                </a:extLst>
              </a:tr>
              <a:tr h="471857">
                <a:tc rowSpan="2">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altLang="ja-JP" sz="1600" b="1" dirty="0">
                          <a:solidFill>
                            <a:schemeClr val="bg2"/>
                          </a:solidFill>
                          <a:latin typeface="Meiryo UI" panose="020B0604030504040204" pitchFamily="50" charset="-128"/>
                          <a:ea typeface="Meiryo UI" panose="020B0604030504040204" pitchFamily="50" charset="-128"/>
                        </a:rPr>
                        <a:t>DR</a:t>
                      </a:r>
                      <a:r>
                        <a:rPr lang="ja-JP" altLang="en-US" sz="1600" b="1" dirty="0">
                          <a:solidFill>
                            <a:schemeClr val="bg2"/>
                          </a:solidFill>
                          <a:latin typeface="Meiryo UI" panose="020B0604030504040204" pitchFamily="50" charset="-128"/>
                          <a:ea typeface="Meiryo UI" panose="020B0604030504040204" pitchFamily="50" charset="-128"/>
                        </a:rPr>
                        <a:t>発動基準</a:t>
                      </a:r>
                      <a:endParaRPr sz="1600" b="1" dirty="0">
                        <a:solidFill>
                          <a:schemeClr val="bg2"/>
                        </a:solidFill>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r>
                        <a:rPr lang="ja-JP" altLang="en-US" sz="1400" b="0" i="0" u="none" strike="noStrike" cap="none" dirty="0">
                          <a:solidFill>
                            <a:schemeClr val="tx1"/>
                          </a:solidFill>
                          <a:latin typeface="Meiryo UI" panose="020B0604030504040204" pitchFamily="50" charset="-128"/>
                          <a:ea typeface="Meiryo UI" panose="020B0604030504040204" pitchFamily="50" charset="-128"/>
                          <a:cs typeface="Noto Sans JP"/>
                          <a:sym typeface="Noto Sans JP"/>
                        </a:rPr>
                        <a:t>下げ</a:t>
                      </a:r>
                      <a:r>
                        <a:rPr lang="en-US" altLang="ja-JP" sz="1400" b="0" i="0" u="none" strike="noStrike" cap="none" dirty="0">
                          <a:solidFill>
                            <a:schemeClr val="tx1"/>
                          </a:solidFill>
                          <a:latin typeface="Meiryo UI" panose="020B0604030504040204" pitchFamily="50" charset="-128"/>
                          <a:ea typeface="Meiryo UI" panose="020B0604030504040204" pitchFamily="50" charset="-128"/>
                          <a:cs typeface="Noto Sans JP"/>
                          <a:sym typeface="Noto Sans JP"/>
                        </a:rPr>
                        <a:t>DR</a:t>
                      </a:r>
                      <a:r>
                        <a:rPr lang="ja-JP" altLang="en-US" sz="1400" b="0" i="0" u="none" strike="noStrike" cap="none" dirty="0">
                          <a:solidFill>
                            <a:schemeClr val="tx1"/>
                          </a:solidFill>
                          <a:latin typeface="Meiryo UI" panose="020B0604030504040204" pitchFamily="50" charset="-128"/>
                          <a:ea typeface="Meiryo UI" panose="020B0604030504040204" pitchFamily="50" charset="-128"/>
                          <a:cs typeface="Noto Sans JP"/>
                          <a:sym typeface="Noto Sans JP"/>
                        </a:rPr>
                        <a:t>：</a:t>
                      </a:r>
                      <a:endParaRPr lang="en-US" altLang="ja-JP" sz="1400" b="0" i="0" u="none" strike="noStrike" cap="none" dirty="0">
                        <a:solidFill>
                          <a:schemeClr val="tx1"/>
                        </a:solidFill>
                        <a:latin typeface="Meiryo UI" panose="020B0604030504040204" pitchFamily="50" charset="-128"/>
                        <a:ea typeface="Meiryo UI" panose="020B0604030504040204" pitchFamily="50" charset="-128"/>
                        <a:cs typeface="Noto Sans JP"/>
                        <a:sym typeface="Noto Sans JP"/>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3895496296"/>
                  </a:ext>
                </a:extLst>
              </a:tr>
              <a:tr h="471857">
                <a:tc v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400" b="0" dirty="0">
                          <a:solidFill>
                            <a:schemeClr val="tx1"/>
                          </a:solidFill>
                          <a:latin typeface="Meiryo UI" panose="020B0604030504040204" pitchFamily="50" charset="-128"/>
                          <a:ea typeface="Meiryo UI" panose="020B0604030504040204" pitchFamily="50" charset="-128"/>
                        </a:rPr>
                        <a:t>上げ</a:t>
                      </a:r>
                      <a:r>
                        <a:rPr lang="en-US" altLang="ja-JP" sz="1400" b="0" dirty="0">
                          <a:solidFill>
                            <a:schemeClr val="tx1"/>
                          </a:solidFill>
                          <a:latin typeface="Meiryo UI" panose="020B0604030504040204" pitchFamily="50" charset="-128"/>
                          <a:ea typeface="Meiryo UI" panose="020B0604030504040204" pitchFamily="50" charset="-128"/>
                        </a:rPr>
                        <a:t>DR</a:t>
                      </a:r>
                      <a:r>
                        <a:rPr lang="ja-JP" altLang="en-US" sz="1400" b="0" dirty="0">
                          <a:solidFill>
                            <a:schemeClr val="tx1"/>
                          </a:solidFill>
                          <a:latin typeface="Meiryo UI" panose="020B0604030504040204" pitchFamily="50" charset="-128"/>
                          <a:ea typeface="Meiryo UI" panose="020B0604030504040204" pitchFamily="50" charset="-128"/>
                        </a:rPr>
                        <a:t>：</a:t>
                      </a: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4176271035"/>
                  </a:ext>
                </a:extLst>
              </a:tr>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sym typeface="Noto Sans JP"/>
                        </a:rPr>
                        <a:t>制御方法</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endParaRPr sz="140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3"/>
                  </a:ext>
                </a:extLst>
              </a:tr>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sym typeface="Noto Sans JP"/>
                        </a:rPr>
                        <a:t>メニューの特徴</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endParaRPr sz="140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4"/>
                  </a:ext>
                </a:extLst>
              </a:tr>
              <a:tr h="741489">
                <a:tc>
                  <a:txBody>
                    <a:bodyPr/>
                    <a:lstStyle/>
                    <a:p>
                      <a:pPr marL="285750" marR="0" lvl="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u"/>
                        <a:tabLst/>
                        <a:defRPr/>
                      </a:pPr>
                      <a:r>
                        <a:rPr lang="en-US" altLang="ja-JP" sz="1600" b="1" dirty="0">
                          <a:solidFill>
                            <a:srgbClr val="002060"/>
                          </a:solidFill>
                          <a:latin typeface="Meiryo UI" panose="020B0604030504040204" pitchFamily="50" charset="-128"/>
                          <a:ea typeface="Meiryo UI" panose="020B0604030504040204" pitchFamily="50" charset="-128"/>
                        </a:rPr>
                        <a:t>WEB</a:t>
                      </a:r>
                      <a:r>
                        <a:rPr lang="ja-JP" altLang="en-US" sz="1600" b="1" dirty="0">
                          <a:solidFill>
                            <a:srgbClr val="002060"/>
                          </a:solidFill>
                          <a:latin typeface="Meiryo UI" panose="020B0604030504040204" pitchFamily="50" charset="-128"/>
                          <a:ea typeface="Meiryo UI" panose="020B0604030504040204" pitchFamily="50" charset="-128"/>
                        </a:rPr>
                        <a:t>サイト等</a:t>
                      </a: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endParaRPr sz="140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773698470"/>
                  </a:ext>
                </a:extLst>
              </a:tr>
            </a:tbl>
          </a:graphicData>
        </a:graphic>
      </p:graphicFrame>
      <p:pic>
        <p:nvPicPr>
          <p:cNvPr id="101" name="Google Shape;101;p14" descr="image.png">
            <a:extLst>
              <a:ext uri="{FF2B5EF4-FFF2-40B4-BE49-F238E27FC236}">
                <a16:creationId xmlns:a16="http://schemas.microsoft.com/office/drawing/2014/main" id="{021EFED5-EEC4-375E-734B-93C64F7E5B43}"/>
              </a:ext>
            </a:extLst>
          </p:cNvPr>
          <p:cNvPicPr preferRelativeResize="0"/>
          <p:nvPr/>
        </p:nvPicPr>
        <p:blipFill rotWithShape="1">
          <a:blip r:embed="rId4">
            <a:alphaModFix/>
          </a:blip>
          <a:srcRect/>
          <a:stretch/>
        </p:blipFill>
        <p:spPr>
          <a:xfrm>
            <a:off x="2530728" y="1465016"/>
            <a:ext cx="1466850" cy="382639"/>
          </a:xfrm>
          <a:prstGeom prst="rect">
            <a:avLst/>
          </a:prstGeom>
          <a:noFill/>
          <a:ln>
            <a:noFill/>
          </a:ln>
        </p:spPr>
      </p:pic>
      <p:sp>
        <p:nvSpPr>
          <p:cNvPr id="6" name="テキスト ボックス 5">
            <a:extLst>
              <a:ext uri="{FF2B5EF4-FFF2-40B4-BE49-F238E27FC236}">
                <a16:creationId xmlns:a16="http://schemas.microsoft.com/office/drawing/2014/main" id="{35F39FF0-3175-E5E0-09F5-3127F7D248B6}"/>
              </a:ext>
            </a:extLst>
          </p:cNvPr>
          <p:cNvSpPr txBox="1"/>
          <p:nvPr/>
        </p:nvSpPr>
        <p:spPr>
          <a:xfrm>
            <a:off x="8758759" y="3396655"/>
            <a:ext cx="2833199" cy="1169551"/>
          </a:xfrm>
          <a:prstGeom prst="rect">
            <a:avLst/>
          </a:prstGeom>
          <a:solidFill>
            <a:schemeClr val="bg1">
              <a:lumMod val="95000"/>
            </a:schemeClr>
          </a:solidFill>
          <a:ln>
            <a:noFill/>
          </a:ln>
        </p:spPr>
        <p:txBody>
          <a:bodyPr wrap="square" rtlCol="0">
            <a:spAutoFit/>
          </a:bodyPr>
          <a:lstStyle/>
          <a:p>
            <a:r>
              <a:rPr kumimoji="1" lang="en-US" altLang="ja-JP" dirty="0">
                <a:latin typeface="Meiryo UI" panose="020B0604030504040204" pitchFamily="50" charset="-128"/>
                <a:ea typeface="Meiryo UI" panose="020B0604030504040204" pitchFamily="50" charset="-128"/>
              </a:rPr>
              <a:t>※DR</a:t>
            </a:r>
            <a:r>
              <a:rPr kumimoji="1" lang="ja-JP" altLang="en-US" dirty="0">
                <a:latin typeface="Meiryo UI" panose="020B0604030504040204" pitchFamily="50" charset="-128"/>
                <a:ea typeface="Meiryo UI" panose="020B0604030504040204" pitchFamily="50" charset="-128"/>
              </a:rPr>
              <a:t>メニューの概要を説明する図やイメージを記載してください。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入力する際は、このテキストボックスは削除してください。</a:t>
            </a:r>
          </a:p>
        </p:txBody>
      </p:sp>
      <p:sp>
        <p:nvSpPr>
          <p:cNvPr id="3" name="四角形: 角を丸くする 2">
            <a:extLst>
              <a:ext uri="{FF2B5EF4-FFF2-40B4-BE49-F238E27FC236}">
                <a16:creationId xmlns:a16="http://schemas.microsoft.com/office/drawing/2014/main" id="{0B792EB6-C3E4-6220-A548-8097FE2611D6}"/>
              </a:ext>
            </a:extLst>
          </p:cNvPr>
          <p:cNvSpPr/>
          <p:nvPr/>
        </p:nvSpPr>
        <p:spPr>
          <a:xfrm>
            <a:off x="9105900" y="77111"/>
            <a:ext cx="3004119" cy="430889"/>
          </a:xfrm>
          <a:prstGeom prst="roundRect">
            <a:avLst/>
          </a:prstGeom>
          <a:solidFill>
            <a:srgbClr val="004D80"/>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800" b="1" dirty="0">
                <a:solidFill>
                  <a:schemeClr val="bg1"/>
                </a:solidFill>
                <a:latin typeface="Meiryo UI" panose="020B0604030504040204" pitchFamily="50" charset="-128"/>
                <a:ea typeface="Meiryo UI" panose="020B0604030504040204" pitchFamily="50" charset="-128"/>
                <a:cs typeface="Arial" panose="020B0604020202020204" pitchFamily="34" charset="0"/>
              </a:rPr>
              <a:t>R7</a:t>
            </a:r>
            <a:r>
              <a:rPr kumimoji="1" lang="ja-JP" altLang="en-US" sz="1800" b="1" dirty="0">
                <a:solidFill>
                  <a:schemeClr val="bg1"/>
                </a:solidFill>
                <a:latin typeface="Meiryo UI" panose="020B0604030504040204" pitchFamily="50" charset="-128"/>
                <a:ea typeface="Meiryo UI" panose="020B0604030504040204" pitchFamily="50" charset="-128"/>
                <a:cs typeface="Arial" panose="020B0604020202020204" pitchFamily="34" charset="0"/>
              </a:rPr>
              <a:t>補正 </a:t>
            </a:r>
            <a:r>
              <a:rPr kumimoji="1" lang="en-US" altLang="ja-JP" sz="1800" b="1" dirty="0">
                <a:solidFill>
                  <a:schemeClr val="bg1"/>
                </a:solidFill>
                <a:latin typeface="Meiryo UI" panose="020B0604030504040204" pitchFamily="50" charset="-128"/>
                <a:ea typeface="Meiryo UI" panose="020B0604030504040204" pitchFamily="50" charset="-128"/>
                <a:cs typeface="Arial" panose="020B0604020202020204" pitchFamily="34" charset="0"/>
              </a:rPr>
              <a:t>DR</a:t>
            </a:r>
            <a:r>
              <a:rPr kumimoji="1" lang="ja-JP" altLang="en-US" sz="1800" b="1" dirty="0">
                <a:solidFill>
                  <a:schemeClr val="bg1"/>
                </a:solidFill>
                <a:latin typeface="Meiryo UI" panose="020B0604030504040204" pitchFamily="50" charset="-128"/>
                <a:ea typeface="Meiryo UI" panose="020B0604030504040204" pitchFamily="50" charset="-128"/>
                <a:cs typeface="Arial" panose="020B0604020202020204" pitchFamily="34" charset="0"/>
              </a:rPr>
              <a:t>業産用蓄電池</a:t>
            </a:r>
            <a:endParaRPr kumimoji="1" lang="ja-JP" altLang="en-US" sz="1800" dirty="0">
              <a:solidFill>
                <a:schemeClr val="bg1"/>
              </a:solidFill>
            </a:endParaRPr>
          </a:p>
        </p:txBody>
      </p:sp>
    </p:spTree>
    <p:extLst>
      <p:ext uri="{BB962C8B-B14F-4D97-AF65-F5344CB8AC3E}">
        <p14:creationId xmlns:p14="http://schemas.microsoft.com/office/powerpoint/2010/main" val="245347110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761</Words>
  <Application>Microsoft Office PowerPoint</Application>
  <PresentationFormat>ワイド画面</PresentationFormat>
  <Paragraphs>95</Paragraphs>
  <Slides>5</Slides>
  <Notes>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Meiryo UI</vt:lpstr>
      <vt:lpstr>Wingdings</vt:lpstr>
      <vt:lpstr>Arial</vt:lpstr>
      <vt:lpstr>Calibri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siipcn0683</cp:lastModifiedBy>
  <cp:revision>3</cp:revision>
  <cp:lastPrinted>2026-03-04T02:35:50Z</cp:lastPrinted>
  <dcterms:modified xsi:type="dcterms:W3CDTF">2026-03-24T00:48:54Z</dcterms:modified>
</cp:coreProperties>
</file>