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Lst>
  <p:notesMasterIdLst>
    <p:notesMasterId r:id="rId6"/>
  </p:notesMasterIdLst>
  <p:handoutMasterIdLst>
    <p:handoutMasterId r:id="rId7"/>
  </p:handoutMasterIdLst>
  <p:sldIdLst>
    <p:sldId id="256" r:id="rId2"/>
    <p:sldId id="333" r:id="rId3"/>
    <p:sldId id="385" r:id="rId4"/>
    <p:sldId id="383"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57" autoAdjust="0"/>
    <p:restoredTop sz="93796" autoAdjust="0"/>
  </p:normalViewPr>
  <p:slideViewPr>
    <p:cSldViewPr snapToGrid="0">
      <p:cViewPr varScale="1">
        <p:scale>
          <a:sx n="69" d="100"/>
          <a:sy n="69" d="100"/>
        </p:scale>
        <p:origin x="108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2EC720D-1762-6703-6861-9C38CBB1B406}"/>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02EA7FA4-A73E-825B-6E7B-C99237A9A6A8}"/>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A5686851-B5D2-4357-B3D1-E4671C66F7ED}" type="datetimeFigureOut">
              <a:rPr kumimoji="1" lang="ja-JP" altLang="en-US" smtClean="0"/>
              <a:t>2026/4/9</a:t>
            </a:fld>
            <a:endParaRPr kumimoji="1" lang="ja-JP" altLang="en-US"/>
          </a:p>
        </p:txBody>
      </p:sp>
      <p:sp>
        <p:nvSpPr>
          <p:cNvPr id="4" name="フッター プレースホルダー 3">
            <a:extLst>
              <a:ext uri="{FF2B5EF4-FFF2-40B4-BE49-F238E27FC236}">
                <a16:creationId xmlns:a16="http://schemas.microsoft.com/office/drawing/2014/main" id="{B449159E-F88A-1892-3BBA-CB7B6A75238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A539A11-666D-A218-0124-38B7D03E8DED}"/>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14CAD256-2E4D-4720-85BF-8DB29F6B7CDD}" type="slidenum">
              <a:rPr kumimoji="1" lang="ja-JP" altLang="en-US" smtClean="0"/>
              <a:t>‹#›</a:t>
            </a:fld>
            <a:endParaRPr kumimoji="1" lang="ja-JP" altLang="en-US"/>
          </a:p>
        </p:txBody>
      </p:sp>
    </p:spTree>
    <p:extLst>
      <p:ext uri="{BB962C8B-B14F-4D97-AF65-F5344CB8AC3E}">
        <p14:creationId xmlns:p14="http://schemas.microsoft.com/office/powerpoint/2010/main" val="17940468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7EEE049-E83B-4787-8E80-E3AAF9C9C366}" type="datetimeFigureOut">
              <a:rPr kumimoji="1" lang="ja-JP" altLang="en-US" smtClean="0"/>
              <a:t>2026/4/9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23A380A-AB9A-4330-A729-7BEA3D22F50F}" type="slidenum">
              <a:rPr kumimoji="1" lang="ja-JP" altLang="en-US" smtClean="0"/>
              <a:t>‹#›</a:t>
            </a:fld>
            <a:endParaRPr kumimoji="1" lang="ja-JP" altLang="en-US"/>
          </a:p>
        </p:txBody>
      </p:sp>
    </p:spTree>
    <p:extLst>
      <p:ext uri="{BB962C8B-B14F-4D97-AF65-F5344CB8AC3E}">
        <p14:creationId xmlns:p14="http://schemas.microsoft.com/office/powerpoint/2010/main" val="25399220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normAutofit/>
          </a:bodyPr>
          <a:lstStyle>
            <a:lvl1pPr algn="ctr">
              <a:defRPr sz="3600">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atin typeface="Meiryo UI" panose="020B0604030504040204" pitchFamily="50" charset="-128"/>
                <a:ea typeface="Meiryo UI"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lvl1pPr>
              <a:defRPr>
                <a:latin typeface="Meiryo UI" panose="020B0604030504040204" pitchFamily="50" charset="-128"/>
                <a:ea typeface="Meiryo UI" panose="020B0604030504040204" pitchFamily="50" charset="-128"/>
              </a:defRPr>
            </a:lvl1pPr>
          </a:lstStyle>
          <a:p>
            <a:fld id="{712A60FD-E50E-49FC-8678-558D42AFA1D5}"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lvl1pPr>
              <a:defRPr>
                <a:latin typeface="Meiryo UI" panose="020B0604030504040204" pitchFamily="50" charset="-128"/>
                <a:ea typeface="Meiryo UI" panose="020B0604030504040204" pitchFamily="50" charset="-128"/>
              </a:defRPr>
            </a:lvl1pPr>
          </a:lstStyle>
          <a:p>
            <a:endParaRPr kumimoji="1" lang="ja-JP" altLang="en-US"/>
          </a:p>
        </p:txBody>
      </p:sp>
    </p:spTree>
    <p:extLst>
      <p:ext uri="{BB962C8B-B14F-4D97-AF65-F5344CB8AC3E}">
        <p14:creationId xmlns:p14="http://schemas.microsoft.com/office/powerpoint/2010/main" val="4230687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D5F4326-7642-44B6-BC85-8291AA31FB0D}"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1133211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E23B655-EA82-450D-BD98-BD445FA909D6}"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721249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Content Placeholder 2"/>
          <p:cNvSpPr>
            <a:spLocks noGrp="1"/>
          </p:cNvSpPr>
          <p:nvPr>
            <p:ph idx="1"/>
          </p:nvPr>
        </p:nvSpPr>
        <p:spPr/>
        <p:txBody>
          <a:bodyPr>
            <a:normAutofit/>
          </a:bodyPr>
          <a:lstStyle>
            <a:lvl1pPr>
              <a:defRPr sz="1800">
                <a:latin typeface="Meiryo UI" panose="020B0604030504040204" pitchFamily="50" charset="-128"/>
                <a:ea typeface="Meiryo UI" panose="020B0604030504040204" pitchFamily="50" charset="-128"/>
              </a:defRPr>
            </a:lvl1pPr>
            <a:lvl2pPr>
              <a:defRPr sz="1800">
                <a:latin typeface="Meiryo UI" panose="020B0604030504040204" pitchFamily="50" charset="-128"/>
                <a:ea typeface="Meiryo UI" panose="020B0604030504040204" pitchFamily="50" charset="-128"/>
              </a:defRPr>
            </a:lvl2pPr>
            <a:lvl3pPr>
              <a:defRPr sz="1800">
                <a:latin typeface="Meiryo UI" panose="020B0604030504040204" pitchFamily="50" charset="-128"/>
                <a:ea typeface="Meiryo UI" panose="020B0604030504040204" pitchFamily="50" charset="-128"/>
              </a:defRPr>
            </a:lvl3pPr>
            <a:lvl4pPr>
              <a:defRPr sz="1800">
                <a:latin typeface="Meiryo UI" panose="020B0604030504040204" pitchFamily="50" charset="-128"/>
                <a:ea typeface="Meiryo UI" panose="020B0604030504040204" pitchFamily="50" charset="-128"/>
              </a:defRPr>
            </a:lvl4pPr>
            <a:lvl5pPr>
              <a:defRPr sz="1800">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E9BE217-77AB-498C-B5E5-693C33048170}"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54689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36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5158F8A-A67E-4D30-B58A-FCEDA9AFF367}" type="datetime1">
              <a:rPr kumimoji="1" lang="ja-JP" altLang="en-US" smtClean="0"/>
              <a:t>2026/4/9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412712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256032" y="1139509"/>
            <a:ext cx="4258818" cy="503745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139509"/>
            <a:ext cx="4258818" cy="503745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1DBB29E0-3FB3-4308-A7EC-017D80EC7193}" type="datetime1">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35565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84628B9E-05F7-4993-8F63-4FC7E28D6655}" type="datetime1">
              <a:rPr kumimoji="1" lang="ja-JP" altLang="en-US" smtClean="0"/>
              <a:t>2026/4/9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599115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D6C37C7E-AD46-4C98-82BB-79D2AB7CCE84}" type="datetime1">
              <a:rPr kumimoji="1" lang="ja-JP" altLang="en-US" smtClean="0"/>
              <a:t>2026/4/9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20486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0E47EA-605C-4B79-AAD3-3333FF7B016A}" type="datetime1">
              <a:rPr kumimoji="1" lang="ja-JP" altLang="en-US" smtClean="0"/>
              <a:t>2026/4/9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40954046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AD49C63-8DBE-4E40-BE91-3AFA5449823C}" type="datetime1">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67774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FC97CA-6485-41B7-B7F3-2E13DE71B902}" type="datetime1">
              <a:rPr kumimoji="1" lang="ja-JP" altLang="en-US" smtClean="0"/>
              <a:t>2026/4/9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966742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 y="210312"/>
            <a:ext cx="8631936" cy="749809"/>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358668" y="1069848"/>
            <a:ext cx="8631936" cy="510711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256032"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8C2C8-D515-427C-877B-CDAF272E7B72}" type="datetime1">
              <a:rPr kumimoji="1" lang="ja-JP" altLang="en-US" smtClean="0"/>
              <a:t>2026/4/9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Tree>
    <p:extLst>
      <p:ext uri="{BB962C8B-B14F-4D97-AF65-F5344CB8AC3E}">
        <p14:creationId xmlns:p14="http://schemas.microsoft.com/office/powerpoint/2010/main" val="42773818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28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715B5BD9-AA44-46D8-B899-50AB5908CB5C}"/>
              </a:ext>
            </a:extLst>
          </p:cNvPr>
          <p:cNvSpPr>
            <a:spLocks noGrp="1"/>
          </p:cNvSpPr>
          <p:nvPr>
            <p:ph type="subTitle" idx="1"/>
          </p:nvPr>
        </p:nvSpPr>
        <p:spPr>
          <a:xfrm>
            <a:off x="1143000" y="3870934"/>
            <a:ext cx="6858000" cy="1142892"/>
          </a:xfrm>
        </p:spPr>
        <p:txBody>
          <a:bodyPr>
            <a:normAutofit/>
          </a:bodyPr>
          <a:lstStyle/>
          <a:p>
            <a:r>
              <a:rPr lang="en-US" altLang="ja-JP" sz="3200" dirty="0">
                <a:latin typeface="Meiryo UI" panose="020B0604030504040204" pitchFamily="50" charset="-128"/>
                <a:ea typeface="Meiryo UI" panose="020B0604030504040204" pitchFamily="50" charset="-128"/>
              </a:rPr>
              <a:t>【</a:t>
            </a:r>
            <a:r>
              <a:rPr lang="ja-JP" altLang="en-US" sz="3200" dirty="0">
                <a:latin typeface="Meiryo UI" panose="020B0604030504040204" pitchFamily="50" charset="-128"/>
                <a:ea typeface="Meiryo UI" panose="020B0604030504040204" pitchFamily="50" charset="-128"/>
              </a:rPr>
              <a:t>申請者名</a:t>
            </a:r>
            <a:r>
              <a:rPr lang="en-US" altLang="ja-JP" sz="3200" dirty="0">
                <a:latin typeface="Meiryo UI" panose="020B0604030504040204" pitchFamily="50" charset="-128"/>
                <a:ea typeface="Meiryo UI" panose="020B0604030504040204" pitchFamily="50" charset="-128"/>
              </a:rPr>
              <a:t>】</a:t>
            </a:r>
            <a:endParaRPr kumimoji="1" lang="ja-JP" altLang="en-US" sz="3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338556D-548F-4B0D-A596-5AB542063D06}"/>
              </a:ext>
            </a:extLst>
          </p:cNvPr>
          <p:cNvSpPr txBox="1"/>
          <p:nvPr/>
        </p:nvSpPr>
        <p:spPr>
          <a:xfrm>
            <a:off x="636104" y="4947641"/>
            <a:ext cx="7871791" cy="1600438"/>
          </a:xfrm>
          <a:prstGeom prst="rect">
            <a:avLst/>
          </a:prstGeom>
          <a:solidFill>
            <a:schemeClr val="bg1">
              <a:lumMod val="95000"/>
            </a:schemeClr>
          </a:solid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注意事項</a:t>
            </a:r>
            <a:r>
              <a:rPr kumimoji="1" lang="en-US" altLang="ja-JP" sz="1400" dirty="0">
                <a:latin typeface="Meiryo UI" panose="020B0604030504040204" pitchFamily="50" charset="-128"/>
                <a:ea typeface="Meiryo UI" panose="020B0604030504040204" pitchFamily="50" charset="-128"/>
              </a:rPr>
              <a:t>】</a:t>
            </a:r>
          </a:p>
          <a:p>
            <a:r>
              <a:rPr kumimoji="1" lang="ja-JP" altLang="en-US" sz="1400" dirty="0">
                <a:latin typeface="Meiryo UI" panose="020B0604030504040204" pitchFamily="50" charset="-128"/>
                <a:ea typeface="Meiryo UI" panose="020B0604030504040204" pitchFamily="50" charset="-128"/>
              </a:rPr>
              <a:t>・本スライドの</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申請者名</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は自社名に書き換え、本フォーマットを用いて作成すること。</a:t>
            </a:r>
          </a:p>
          <a:p>
            <a:r>
              <a:rPr kumimoji="1" lang="ja-JP" altLang="en-US" sz="1400" dirty="0">
                <a:latin typeface="Meiryo UI" panose="020B0604030504040204" pitchFamily="50" charset="-128"/>
                <a:ea typeface="Meiryo UI" panose="020B0604030504040204" pitchFamily="50" charset="-128"/>
              </a:rPr>
              <a:t>・各シートの記載例を参考に、記載情報を上書きし提出すること。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注意事項</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を記載したグレーの枠は、作成時に削除すること。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・「別添」は、該当時のみ提出すること。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・必要に応じてスライドを追加して作成すること。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・公募要領</a:t>
            </a:r>
            <a:r>
              <a:rPr kumimoji="1" lang="en-US" altLang="ja-JP" sz="1400" dirty="0">
                <a:latin typeface="Meiryo UI" panose="020B0604030504040204" pitchFamily="50" charset="-128"/>
                <a:ea typeface="Meiryo UI" panose="020B0604030504040204" pitchFamily="50" charset="-128"/>
              </a:rPr>
              <a:t>P10</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17</a:t>
            </a:r>
            <a:r>
              <a:rPr kumimoji="1" lang="ja-JP" altLang="en-US" sz="1400" dirty="0">
                <a:latin typeface="Meiryo UI" panose="020B0604030504040204" pitchFamily="50" charset="-128"/>
                <a:ea typeface="Meiryo UI" panose="020B0604030504040204" pitchFamily="50" charset="-128"/>
              </a:rPr>
              <a:t>も参照してください。</a:t>
            </a:r>
            <a:endParaRPr kumimoji="1" lang="en-US" altLang="ja-JP" sz="1400" dirty="0">
              <a:latin typeface="Meiryo UI" panose="020B0604030504040204" pitchFamily="50" charset="-128"/>
              <a:ea typeface="Meiryo UI" panose="020B0604030504040204" pitchFamily="50" charset="-128"/>
            </a:endParaRPr>
          </a:p>
        </p:txBody>
      </p:sp>
      <p:sp>
        <p:nvSpPr>
          <p:cNvPr id="4" name="タイトル 1">
            <a:extLst>
              <a:ext uri="{FF2B5EF4-FFF2-40B4-BE49-F238E27FC236}">
                <a16:creationId xmlns:a16="http://schemas.microsoft.com/office/drawing/2014/main" id="{82FA4461-191A-CB1A-B72D-1F946AD9CB5F}"/>
              </a:ext>
            </a:extLst>
          </p:cNvPr>
          <p:cNvSpPr txBox="1">
            <a:spLocks/>
          </p:cNvSpPr>
          <p:nvPr/>
        </p:nvSpPr>
        <p:spPr>
          <a:xfrm>
            <a:off x="0" y="4653"/>
            <a:ext cx="9144000" cy="3132247"/>
          </a:xfrm>
          <a:prstGeom prst="rect">
            <a:avLst/>
          </a:prstGeom>
        </p:spPr>
        <p:txBody>
          <a:bodyPr anchor="b">
            <a:normAutofit/>
          </a:bodyPr>
          <a:lstStyle>
            <a:lvl1pPr algn="ctr" defTabSz="914400" rtl="0" eaLnBrk="1" latinLnBrk="0" hangingPunct="1">
              <a:lnSpc>
                <a:spcPct val="90000"/>
              </a:lnSpc>
              <a:spcBef>
                <a:spcPct val="0"/>
              </a:spcBef>
              <a:buNone/>
              <a:defRPr kumimoji="1" sz="3600" kern="1200">
                <a:solidFill>
                  <a:schemeClr val="tx1"/>
                </a:solidFill>
                <a:latin typeface="+mj-lt"/>
                <a:ea typeface="+mj-ea"/>
                <a:cs typeface="+mj-cs"/>
              </a:defRPr>
            </a:lvl1pPr>
          </a:lstStyle>
          <a:p>
            <a:r>
              <a:rPr lang="ja-JP" altLang="en-US" sz="1800" dirty="0">
                <a:latin typeface="Meiryo UI" panose="020B0604030504040204" pitchFamily="50" charset="-128"/>
                <a:ea typeface="Meiryo UI" panose="020B0604030504040204" pitchFamily="50" charset="-128"/>
                <a:cs typeface="Arial" panose="020B0604020202020204" pitchFamily="34" charset="0"/>
              </a:rPr>
              <a:t>令和</a:t>
            </a:r>
            <a:r>
              <a:rPr lang="en-US" altLang="ja-JP" sz="1800" dirty="0">
                <a:latin typeface="Meiryo UI" panose="020B0604030504040204" pitchFamily="50" charset="-128"/>
                <a:ea typeface="Meiryo UI" panose="020B0604030504040204" pitchFamily="50" charset="-128"/>
                <a:cs typeface="Arial" panose="020B0604020202020204" pitchFamily="34" charset="0"/>
              </a:rPr>
              <a:t>7</a:t>
            </a:r>
            <a:r>
              <a:rPr lang="ja-JP" altLang="en-US" sz="1800" dirty="0">
                <a:latin typeface="Meiryo UI" panose="020B0604030504040204" pitchFamily="50" charset="-128"/>
                <a:ea typeface="Meiryo UI" panose="020B0604030504040204" pitchFamily="50" charset="-128"/>
                <a:cs typeface="Arial" panose="020B0604020202020204" pitchFamily="34" charset="0"/>
              </a:rPr>
              <a:t>年度補正</a:t>
            </a:r>
            <a:br>
              <a:rPr lang="ja-JP" altLang="en-US" sz="1800" dirty="0">
                <a:latin typeface="Meiryo UI" panose="020B0604030504040204" pitchFamily="50" charset="-128"/>
                <a:ea typeface="Meiryo UI" panose="020B0604030504040204" pitchFamily="50" charset="-128"/>
                <a:cs typeface="Arial" panose="020B0604020202020204" pitchFamily="34" charset="0"/>
              </a:rPr>
            </a:br>
            <a:r>
              <a:rPr lang="ja-JP" altLang="en-US" sz="1800" dirty="0">
                <a:latin typeface="Meiryo UI" panose="020B0604030504040204" pitchFamily="50" charset="-128"/>
                <a:ea typeface="Meiryo UI" panose="020B0604030504040204" pitchFamily="50" charset="-128"/>
                <a:cs typeface="Arial" panose="020B0604020202020204" pitchFamily="34" charset="0"/>
              </a:rPr>
              <a:t>「再生可能エネルギー導入拡大・分散型エネルギーリソース</a:t>
            </a:r>
            <a:br>
              <a:rPr lang="ja-JP" altLang="en-US" sz="1800" dirty="0">
                <a:latin typeface="Meiryo UI" panose="020B0604030504040204" pitchFamily="50" charset="-128"/>
                <a:ea typeface="Meiryo UI" panose="020B0604030504040204" pitchFamily="50" charset="-128"/>
                <a:cs typeface="Arial" panose="020B0604020202020204" pitchFamily="34" charset="0"/>
              </a:rPr>
            </a:br>
            <a:r>
              <a:rPr lang="ja-JP" altLang="en-US" sz="1800" dirty="0">
                <a:latin typeface="Meiryo UI" panose="020B0604030504040204" pitchFamily="50" charset="-128"/>
                <a:ea typeface="Meiryo UI" panose="020B0604030504040204" pitchFamily="50" charset="-128"/>
                <a:cs typeface="Arial" panose="020B0604020202020204" pitchFamily="34" charset="0"/>
              </a:rPr>
              <a:t>導入支援等事業費補助金」</a:t>
            </a:r>
            <a:br>
              <a:rPr lang="en-US" altLang="ja-JP" sz="2400" dirty="0">
                <a:latin typeface="Meiryo UI" panose="020B0604030504040204" pitchFamily="50" charset="-128"/>
                <a:ea typeface="Meiryo UI" panose="020B0604030504040204" pitchFamily="50" charset="-128"/>
                <a:cs typeface="Arial" panose="020B0604020202020204" pitchFamily="34" charset="0"/>
              </a:rPr>
            </a:br>
            <a:r>
              <a:rPr lang="ja-JP" altLang="en-US" sz="2000" dirty="0">
                <a:latin typeface="Meiryo UI" panose="020B0604030504040204" pitchFamily="50" charset="-128"/>
                <a:ea typeface="Meiryo UI" panose="020B0604030504040204" pitchFamily="50" charset="-128"/>
                <a:cs typeface="Arial" panose="020B0604020202020204" pitchFamily="34" charset="0"/>
              </a:rPr>
              <a:t>（</a:t>
            </a:r>
            <a:r>
              <a:rPr lang="en-US" altLang="ja-JP" sz="2000" dirty="0">
                <a:latin typeface="Meiryo UI" panose="020B0604030504040204" pitchFamily="50" charset="-128"/>
                <a:ea typeface="Meiryo UI" panose="020B0604030504040204" pitchFamily="50" charset="-128"/>
                <a:cs typeface="Arial" panose="020B0604020202020204" pitchFamily="34" charset="0"/>
              </a:rPr>
              <a:t>DR</a:t>
            </a:r>
            <a:r>
              <a:rPr lang="ja-JP" altLang="en-US" sz="2000" dirty="0">
                <a:latin typeface="Meiryo UI" panose="020B0604030504040204" pitchFamily="50" charset="-128"/>
                <a:ea typeface="Meiryo UI" panose="020B0604030504040204" pitchFamily="50" charset="-128"/>
                <a:cs typeface="Arial" panose="020B0604020202020204" pitchFamily="34" charset="0"/>
              </a:rPr>
              <a:t>リソース導入のための家庭用蓄電システム等導入支援事業）</a:t>
            </a:r>
            <a:br>
              <a:rPr lang="en-US" altLang="ja-JP" sz="2000" dirty="0">
                <a:latin typeface="Meiryo UI" panose="020B0604030504040204" pitchFamily="50" charset="-128"/>
                <a:ea typeface="Meiryo UI" panose="020B0604030504040204" pitchFamily="50" charset="-128"/>
                <a:cs typeface="Arial" panose="020B0604020202020204" pitchFamily="34" charset="0"/>
              </a:rPr>
            </a:br>
            <a:r>
              <a:rPr lang="ja-JP" altLang="en-US" sz="2400" dirty="0">
                <a:latin typeface="Meiryo UI" panose="020B0604030504040204" pitchFamily="50" charset="-128"/>
                <a:ea typeface="Meiryo UI" panose="020B0604030504040204" pitchFamily="50" charset="-128"/>
                <a:cs typeface="Arial" panose="020B0604020202020204" pitchFamily="34" charset="0"/>
              </a:rPr>
              <a:t>業務産業用蓄電システム導入支援事業</a:t>
            </a:r>
            <a:endParaRPr lang="en-US" altLang="ja-JP" sz="2400" dirty="0">
              <a:latin typeface="Meiryo UI" panose="020B0604030504040204" pitchFamily="50" charset="-128"/>
              <a:ea typeface="Meiryo UI" panose="020B0604030504040204" pitchFamily="50" charset="-128"/>
              <a:cs typeface="Arial" panose="020B0604020202020204" pitchFamily="34" charset="0"/>
            </a:endParaRPr>
          </a:p>
          <a:p>
            <a:br>
              <a:rPr lang="en-US" altLang="ja-JP" dirty="0">
                <a:latin typeface="Meiryo UI" panose="020B0604030504040204" pitchFamily="50" charset="-128"/>
                <a:ea typeface="Meiryo UI" panose="020B0604030504040204" pitchFamily="50" charset="-128"/>
                <a:cs typeface="Arial" panose="020B0604020202020204" pitchFamily="34" charset="0"/>
              </a:rPr>
            </a:br>
            <a:r>
              <a:rPr lang="ja-JP" altLang="en-US" dirty="0">
                <a:latin typeface="Meiryo UI" panose="020B0604030504040204" pitchFamily="50" charset="-128"/>
                <a:ea typeface="Meiryo UI" panose="020B0604030504040204" pitchFamily="50" charset="-128"/>
              </a:rPr>
              <a:t>システム構成図</a:t>
            </a:r>
            <a:endParaRPr lang="ja-JP" altLang="en-US" dirty="0">
              <a:solidFill>
                <a:srgbClr val="00B05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35E502A0-F5F8-1E32-0D58-3C4B6BE63CE5}"/>
              </a:ext>
            </a:extLst>
          </p:cNvPr>
          <p:cNvSpPr/>
          <p:nvPr/>
        </p:nvSpPr>
        <p:spPr>
          <a:xfrm>
            <a:off x="0" y="6756952"/>
            <a:ext cx="9144000" cy="127000"/>
          </a:xfrm>
          <a:prstGeom prst="rect">
            <a:avLst/>
          </a:prstGeom>
          <a:solidFill>
            <a:srgbClr val="800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6614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6E6A7-7296-340B-3BE7-3656CBF41CD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AAD8BCC-7FC3-13F1-2E24-3D49FBA6FC70}"/>
              </a:ext>
            </a:extLst>
          </p:cNvPr>
          <p:cNvSpPr>
            <a:spLocks noGrp="1"/>
          </p:cNvSpPr>
          <p:nvPr>
            <p:ph type="title"/>
          </p:nvPr>
        </p:nvSpPr>
        <p:spPr>
          <a:xfrm>
            <a:off x="2200" y="2959"/>
            <a:ext cx="8595361" cy="471240"/>
          </a:xfrm>
        </p:spPr>
        <p:txBody>
          <a:bodyPr>
            <a:normAutofit/>
          </a:bodyPr>
          <a:lstStyle/>
          <a:p>
            <a:r>
              <a:rPr lang="ja-JP" altLang="en-US" sz="2000" b="1" dirty="0">
                <a:solidFill>
                  <a:srgbClr val="002060"/>
                </a:solidFill>
              </a:rPr>
              <a:t>１．</a:t>
            </a:r>
            <a:r>
              <a:rPr kumimoji="1" lang="ja-JP" altLang="en-US" sz="2000" b="1" dirty="0">
                <a:solidFill>
                  <a:srgbClr val="002060"/>
                </a:solidFill>
              </a:rPr>
              <a:t>システム構成図</a:t>
            </a:r>
          </a:p>
        </p:txBody>
      </p:sp>
      <p:sp>
        <p:nvSpPr>
          <p:cNvPr id="3" name="テキスト ボックス 2">
            <a:extLst>
              <a:ext uri="{FF2B5EF4-FFF2-40B4-BE49-F238E27FC236}">
                <a16:creationId xmlns:a16="http://schemas.microsoft.com/office/drawing/2014/main" id="{D87F2410-301A-C547-C354-CB75289A308D}"/>
              </a:ext>
            </a:extLst>
          </p:cNvPr>
          <p:cNvSpPr txBox="1"/>
          <p:nvPr/>
        </p:nvSpPr>
        <p:spPr>
          <a:xfrm>
            <a:off x="180000" y="576000"/>
            <a:ext cx="8595361" cy="1200329"/>
          </a:xfrm>
          <a:prstGeom prst="rect">
            <a:avLst/>
          </a:prstGeom>
          <a:solidFill>
            <a:schemeClr val="accent3">
              <a:lumMod val="20000"/>
              <a:lumOff val="80000"/>
            </a:schemeClr>
          </a:solidFill>
        </p:spPr>
        <p:txBody>
          <a:bodyPr wrap="square" rtlCol="0">
            <a:spAutoFit/>
          </a:bodyPr>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注意事項</a:t>
            </a:r>
            <a:r>
              <a:rPr lang="en-US" altLang="ja-JP" sz="1200" dirty="0">
                <a:latin typeface="Meiryo UI" panose="020B0604030504040204" pitchFamily="50" charset="-128"/>
                <a:ea typeface="Meiryo UI" panose="020B0604030504040204" pitchFamily="50" charset="-128"/>
              </a:rPr>
              <a:t>】</a:t>
            </a:r>
          </a:p>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システムの構成図（ブロック図等）を記載すること。</a:t>
            </a:r>
            <a:endParaRPr lang="en-US" altLang="ja-JP" sz="1200" dirty="0">
              <a:latin typeface="Meiryo UI" panose="020B0604030504040204" pitchFamily="50" charset="-128"/>
              <a:ea typeface="Meiryo UI" panose="020B0604030504040204" pitchFamily="50" charset="-128"/>
            </a:endParaRPr>
          </a:p>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各システムの機能、システム間の通信内容及び通信方式、制御目的及び方法が分かるよう記載すること。</a:t>
            </a:r>
            <a:endParaRPr lang="en-US" altLang="ja-JP" sz="1200" dirty="0">
              <a:latin typeface="Meiryo UI" panose="020B0604030504040204" pitchFamily="50" charset="-128"/>
              <a:ea typeface="Meiryo UI" panose="020B0604030504040204" pitchFamily="50" charset="-128"/>
            </a:endParaRPr>
          </a:p>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補助対象範囲を赤点線枠、</a:t>
            </a: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の取得範囲を緑実線枠で示し、</a:t>
            </a: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登録番号も記載すること。</a:t>
            </a:r>
            <a:endParaRPr lang="en-US" altLang="ja-JP" sz="1200" dirty="0">
              <a:latin typeface="Meiryo UI" panose="020B0604030504040204" pitchFamily="50" charset="-128"/>
              <a:ea typeface="Meiryo UI" panose="020B0604030504040204" pitchFamily="50" charset="-128"/>
            </a:endParaRPr>
          </a:p>
          <a:p>
            <a:pPr marL="108000" indent="-108000">
              <a:buFont typeface="Arial" panose="020B0604020202020204" pitchFamily="34" charset="0"/>
              <a:buChar char="•"/>
            </a:pPr>
            <a:r>
              <a:rPr lang="en-US" altLang="ja-JP" sz="1200" dirty="0">
                <a:latin typeface="Meiryo UI" panose="020B0604030504040204" pitchFamily="50" charset="-128"/>
                <a:ea typeface="Meiryo UI" panose="020B0604030504040204" pitchFamily="50" charset="-128"/>
              </a:rPr>
              <a:t>BMS</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PCS</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EMS</a:t>
            </a:r>
            <a:r>
              <a:rPr lang="ja-JP" altLang="en-US" sz="1200" dirty="0">
                <a:latin typeface="Meiryo UI" panose="020B0604030504040204" pitchFamily="50" charset="-128"/>
                <a:ea typeface="Meiryo UI" panose="020B0604030504040204" pitchFamily="50" charset="-128"/>
              </a:rPr>
              <a:t>等に外部からアクセス可能である場合、当該会社名及びその目的を記載すること。</a:t>
            </a:r>
            <a:endParaRPr lang="en-US" altLang="ja-JP" sz="1200" dirty="0">
              <a:latin typeface="Meiryo UI" panose="020B0604030504040204" pitchFamily="50" charset="-128"/>
              <a:ea typeface="Meiryo UI" panose="020B0604030504040204" pitchFamily="50" charset="-128"/>
            </a:endParaRPr>
          </a:p>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補助対象外経費で設置する通信機器（</a:t>
            </a:r>
            <a:r>
              <a:rPr lang="en-US" altLang="ja-JP" sz="1200" dirty="0">
                <a:latin typeface="Meiryo UI" panose="020B0604030504040204" pitchFamily="50" charset="-128"/>
                <a:ea typeface="Meiryo UI" panose="020B0604030504040204" pitchFamily="50" charset="-128"/>
              </a:rPr>
              <a:t>IoT</a:t>
            </a:r>
            <a:r>
              <a:rPr lang="ja-JP" altLang="en-US" sz="1200" dirty="0">
                <a:latin typeface="Meiryo UI" panose="020B0604030504040204" pitchFamily="50" charset="-128"/>
                <a:ea typeface="Meiryo UI" panose="020B0604030504040204" pitchFamily="50" charset="-128"/>
              </a:rPr>
              <a:t>化関連機器等）がある場合、その</a:t>
            </a: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登録番号も記載すること。</a:t>
            </a:r>
            <a:endParaRPr lang="en-US" altLang="ja-JP" sz="12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C5BF912C-1E65-FE6E-3B39-EE4EDB2EB482}"/>
              </a:ext>
            </a:extLst>
          </p:cNvPr>
          <p:cNvSpPr/>
          <p:nvPr/>
        </p:nvSpPr>
        <p:spPr>
          <a:xfrm>
            <a:off x="615395" y="3161205"/>
            <a:ext cx="1315663" cy="246653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62" name="正方形/長方形 61">
            <a:extLst>
              <a:ext uri="{FF2B5EF4-FFF2-40B4-BE49-F238E27FC236}">
                <a16:creationId xmlns:a16="http://schemas.microsoft.com/office/drawing/2014/main" id="{D3D61EAB-0478-8529-2042-3FFD27E47FF9}"/>
              </a:ext>
            </a:extLst>
          </p:cNvPr>
          <p:cNvSpPr/>
          <p:nvPr/>
        </p:nvSpPr>
        <p:spPr>
          <a:xfrm>
            <a:off x="2595999" y="3919365"/>
            <a:ext cx="806173" cy="6104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050" dirty="0">
                <a:latin typeface="Meiryo UI" panose="020B0604030504040204" pitchFamily="50" charset="-128"/>
                <a:ea typeface="Meiryo UI" panose="020B0604030504040204" pitchFamily="50" charset="-128"/>
              </a:rPr>
              <a:t>PCS</a:t>
            </a:r>
            <a:endParaRPr kumimoji="1" lang="ja-JP" altLang="en-US" sz="1050" dirty="0">
              <a:latin typeface="Meiryo UI" panose="020B0604030504040204" pitchFamily="50" charset="-128"/>
              <a:ea typeface="Meiryo UI" panose="020B0604030504040204" pitchFamily="50" charset="-128"/>
            </a:endParaRPr>
          </a:p>
        </p:txBody>
      </p:sp>
      <p:sp>
        <p:nvSpPr>
          <p:cNvPr id="65" name="正方形/長方形 64">
            <a:extLst>
              <a:ext uri="{FF2B5EF4-FFF2-40B4-BE49-F238E27FC236}">
                <a16:creationId xmlns:a16="http://schemas.microsoft.com/office/drawing/2014/main" id="{48EFA919-1C61-DB4E-7281-A59934926B5E}"/>
              </a:ext>
            </a:extLst>
          </p:cNvPr>
          <p:cNvSpPr/>
          <p:nvPr/>
        </p:nvSpPr>
        <p:spPr>
          <a:xfrm>
            <a:off x="4145438" y="3582225"/>
            <a:ext cx="593060" cy="128687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050">
                <a:latin typeface="Meiryo UI" panose="020B0604030504040204" pitchFamily="50" charset="-128"/>
                <a:ea typeface="Meiryo UI" panose="020B0604030504040204" pitchFamily="50" charset="-128"/>
              </a:rPr>
              <a:t>EMS</a:t>
            </a:r>
          </a:p>
        </p:txBody>
      </p:sp>
      <p:sp>
        <p:nvSpPr>
          <p:cNvPr id="66" name="正方形/長方形 65">
            <a:extLst>
              <a:ext uri="{FF2B5EF4-FFF2-40B4-BE49-F238E27FC236}">
                <a16:creationId xmlns:a16="http://schemas.microsoft.com/office/drawing/2014/main" id="{0ECC835D-593F-F2A8-4FAD-3C3624A38351}"/>
              </a:ext>
            </a:extLst>
          </p:cNvPr>
          <p:cNvSpPr/>
          <p:nvPr/>
        </p:nvSpPr>
        <p:spPr>
          <a:xfrm>
            <a:off x="5379603" y="3582225"/>
            <a:ext cx="630120" cy="1286874"/>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050" dirty="0">
                <a:latin typeface="Meiryo UI" panose="020B0604030504040204" pitchFamily="50" charset="-128"/>
                <a:ea typeface="Meiryo UI" panose="020B0604030504040204" pitchFamily="50" charset="-128"/>
              </a:rPr>
              <a:t>GW</a:t>
            </a:r>
          </a:p>
        </p:txBody>
      </p:sp>
      <p:cxnSp>
        <p:nvCxnSpPr>
          <p:cNvPr id="67" name="直線コネクタ 66">
            <a:extLst>
              <a:ext uri="{FF2B5EF4-FFF2-40B4-BE49-F238E27FC236}">
                <a16:creationId xmlns:a16="http://schemas.microsoft.com/office/drawing/2014/main" id="{40D817F3-B74E-7C68-D502-B34CE63275B2}"/>
              </a:ext>
            </a:extLst>
          </p:cNvPr>
          <p:cNvCxnSpPr>
            <a:cxnSpLocks/>
            <a:stCxn id="65" idx="3"/>
            <a:endCxn id="66" idx="1"/>
          </p:cNvCxnSpPr>
          <p:nvPr/>
        </p:nvCxnSpPr>
        <p:spPr>
          <a:xfrm>
            <a:off x="4738498" y="4225662"/>
            <a:ext cx="64110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正方形/長方形 67">
            <a:extLst>
              <a:ext uri="{FF2B5EF4-FFF2-40B4-BE49-F238E27FC236}">
                <a16:creationId xmlns:a16="http://schemas.microsoft.com/office/drawing/2014/main" id="{D3187DE6-E9A3-50DD-92ED-69E6DED51179}"/>
              </a:ext>
            </a:extLst>
          </p:cNvPr>
          <p:cNvSpPr/>
          <p:nvPr/>
        </p:nvSpPr>
        <p:spPr>
          <a:xfrm>
            <a:off x="432854" y="2862916"/>
            <a:ext cx="5809020" cy="2918759"/>
          </a:xfrm>
          <a:prstGeom prst="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C52FD91F-10B6-6F3F-26D5-716D5F5EA4E4}"/>
              </a:ext>
            </a:extLst>
          </p:cNvPr>
          <p:cNvSpPr txBox="1"/>
          <p:nvPr/>
        </p:nvSpPr>
        <p:spPr>
          <a:xfrm>
            <a:off x="406035" y="2860383"/>
            <a:ext cx="877163" cy="230832"/>
          </a:xfrm>
          <a:prstGeom prst="rect">
            <a:avLst/>
          </a:prstGeom>
          <a:noFill/>
        </p:spPr>
        <p:txBody>
          <a:bodyPr wrap="none" rtlCol="0">
            <a:spAutoFit/>
          </a:bodyPr>
          <a:lstStyle/>
          <a:p>
            <a:r>
              <a:rPr kumimoji="1" lang="ja-JP" altLang="en-US" sz="900" b="1" dirty="0">
                <a:solidFill>
                  <a:srgbClr val="FF0000"/>
                </a:solidFill>
                <a:latin typeface="Meiryo UI" panose="020B0604030504040204" pitchFamily="50" charset="-128"/>
                <a:ea typeface="Meiryo UI" panose="020B0604030504040204" pitchFamily="50" charset="-128"/>
              </a:rPr>
              <a:t>補助対象範囲</a:t>
            </a:r>
          </a:p>
        </p:txBody>
      </p:sp>
      <p:sp>
        <p:nvSpPr>
          <p:cNvPr id="75" name="テキスト ボックス 74">
            <a:extLst>
              <a:ext uri="{FF2B5EF4-FFF2-40B4-BE49-F238E27FC236}">
                <a16:creationId xmlns:a16="http://schemas.microsoft.com/office/drawing/2014/main" id="{EA05B2D7-1D0A-5E94-E3DC-A1C02E056C2A}"/>
              </a:ext>
            </a:extLst>
          </p:cNvPr>
          <p:cNvSpPr txBox="1"/>
          <p:nvPr/>
        </p:nvSpPr>
        <p:spPr>
          <a:xfrm>
            <a:off x="4789849" y="3905833"/>
            <a:ext cx="594233" cy="33855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Modbus</a:t>
            </a:r>
          </a:p>
          <a:p>
            <a:r>
              <a:rPr kumimoji="1" lang="en-US" altLang="ja-JP" sz="800" dirty="0">
                <a:latin typeface="Meiryo UI" panose="020B0604030504040204" pitchFamily="50" charset="-128"/>
                <a:ea typeface="Meiryo UI" panose="020B0604030504040204" pitchFamily="50" charset="-128"/>
              </a:rPr>
              <a:t>/TCP</a:t>
            </a:r>
            <a:endParaRPr kumimoji="1" lang="ja-JP" altLang="en-US" sz="800" dirty="0">
              <a:latin typeface="Meiryo UI" panose="020B0604030504040204" pitchFamily="50" charset="-128"/>
              <a:ea typeface="Meiryo UI" panose="020B0604030504040204" pitchFamily="50" charset="-128"/>
            </a:endParaRPr>
          </a:p>
        </p:txBody>
      </p:sp>
      <p:cxnSp>
        <p:nvCxnSpPr>
          <p:cNvPr id="104" name="直線コネクタ 103">
            <a:extLst>
              <a:ext uri="{FF2B5EF4-FFF2-40B4-BE49-F238E27FC236}">
                <a16:creationId xmlns:a16="http://schemas.microsoft.com/office/drawing/2014/main" id="{CC80A60A-50D8-484B-A636-DEE2F274159A}"/>
              </a:ext>
            </a:extLst>
          </p:cNvPr>
          <p:cNvCxnSpPr>
            <a:cxnSpLocks/>
            <a:stCxn id="39" idx="2"/>
            <a:endCxn id="105" idx="0"/>
          </p:cNvCxnSpPr>
          <p:nvPr/>
        </p:nvCxnSpPr>
        <p:spPr>
          <a:xfrm flipH="1">
            <a:off x="1271131" y="5627742"/>
            <a:ext cx="2096" cy="3702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正方形/長方形 104">
            <a:extLst>
              <a:ext uri="{FF2B5EF4-FFF2-40B4-BE49-F238E27FC236}">
                <a16:creationId xmlns:a16="http://schemas.microsoft.com/office/drawing/2014/main" id="{5105E4C7-F671-11FF-0627-F4A1A386056C}"/>
              </a:ext>
            </a:extLst>
          </p:cNvPr>
          <p:cNvSpPr/>
          <p:nvPr/>
        </p:nvSpPr>
        <p:spPr>
          <a:xfrm>
            <a:off x="758723" y="5998026"/>
            <a:ext cx="1024816" cy="510118"/>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○○社</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目的</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異常検知、</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　　   状態監視 等</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cxnSp>
        <p:nvCxnSpPr>
          <p:cNvPr id="106" name="直線コネクタ 105">
            <a:extLst>
              <a:ext uri="{FF2B5EF4-FFF2-40B4-BE49-F238E27FC236}">
                <a16:creationId xmlns:a16="http://schemas.microsoft.com/office/drawing/2014/main" id="{7A6F9B6F-DC4C-42DA-F38B-AD0F5ECEF122}"/>
              </a:ext>
            </a:extLst>
          </p:cNvPr>
          <p:cNvCxnSpPr>
            <a:cxnSpLocks/>
            <a:endCxn id="107" idx="0"/>
          </p:cNvCxnSpPr>
          <p:nvPr/>
        </p:nvCxnSpPr>
        <p:spPr>
          <a:xfrm>
            <a:off x="3025310" y="4540634"/>
            <a:ext cx="2340" cy="14480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正方形/長方形 106">
            <a:extLst>
              <a:ext uri="{FF2B5EF4-FFF2-40B4-BE49-F238E27FC236}">
                <a16:creationId xmlns:a16="http://schemas.microsoft.com/office/drawing/2014/main" id="{75191F3A-8722-13C0-22F1-81873409FE79}"/>
              </a:ext>
            </a:extLst>
          </p:cNvPr>
          <p:cNvSpPr/>
          <p:nvPr/>
        </p:nvSpPr>
        <p:spPr>
          <a:xfrm>
            <a:off x="2514650" y="5988671"/>
            <a:ext cx="1026000" cy="510118"/>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○○社</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目的</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異常検知、</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　　   状態監視 等</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sp>
        <p:nvSpPr>
          <p:cNvPr id="109" name="正方形/長方形 108">
            <a:extLst>
              <a:ext uri="{FF2B5EF4-FFF2-40B4-BE49-F238E27FC236}">
                <a16:creationId xmlns:a16="http://schemas.microsoft.com/office/drawing/2014/main" id="{59A3E8B0-3A09-6F0F-223E-12EEA315ABC9}"/>
              </a:ext>
            </a:extLst>
          </p:cNvPr>
          <p:cNvSpPr/>
          <p:nvPr/>
        </p:nvSpPr>
        <p:spPr>
          <a:xfrm>
            <a:off x="3935109" y="5988671"/>
            <a:ext cx="1026000" cy="510118"/>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○○社</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目的</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異常検知、</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　　   状態監視 等</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sp>
        <p:nvSpPr>
          <p:cNvPr id="110" name="正方形/長方形 109">
            <a:extLst>
              <a:ext uri="{FF2B5EF4-FFF2-40B4-BE49-F238E27FC236}">
                <a16:creationId xmlns:a16="http://schemas.microsoft.com/office/drawing/2014/main" id="{D38DE114-4608-6950-FF3A-933A455BAEC9}"/>
              </a:ext>
            </a:extLst>
          </p:cNvPr>
          <p:cNvSpPr/>
          <p:nvPr/>
        </p:nvSpPr>
        <p:spPr>
          <a:xfrm>
            <a:off x="2543712" y="3848996"/>
            <a:ext cx="917660" cy="745137"/>
          </a:xfrm>
          <a:prstGeom prst="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7030A0"/>
              </a:solidFill>
              <a:latin typeface="Meiryo UI" panose="020B0604030504040204" pitchFamily="50" charset="-128"/>
              <a:ea typeface="Meiryo UI" panose="020B0604030504040204" pitchFamily="50" charset="-128"/>
            </a:endParaRPr>
          </a:p>
        </p:txBody>
      </p:sp>
      <p:sp>
        <p:nvSpPr>
          <p:cNvPr id="111" name="テキスト ボックス 110">
            <a:extLst>
              <a:ext uri="{FF2B5EF4-FFF2-40B4-BE49-F238E27FC236}">
                <a16:creationId xmlns:a16="http://schemas.microsoft.com/office/drawing/2014/main" id="{CD9C5473-5EAA-C190-10C7-E87CF4559697}"/>
              </a:ext>
            </a:extLst>
          </p:cNvPr>
          <p:cNvSpPr txBox="1"/>
          <p:nvPr/>
        </p:nvSpPr>
        <p:spPr>
          <a:xfrm>
            <a:off x="6478833" y="2552158"/>
            <a:ext cx="2174137" cy="369332"/>
          </a:xfrm>
          <a:prstGeom prst="rect">
            <a:avLst/>
          </a:prstGeom>
          <a:noFill/>
          <a:ln>
            <a:solidFill>
              <a:schemeClr val="tx1"/>
            </a:solid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JC-STAR</a:t>
            </a:r>
            <a:r>
              <a:rPr kumimoji="1" lang="ja-JP" altLang="en-US" sz="900" dirty="0">
                <a:latin typeface="Meiryo UI" panose="020B0604030504040204" pitchFamily="50" charset="-128"/>
                <a:ea typeface="Meiryo UI" panose="020B0604030504040204" pitchFamily="50" charset="-128"/>
              </a:rPr>
              <a:t>取得範囲④</a:t>
            </a:r>
          </a:p>
          <a:p>
            <a:r>
              <a:rPr kumimoji="1" lang="ja-JP" altLang="en-US" sz="900" dirty="0">
                <a:latin typeface="Meiryo UI" panose="020B0604030504040204" pitchFamily="50" charset="-128"/>
                <a:ea typeface="Meiryo UI" panose="020B0604030504040204" pitchFamily="50" charset="-128"/>
              </a:rPr>
              <a:t>登録番号</a:t>
            </a:r>
            <a:r>
              <a:rPr kumimoji="1" lang="en-US" altLang="ja-JP" sz="900" dirty="0">
                <a:latin typeface="Meiryo UI" panose="020B0604030504040204" pitchFamily="50" charset="-128"/>
                <a:ea typeface="Meiryo UI" panose="020B0604030504040204" pitchFamily="50" charset="-128"/>
              </a:rPr>
              <a:t>×××××××××××××××× </a:t>
            </a:r>
          </a:p>
        </p:txBody>
      </p:sp>
      <p:sp>
        <p:nvSpPr>
          <p:cNvPr id="112" name="テキスト ボックス 111">
            <a:extLst>
              <a:ext uri="{FF2B5EF4-FFF2-40B4-BE49-F238E27FC236}">
                <a16:creationId xmlns:a16="http://schemas.microsoft.com/office/drawing/2014/main" id="{C12E9C8A-FB88-59A6-BC3F-BAB6DD38D2E6}"/>
              </a:ext>
            </a:extLst>
          </p:cNvPr>
          <p:cNvSpPr txBox="1"/>
          <p:nvPr/>
        </p:nvSpPr>
        <p:spPr>
          <a:xfrm>
            <a:off x="5503467" y="1998901"/>
            <a:ext cx="2174137" cy="369332"/>
          </a:xfrm>
          <a:prstGeom prst="rect">
            <a:avLst/>
          </a:prstGeom>
          <a:noFill/>
          <a:ln>
            <a:solidFill>
              <a:schemeClr val="tx1"/>
            </a:solid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JC-STAR</a:t>
            </a:r>
            <a:r>
              <a:rPr kumimoji="1" lang="ja-JP" altLang="en-US" sz="900" dirty="0">
                <a:latin typeface="Meiryo UI" panose="020B0604030504040204" pitchFamily="50" charset="-128"/>
                <a:ea typeface="Meiryo UI" panose="020B0604030504040204" pitchFamily="50" charset="-128"/>
              </a:rPr>
              <a:t>取得範囲③</a:t>
            </a:r>
          </a:p>
          <a:p>
            <a:r>
              <a:rPr kumimoji="1" lang="ja-JP" altLang="en-US" sz="900" dirty="0">
                <a:latin typeface="Meiryo UI" panose="020B0604030504040204" pitchFamily="50" charset="-128"/>
                <a:ea typeface="Meiryo UI" panose="020B0604030504040204" pitchFamily="50" charset="-128"/>
              </a:rPr>
              <a:t>登録番号</a:t>
            </a:r>
            <a:r>
              <a:rPr kumimoji="1" lang="en-US" altLang="ja-JP" sz="900" dirty="0">
                <a:latin typeface="Meiryo UI" panose="020B0604030504040204" pitchFamily="50" charset="-128"/>
                <a:ea typeface="Meiryo UI" panose="020B0604030504040204" pitchFamily="50" charset="-128"/>
              </a:rPr>
              <a:t>×××××××××××××××× </a:t>
            </a:r>
          </a:p>
        </p:txBody>
      </p:sp>
      <p:sp>
        <p:nvSpPr>
          <p:cNvPr id="113" name="テキスト ボックス 112">
            <a:extLst>
              <a:ext uri="{FF2B5EF4-FFF2-40B4-BE49-F238E27FC236}">
                <a16:creationId xmlns:a16="http://schemas.microsoft.com/office/drawing/2014/main" id="{3B57C005-8FE1-99BC-52CD-AF483A8BD799}"/>
              </a:ext>
            </a:extLst>
          </p:cNvPr>
          <p:cNvSpPr txBox="1"/>
          <p:nvPr/>
        </p:nvSpPr>
        <p:spPr>
          <a:xfrm>
            <a:off x="647034" y="2238050"/>
            <a:ext cx="2186104" cy="369332"/>
          </a:xfrm>
          <a:prstGeom prst="rect">
            <a:avLst/>
          </a:prstGeom>
          <a:noFill/>
          <a:ln>
            <a:solidFill>
              <a:schemeClr val="tx1"/>
            </a:solid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JC-STAR</a:t>
            </a:r>
            <a:r>
              <a:rPr kumimoji="1" lang="ja-JP" altLang="en-US" sz="900" dirty="0">
                <a:latin typeface="Meiryo UI" panose="020B0604030504040204" pitchFamily="50" charset="-128"/>
                <a:ea typeface="Meiryo UI" panose="020B0604030504040204" pitchFamily="50" charset="-128"/>
              </a:rPr>
              <a:t>取得範囲①</a:t>
            </a:r>
          </a:p>
          <a:p>
            <a:r>
              <a:rPr kumimoji="1" lang="ja-JP" altLang="en-US" sz="900" dirty="0">
                <a:latin typeface="Meiryo UI" panose="020B0604030504040204" pitchFamily="50" charset="-128"/>
                <a:ea typeface="Meiryo UI" panose="020B0604030504040204" pitchFamily="50" charset="-128"/>
              </a:rPr>
              <a:t>登録番号</a:t>
            </a:r>
            <a:r>
              <a:rPr kumimoji="1" lang="en-US" altLang="ja-JP" sz="900" dirty="0">
                <a:latin typeface="Meiryo UI" panose="020B0604030504040204" pitchFamily="50" charset="-128"/>
                <a:ea typeface="Meiryo UI" panose="020B0604030504040204" pitchFamily="50" charset="-128"/>
              </a:rPr>
              <a:t>×××××××××××××××× </a:t>
            </a:r>
          </a:p>
        </p:txBody>
      </p:sp>
      <p:sp>
        <p:nvSpPr>
          <p:cNvPr id="114" name="テキスト ボックス 113">
            <a:extLst>
              <a:ext uri="{FF2B5EF4-FFF2-40B4-BE49-F238E27FC236}">
                <a16:creationId xmlns:a16="http://schemas.microsoft.com/office/drawing/2014/main" id="{1FD60738-AAE4-0C54-6A7D-B45D2B10F93C}"/>
              </a:ext>
            </a:extLst>
          </p:cNvPr>
          <p:cNvSpPr txBox="1"/>
          <p:nvPr/>
        </p:nvSpPr>
        <p:spPr>
          <a:xfrm>
            <a:off x="3055436" y="2238050"/>
            <a:ext cx="2186104" cy="369332"/>
          </a:xfrm>
          <a:prstGeom prst="rect">
            <a:avLst/>
          </a:prstGeom>
          <a:noFill/>
          <a:ln>
            <a:solidFill>
              <a:schemeClr val="tx1"/>
            </a:solid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JC-STAR</a:t>
            </a:r>
            <a:r>
              <a:rPr kumimoji="1" lang="ja-JP" altLang="en-US" sz="900" dirty="0">
                <a:latin typeface="Meiryo UI" panose="020B0604030504040204" pitchFamily="50" charset="-128"/>
                <a:ea typeface="Meiryo UI" panose="020B0604030504040204" pitchFamily="50" charset="-128"/>
              </a:rPr>
              <a:t>取得範囲②</a:t>
            </a:r>
          </a:p>
          <a:p>
            <a:r>
              <a:rPr kumimoji="1" lang="ja-JP" altLang="en-US" sz="900" dirty="0">
                <a:latin typeface="Meiryo UI" panose="020B0604030504040204" pitchFamily="50" charset="-128"/>
                <a:ea typeface="Meiryo UI" panose="020B0604030504040204" pitchFamily="50" charset="-128"/>
              </a:rPr>
              <a:t>登録番号</a:t>
            </a:r>
            <a:r>
              <a:rPr kumimoji="1" lang="en-US" altLang="ja-JP" sz="900" dirty="0">
                <a:latin typeface="Meiryo UI" panose="020B0604030504040204" pitchFamily="50" charset="-128"/>
                <a:ea typeface="Meiryo UI" panose="020B0604030504040204" pitchFamily="50" charset="-128"/>
              </a:rPr>
              <a:t>×××××××××××××××× </a:t>
            </a:r>
          </a:p>
        </p:txBody>
      </p:sp>
      <p:sp>
        <p:nvSpPr>
          <p:cNvPr id="115" name="正方形/長方形 114">
            <a:extLst>
              <a:ext uri="{FF2B5EF4-FFF2-40B4-BE49-F238E27FC236}">
                <a16:creationId xmlns:a16="http://schemas.microsoft.com/office/drawing/2014/main" id="{F10B0AF2-DAC6-9CD4-E94A-18121118404A}"/>
              </a:ext>
            </a:extLst>
          </p:cNvPr>
          <p:cNvSpPr/>
          <p:nvPr/>
        </p:nvSpPr>
        <p:spPr>
          <a:xfrm>
            <a:off x="4070745" y="3522126"/>
            <a:ext cx="736293" cy="1440245"/>
          </a:xfrm>
          <a:prstGeom prst="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7030A0"/>
              </a:solidFill>
              <a:latin typeface="Meiryo UI" panose="020B0604030504040204" pitchFamily="50" charset="-128"/>
              <a:ea typeface="Meiryo UI" panose="020B0604030504040204" pitchFamily="50" charset="-128"/>
            </a:endParaRPr>
          </a:p>
        </p:txBody>
      </p:sp>
      <p:cxnSp>
        <p:nvCxnSpPr>
          <p:cNvPr id="117" name="直線コネクタ 116">
            <a:extLst>
              <a:ext uri="{FF2B5EF4-FFF2-40B4-BE49-F238E27FC236}">
                <a16:creationId xmlns:a16="http://schemas.microsoft.com/office/drawing/2014/main" id="{6EADDE24-322A-5247-5400-BA956A2A3E4A}"/>
              </a:ext>
            </a:extLst>
          </p:cNvPr>
          <p:cNvCxnSpPr>
            <a:cxnSpLocks/>
            <a:stCxn id="65" idx="2"/>
            <a:endCxn id="109" idx="0"/>
          </p:cNvCxnSpPr>
          <p:nvPr/>
        </p:nvCxnSpPr>
        <p:spPr>
          <a:xfrm>
            <a:off x="4441968" y="4869099"/>
            <a:ext cx="6141" cy="11195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正方形/長方形 117">
            <a:extLst>
              <a:ext uri="{FF2B5EF4-FFF2-40B4-BE49-F238E27FC236}">
                <a16:creationId xmlns:a16="http://schemas.microsoft.com/office/drawing/2014/main" id="{3D32F771-3CAC-5FFC-93AF-DE689448467F}"/>
              </a:ext>
            </a:extLst>
          </p:cNvPr>
          <p:cNvSpPr/>
          <p:nvPr/>
        </p:nvSpPr>
        <p:spPr>
          <a:xfrm>
            <a:off x="5330045" y="3522126"/>
            <a:ext cx="724164" cy="1440245"/>
          </a:xfrm>
          <a:prstGeom prst="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7030A0"/>
              </a:solidFill>
              <a:latin typeface="Meiryo UI" panose="020B0604030504040204" pitchFamily="50" charset="-128"/>
              <a:ea typeface="Meiryo UI" panose="020B0604030504040204" pitchFamily="50" charset="-128"/>
            </a:endParaRPr>
          </a:p>
        </p:txBody>
      </p:sp>
      <p:cxnSp>
        <p:nvCxnSpPr>
          <p:cNvPr id="121" name="直線コネクタ 120">
            <a:extLst>
              <a:ext uri="{FF2B5EF4-FFF2-40B4-BE49-F238E27FC236}">
                <a16:creationId xmlns:a16="http://schemas.microsoft.com/office/drawing/2014/main" id="{91ECE419-4946-ACF1-56C8-5D0482569A94}"/>
              </a:ext>
            </a:extLst>
          </p:cNvPr>
          <p:cNvCxnSpPr>
            <a:cxnSpLocks/>
          </p:cNvCxnSpPr>
          <p:nvPr/>
        </p:nvCxnSpPr>
        <p:spPr>
          <a:xfrm flipV="1">
            <a:off x="1931058" y="4244251"/>
            <a:ext cx="664941" cy="136"/>
          </a:xfrm>
          <a:prstGeom prst="line">
            <a:avLst/>
          </a:prstGeom>
        </p:spPr>
        <p:style>
          <a:lnRef idx="1">
            <a:schemeClr val="dk1"/>
          </a:lnRef>
          <a:fillRef idx="0">
            <a:schemeClr val="dk1"/>
          </a:fillRef>
          <a:effectRef idx="0">
            <a:schemeClr val="dk1"/>
          </a:effectRef>
          <a:fontRef idx="minor">
            <a:schemeClr val="tx1"/>
          </a:fontRef>
        </p:style>
      </p:cxnSp>
      <p:sp>
        <p:nvSpPr>
          <p:cNvPr id="131" name="正方形/長方形 130">
            <a:extLst>
              <a:ext uri="{FF2B5EF4-FFF2-40B4-BE49-F238E27FC236}">
                <a16:creationId xmlns:a16="http://schemas.microsoft.com/office/drawing/2014/main" id="{21655AFC-77D0-34BC-054E-BC6B213226C0}"/>
              </a:ext>
            </a:extLst>
          </p:cNvPr>
          <p:cNvSpPr/>
          <p:nvPr/>
        </p:nvSpPr>
        <p:spPr>
          <a:xfrm>
            <a:off x="560714" y="3120711"/>
            <a:ext cx="1429828" cy="2538623"/>
          </a:xfrm>
          <a:prstGeom prst="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7030A0"/>
              </a:solidFill>
              <a:latin typeface="Meiryo UI" panose="020B0604030504040204" pitchFamily="50" charset="-128"/>
              <a:ea typeface="Meiryo UI" panose="020B0604030504040204" pitchFamily="50" charset="-128"/>
            </a:endParaRPr>
          </a:p>
        </p:txBody>
      </p:sp>
      <p:cxnSp>
        <p:nvCxnSpPr>
          <p:cNvPr id="132" name="直線コネクタ 131">
            <a:extLst>
              <a:ext uri="{FF2B5EF4-FFF2-40B4-BE49-F238E27FC236}">
                <a16:creationId xmlns:a16="http://schemas.microsoft.com/office/drawing/2014/main" id="{1A7CB263-0862-4944-EB52-AD88D0B16852}"/>
              </a:ext>
            </a:extLst>
          </p:cNvPr>
          <p:cNvCxnSpPr>
            <a:cxnSpLocks/>
            <a:stCxn id="118" idx="0"/>
            <a:endCxn id="111" idx="1"/>
          </p:cNvCxnSpPr>
          <p:nvPr/>
        </p:nvCxnSpPr>
        <p:spPr>
          <a:xfrm flipV="1">
            <a:off x="5692127" y="2736824"/>
            <a:ext cx="786706" cy="785302"/>
          </a:xfrm>
          <a:prstGeom prst="line">
            <a:avLst/>
          </a:prstGeom>
        </p:spPr>
        <p:style>
          <a:lnRef idx="1">
            <a:schemeClr val="dk1"/>
          </a:lnRef>
          <a:fillRef idx="0">
            <a:schemeClr val="dk1"/>
          </a:fillRef>
          <a:effectRef idx="0">
            <a:schemeClr val="dk1"/>
          </a:effectRef>
          <a:fontRef idx="minor">
            <a:schemeClr val="tx1"/>
          </a:fontRef>
        </p:style>
      </p:cxnSp>
      <p:cxnSp>
        <p:nvCxnSpPr>
          <p:cNvPr id="133" name="直線コネクタ 132">
            <a:extLst>
              <a:ext uri="{FF2B5EF4-FFF2-40B4-BE49-F238E27FC236}">
                <a16:creationId xmlns:a16="http://schemas.microsoft.com/office/drawing/2014/main" id="{94477B04-7340-2816-77BB-C174CBCE7A4D}"/>
              </a:ext>
            </a:extLst>
          </p:cNvPr>
          <p:cNvCxnSpPr>
            <a:cxnSpLocks/>
            <a:stCxn id="115" idx="0"/>
          </p:cNvCxnSpPr>
          <p:nvPr/>
        </p:nvCxnSpPr>
        <p:spPr>
          <a:xfrm flipV="1">
            <a:off x="4438892" y="2368233"/>
            <a:ext cx="1525439" cy="1153893"/>
          </a:xfrm>
          <a:prstGeom prst="line">
            <a:avLst/>
          </a:prstGeom>
        </p:spPr>
        <p:style>
          <a:lnRef idx="1">
            <a:schemeClr val="dk1"/>
          </a:lnRef>
          <a:fillRef idx="0">
            <a:schemeClr val="dk1"/>
          </a:fillRef>
          <a:effectRef idx="0">
            <a:schemeClr val="dk1"/>
          </a:effectRef>
          <a:fontRef idx="minor">
            <a:schemeClr val="tx1"/>
          </a:fontRef>
        </p:style>
      </p:cxnSp>
      <p:cxnSp>
        <p:nvCxnSpPr>
          <p:cNvPr id="134" name="直線コネクタ 133">
            <a:extLst>
              <a:ext uri="{FF2B5EF4-FFF2-40B4-BE49-F238E27FC236}">
                <a16:creationId xmlns:a16="http://schemas.microsoft.com/office/drawing/2014/main" id="{864C8807-56E6-508B-D7B4-DB322237C5CA}"/>
              </a:ext>
            </a:extLst>
          </p:cNvPr>
          <p:cNvCxnSpPr>
            <a:cxnSpLocks/>
            <a:endCxn id="113" idx="2"/>
          </p:cNvCxnSpPr>
          <p:nvPr/>
        </p:nvCxnSpPr>
        <p:spPr>
          <a:xfrm flipV="1">
            <a:off x="1394771" y="2607382"/>
            <a:ext cx="345315" cy="521924"/>
          </a:xfrm>
          <a:prstGeom prst="line">
            <a:avLst/>
          </a:prstGeom>
        </p:spPr>
        <p:style>
          <a:lnRef idx="1">
            <a:schemeClr val="dk1"/>
          </a:lnRef>
          <a:fillRef idx="0">
            <a:schemeClr val="dk1"/>
          </a:fillRef>
          <a:effectRef idx="0">
            <a:schemeClr val="dk1"/>
          </a:effectRef>
          <a:fontRef idx="minor">
            <a:schemeClr val="tx1"/>
          </a:fontRef>
        </p:style>
      </p:cxnSp>
      <p:cxnSp>
        <p:nvCxnSpPr>
          <p:cNvPr id="135" name="直線コネクタ 134">
            <a:extLst>
              <a:ext uri="{FF2B5EF4-FFF2-40B4-BE49-F238E27FC236}">
                <a16:creationId xmlns:a16="http://schemas.microsoft.com/office/drawing/2014/main" id="{2C85AAE9-148F-DDBD-1E5D-9783ED0B12DC}"/>
              </a:ext>
            </a:extLst>
          </p:cNvPr>
          <p:cNvCxnSpPr>
            <a:cxnSpLocks/>
          </p:cNvCxnSpPr>
          <p:nvPr/>
        </p:nvCxnSpPr>
        <p:spPr>
          <a:xfrm flipV="1">
            <a:off x="3017082" y="2626693"/>
            <a:ext cx="694600" cy="1211477"/>
          </a:xfrm>
          <a:prstGeom prst="line">
            <a:avLst/>
          </a:prstGeom>
        </p:spPr>
        <p:style>
          <a:lnRef idx="1">
            <a:schemeClr val="dk1"/>
          </a:lnRef>
          <a:fillRef idx="0">
            <a:schemeClr val="dk1"/>
          </a:fillRef>
          <a:effectRef idx="0">
            <a:schemeClr val="dk1"/>
          </a:effectRef>
          <a:fontRef idx="minor">
            <a:schemeClr val="tx1"/>
          </a:fontRef>
        </p:style>
      </p:cxnSp>
      <p:sp>
        <p:nvSpPr>
          <p:cNvPr id="144" name="正方形/長方形 143">
            <a:extLst>
              <a:ext uri="{FF2B5EF4-FFF2-40B4-BE49-F238E27FC236}">
                <a16:creationId xmlns:a16="http://schemas.microsoft.com/office/drawing/2014/main" id="{053F42EB-868C-D592-2620-639C0DC51C43}"/>
              </a:ext>
            </a:extLst>
          </p:cNvPr>
          <p:cNvSpPr/>
          <p:nvPr/>
        </p:nvSpPr>
        <p:spPr>
          <a:xfrm>
            <a:off x="233031" y="1888292"/>
            <a:ext cx="8595361" cy="473171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50" name="テキスト ボックス 149">
            <a:extLst>
              <a:ext uri="{FF2B5EF4-FFF2-40B4-BE49-F238E27FC236}">
                <a16:creationId xmlns:a16="http://schemas.microsoft.com/office/drawing/2014/main" id="{0696A08A-3D76-C9AF-8DD4-B981BBB5F73D}"/>
              </a:ext>
            </a:extLst>
          </p:cNvPr>
          <p:cNvSpPr txBox="1"/>
          <p:nvPr/>
        </p:nvSpPr>
        <p:spPr>
          <a:xfrm>
            <a:off x="235785" y="1879174"/>
            <a:ext cx="1569785" cy="253916"/>
          </a:xfrm>
          <a:prstGeom prst="rect">
            <a:avLst/>
          </a:prstGeom>
          <a:solidFill>
            <a:schemeClr val="bg1">
              <a:lumMod val="95000"/>
            </a:schemeClr>
          </a:solidFill>
          <a:ln>
            <a:solidFill>
              <a:schemeClr val="tx1"/>
            </a:solidFill>
          </a:ln>
        </p:spPr>
        <p:txBody>
          <a:bodyPr wrap="square" rtlCol="0">
            <a:spAutoFit/>
          </a:bodyPr>
          <a:lstStyle/>
          <a:p>
            <a:r>
              <a:rPr kumimoji="1" lang="ja-JP" altLang="en-US" sz="1050" b="1" dirty="0">
                <a:latin typeface="Meiryo UI" panose="020B0604030504040204" pitchFamily="50" charset="-128"/>
                <a:ea typeface="Meiryo UI" panose="020B0604030504040204" pitchFamily="50" charset="-128"/>
              </a:rPr>
              <a:t>記載例（蓄電システム）</a:t>
            </a:r>
          </a:p>
        </p:txBody>
      </p:sp>
      <p:grpSp>
        <p:nvGrpSpPr>
          <p:cNvPr id="43" name="グループ化 42">
            <a:extLst>
              <a:ext uri="{FF2B5EF4-FFF2-40B4-BE49-F238E27FC236}">
                <a16:creationId xmlns:a16="http://schemas.microsoft.com/office/drawing/2014/main" id="{C04E02B9-913A-6129-5691-23DC959C236A}"/>
              </a:ext>
            </a:extLst>
          </p:cNvPr>
          <p:cNvGrpSpPr/>
          <p:nvPr/>
        </p:nvGrpSpPr>
        <p:grpSpPr>
          <a:xfrm>
            <a:off x="747153" y="3463079"/>
            <a:ext cx="1040642" cy="1007504"/>
            <a:chOff x="833121" y="3559029"/>
            <a:chExt cx="1040642" cy="1007504"/>
          </a:xfrm>
        </p:grpSpPr>
        <p:sp>
          <p:nvSpPr>
            <p:cNvPr id="40" name="正方形/長方形 39">
              <a:extLst>
                <a:ext uri="{FF2B5EF4-FFF2-40B4-BE49-F238E27FC236}">
                  <a16:creationId xmlns:a16="http://schemas.microsoft.com/office/drawing/2014/main" id="{D1B41FC2-6B21-EFEC-1861-18C9164469E9}"/>
                </a:ext>
              </a:extLst>
            </p:cNvPr>
            <p:cNvSpPr/>
            <p:nvPr/>
          </p:nvSpPr>
          <p:spPr>
            <a:xfrm>
              <a:off x="833121" y="3559029"/>
              <a:ext cx="1040642" cy="100750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en-US" altLang="ja-JP" sz="1050" dirty="0">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26D9BA58-FEE3-B151-F02E-577D3E1F9F55}"/>
                </a:ext>
              </a:extLst>
            </p:cNvPr>
            <p:cNvSpPr/>
            <p:nvPr/>
          </p:nvSpPr>
          <p:spPr>
            <a:xfrm>
              <a:off x="1301854" y="3618076"/>
              <a:ext cx="486632" cy="25992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050" dirty="0">
                  <a:latin typeface="Meiryo UI" panose="020B0604030504040204" pitchFamily="50" charset="-128"/>
                  <a:ea typeface="Meiryo UI" panose="020B0604030504040204" pitchFamily="50" charset="-128"/>
                </a:rPr>
                <a:t>BMS</a:t>
              </a:r>
            </a:p>
          </p:txBody>
        </p:sp>
        <p:sp>
          <p:nvSpPr>
            <p:cNvPr id="36" name="正方形/長方形 35">
              <a:extLst>
                <a:ext uri="{FF2B5EF4-FFF2-40B4-BE49-F238E27FC236}">
                  <a16:creationId xmlns:a16="http://schemas.microsoft.com/office/drawing/2014/main" id="{F2A1E48C-F092-6789-A9D6-FE71006B5AA7}"/>
                </a:ext>
              </a:extLst>
            </p:cNvPr>
            <p:cNvSpPr/>
            <p:nvPr/>
          </p:nvSpPr>
          <p:spPr>
            <a:xfrm>
              <a:off x="881664" y="3934120"/>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BF1DF259-EBDB-FC92-8DD1-4FE9343A5C3D}"/>
                </a:ext>
              </a:extLst>
            </p:cNvPr>
            <p:cNvSpPr/>
            <p:nvPr/>
          </p:nvSpPr>
          <p:spPr>
            <a:xfrm>
              <a:off x="1348440" y="3934120"/>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DA6708E1-8498-D804-D374-3FA14727EE9C}"/>
                </a:ext>
              </a:extLst>
            </p:cNvPr>
            <p:cNvSpPr/>
            <p:nvPr/>
          </p:nvSpPr>
          <p:spPr>
            <a:xfrm>
              <a:off x="883296" y="4125506"/>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EA19BE8D-E789-7F03-CF7E-98340737D8AF}"/>
                </a:ext>
              </a:extLst>
            </p:cNvPr>
            <p:cNvSpPr/>
            <p:nvPr/>
          </p:nvSpPr>
          <p:spPr>
            <a:xfrm>
              <a:off x="1350072" y="4125506"/>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18C97090-B99B-D544-07CC-45D85B719C45}"/>
                </a:ext>
              </a:extLst>
            </p:cNvPr>
            <p:cNvSpPr/>
            <p:nvPr/>
          </p:nvSpPr>
          <p:spPr>
            <a:xfrm>
              <a:off x="884928" y="4316892"/>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A7D2F622-BF60-A010-17FA-13B2F638BC00}"/>
                </a:ext>
              </a:extLst>
            </p:cNvPr>
            <p:cNvSpPr/>
            <p:nvPr/>
          </p:nvSpPr>
          <p:spPr>
            <a:xfrm>
              <a:off x="1339829" y="4316892"/>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grpSp>
      <p:grpSp>
        <p:nvGrpSpPr>
          <p:cNvPr id="47" name="グループ化 46">
            <a:extLst>
              <a:ext uri="{FF2B5EF4-FFF2-40B4-BE49-F238E27FC236}">
                <a16:creationId xmlns:a16="http://schemas.microsoft.com/office/drawing/2014/main" id="{3450E0F5-88F9-482E-FCAE-5995486852AE}"/>
              </a:ext>
            </a:extLst>
          </p:cNvPr>
          <p:cNvGrpSpPr/>
          <p:nvPr/>
        </p:nvGrpSpPr>
        <p:grpSpPr>
          <a:xfrm>
            <a:off x="751676" y="4530700"/>
            <a:ext cx="1040642" cy="1011889"/>
            <a:chOff x="833121" y="3554643"/>
            <a:chExt cx="1040642" cy="1011889"/>
          </a:xfrm>
        </p:grpSpPr>
        <p:sp>
          <p:nvSpPr>
            <p:cNvPr id="48" name="正方形/長方形 47">
              <a:extLst>
                <a:ext uri="{FF2B5EF4-FFF2-40B4-BE49-F238E27FC236}">
                  <a16:creationId xmlns:a16="http://schemas.microsoft.com/office/drawing/2014/main" id="{39A01EB1-0F84-7231-DA7C-D9E7219A70E0}"/>
                </a:ext>
              </a:extLst>
            </p:cNvPr>
            <p:cNvSpPr/>
            <p:nvPr/>
          </p:nvSpPr>
          <p:spPr>
            <a:xfrm>
              <a:off x="833121" y="3554643"/>
              <a:ext cx="1040642" cy="10118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en-US" altLang="ja-JP" sz="1050" dirty="0">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1AC1436D-4A20-3AD8-6C8C-01DBAC2F9FE3}"/>
                </a:ext>
              </a:extLst>
            </p:cNvPr>
            <p:cNvSpPr/>
            <p:nvPr/>
          </p:nvSpPr>
          <p:spPr>
            <a:xfrm>
              <a:off x="1301854" y="3618076"/>
              <a:ext cx="486632" cy="25992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050" dirty="0">
                  <a:latin typeface="Meiryo UI" panose="020B0604030504040204" pitchFamily="50" charset="-128"/>
                  <a:ea typeface="Meiryo UI" panose="020B0604030504040204" pitchFamily="50" charset="-128"/>
                </a:rPr>
                <a:t>BMS</a:t>
              </a:r>
            </a:p>
          </p:txBody>
        </p:sp>
        <p:sp>
          <p:nvSpPr>
            <p:cNvPr id="50" name="正方形/長方形 49">
              <a:extLst>
                <a:ext uri="{FF2B5EF4-FFF2-40B4-BE49-F238E27FC236}">
                  <a16:creationId xmlns:a16="http://schemas.microsoft.com/office/drawing/2014/main" id="{4AF9F290-148C-A37C-A2EB-F6EB82444A06}"/>
                </a:ext>
              </a:extLst>
            </p:cNvPr>
            <p:cNvSpPr/>
            <p:nvPr/>
          </p:nvSpPr>
          <p:spPr>
            <a:xfrm>
              <a:off x="893539" y="3934120"/>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82107A5D-1FF8-20ED-2599-398EC42E09D5}"/>
                </a:ext>
              </a:extLst>
            </p:cNvPr>
            <p:cNvSpPr/>
            <p:nvPr/>
          </p:nvSpPr>
          <p:spPr>
            <a:xfrm>
              <a:off x="1348440" y="3934120"/>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16F2CC8C-A200-BE61-5C04-C34C01F49337}"/>
                </a:ext>
              </a:extLst>
            </p:cNvPr>
            <p:cNvSpPr/>
            <p:nvPr/>
          </p:nvSpPr>
          <p:spPr>
            <a:xfrm>
              <a:off x="883296" y="4125506"/>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53" name="正方形/長方形 52">
              <a:extLst>
                <a:ext uri="{FF2B5EF4-FFF2-40B4-BE49-F238E27FC236}">
                  <a16:creationId xmlns:a16="http://schemas.microsoft.com/office/drawing/2014/main" id="{7FBA93A1-7D9F-83D3-A98A-B875E97840EF}"/>
                </a:ext>
              </a:extLst>
            </p:cNvPr>
            <p:cNvSpPr/>
            <p:nvPr/>
          </p:nvSpPr>
          <p:spPr>
            <a:xfrm>
              <a:off x="1350072" y="4125506"/>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C0CBEFBA-9DF1-FD4D-405A-810E3C7071DF}"/>
                </a:ext>
              </a:extLst>
            </p:cNvPr>
            <p:cNvSpPr/>
            <p:nvPr/>
          </p:nvSpPr>
          <p:spPr>
            <a:xfrm>
              <a:off x="884928" y="4316892"/>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3ADA0331-DE57-2EFA-F757-77D2DA2D78F5}"/>
                </a:ext>
              </a:extLst>
            </p:cNvPr>
            <p:cNvSpPr/>
            <p:nvPr/>
          </p:nvSpPr>
          <p:spPr>
            <a:xfrm>
              <a:off x="1351704" y="4316892"/>
              <a:ext cx="426842" cy="1594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50">
                <a:latin typeface="Meiryo UI" panose="020B0604030504040204" pitchFamily="50" charset="-128"/>
                <a:ea typeface="Meiryo UI" panose="020B0604030504040204" pitchFamily="50" charset="-128"/>
              </a:endParaRPr>
            </a:p>
          </p:txBody>
        </p:sp>
      </p:grpSp>
      <p:cxnSp>
        <p:nvCxnSpPr>
          <p:cNvPr id="76" name="直線コネクタ 75">
            <a:extLst>
              <a:ext uri="{FF2B5EF4-FFF2-40B4-BE49-F238E27FC236}">
                <a16:creationId xmlns:a16="http://schemas.microsoft.com/office/drawing/2014/main" id="{75B8F567-848A-0AD2-BA85-4BED3FA64299}"/>
              </a:ext>
            </a:extLst>
          </p:cNvPr>
          <p:cNvCxnSpPr>
            <a:cxnSpLocks/>
            <a:endCxn id="65" idx="1"/>
          </p:cNvCxnSpPr>
          <p:nvPr/>
        </p:nvCxnSpPr>
        <p:spPr>
          <a:xfrm>
            <a:off x="3446658" y="4225662"/>
            <a:ext cx="6987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正方形/長方形 95">
            <a:extLst>
              <a:ext uri="{FF2B5EF4-FFF2-40B4-BE49-F238E27FC236}">
                <a16:creationId xmlns:a16="http://schemas.microsoft.com/office/drawing/2014/main" id="{DCA50CE5-B267-624D-491C-81FF912C0F71}"/>
              </a:ext>
            </a:extLst>
          </p:cNvPr>
          <p:cNvSpPr/>
          <p:nvPr/>
        </p:nvSpPr>
        <p:spPr>
          <a:xfrm>
            <a:off x="5173403" y="5999907"/>
            <a:ext cx="1026000" cy="510118"/>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○○社</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目的</a:t>
            </a:r>
            <a:r>
              <a:rPr kumimoji="1" lang="en-US" altLang="ja-JP" sz="800" dirty="0">
                <a:solidFill>
                  <a:sysClr val="windowText" lastClr="000000"/>
                </a:solidFill>
                <a:latin typeface="Meiryo UI" panose="020B0604030504040204" pitchFamily="50" charset="-128"/>
                <a:ea typeface="Meiryo UI" panose="020B0604030504040204" pitchFamily="50" charset="-128"/>
              </a:rPr>
              <a:t>:</a:t>
            </a:r>
            <a:r>
              <a:rPr kumimoji="1" lang="ja-JP" altLang="en-US" sz="800" dirty="0">
                <a:solidFill>
                  <a:sysClr val="windowText" lastClr="000000"/>
                </a:solidFill>
                <a:latin typeface="Meiryo UI" panose="020B0604030504040204" pitchFamily="50" charset="-128"/>
                <a:ea typeface="Meiryo UI" panose="020B0604030504040204" pitchFamily="50" charset="-128"/>
              </a:rPr>
              <a:t>異常検知、</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　　   状態監視 等</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cxnSp>
        <p:nvCxnSpPr>
          <p:cNvPr id="97" name="直線コネクタ 96">
            <a:extLst>
              <a:ext uri="{FF2B5EF4-FFF2-40B4-BE49-F238E27FC236}">
                <a16:creationId xmlns:a16="http://schemas.microsoft.com/office/drawing/2014/main" id="{3D9120C0-638E-80F0-EE6A-B550F64B0B2B}"/>
              </a:ext>
            </a:extLst>
          </p:cNvPr>
          <p:cNvCxnSpPr>
            <a:cxnSpLocks/>
            <a:endCxn id="96" idx="0"/>
          </p:cNvCxnSpPr>
          <p:nvPr/>
        </p:nvCxnSpPr>
        <p:spPr>
          <a:xfrm>
            <a:off x="5686403" y="4869099"/>
            <a:ext cx="0" cy="11308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07BECFFD-514F-BF34-BF52-440A70DD2B37}"/>
              </a:ext>
            </a:extLst>
          </p:cNvPr>
          <p:cNvSpPr txBox="1"/>
          <p:nvPr/>
        </p:nvSpPr>
        <p:spPr>
          <a:xfrm>
            <a:off x="879500" y="3191753"/>
            <a:ext cx="884347"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蓄電システム</a:t>
            </a:r>
          </a:p>
        </p:txBody>
      </p:sp>
      <p:sp>
        <p:nvSpPr>
          <p:cNvPr id="15" name="テキスト ボックス 14">
            <a:extLst>
              <a:ext uri="{FF2B5EF4-FFF2-40B4-BE49-F238E27FC236}">
                <a16:creationId xmlns:a16="http://schemas.microsoft.com/office/drawing/2014/main" id="{65AB75D2-321B-F33F-5129-10C315D59004}"/>
              </a:ext>
            </a:extLst>
          </p:cNvPr>
          <p:cNvSpPr txBox="1"/>
          <p:nvPr/>
        </p:nvSpPr>
        <p:spPr>
          <a:xfrm>
            <a:off x="3505687" y="3920823"/>
            <a:ext cx="594233" cy="33855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Modbus</a:t>
            </a:r>
          </a:p>
          <a:p>
            <a:r>
              <a:rPr kumimoji="1" lang="en-US" altLang="ja-JP" sz="800" dirty="0">
                <a:latin typeface="Meiryo UI" panose="020B0604030504040204" pitchFamily="50" charset="-128"/>
                <a:ea typeface="Meiryo UI" panose="020B0604030504040204" pitchFamily="50" charset="-128"/>
              </a:rPr>
              <a:t>/TCP</a:t>
            </a:r>
            <a:endParaRPr kumimoji="1" lang="ja-JP" altLang="en-US" sz="8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B6205888-9404-2E66-BF63-77F50082A32E}"/>
              </a:ext>
            </a:extLst>
          </p:cNvPr>
          <p:cNvSpPr txBox="1"/>
          <p:nvPr/>
        </p:nvSpPr>
        <p:spPr>
          <a:xfrm>
            <a:off x="2016354" y="3930775"/>
            <a:ext cx="594233" cy="33855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Modbus</a:t>
            </a:r>
          </a:p>
          <a:p>
            <a:r>
              <a:rPr kumimoji="1" lang="en-US" altLang="ja-JP" sz="800" dirty="0">
                <a:latin typeface="Meiryo UI" panose="020B0604030504040204" pitchFamily="50" charset="-128"/>
                <a:ea typeface="Meiryo UI" panose="020B0604030504040204" pitchFamily="50" charset="-128"/>
              </a:rPr>
              <a:t>/RTU</a:t>
            </a:r>
            <a:endParaRPr kumimoji="1" lang="ja-JP" altLang="en-US" sz="800" dirty="0">
              <a:latin typeface="Meiryo UI" panose="020B0604030504040204" pitchFamily="50" charset="-128"/>
              <a:ea typeface="Meiryo UI" panose="020B0604030504040204" pitchFamily="50" charset="-128"/>
            </a:endParaRPr>
          </a:p>
        </p:txBody>
      </p:sp>
      <p:pic>
        <p:nvPicPr>
          <p:cNvPr id="5" name="グラフィックス 30" descr="雲 枠線">
            <a:extLst>
              <a:ext uri="{FF2B5EF4-FFF2-40B4-BE49-F238E27FC236}">
                <a16:creationId xmlns:a16="http://schemas.microsoft.com/office/drawing/2014/main" id="{B2375ACC-3B69-2A0D-CF0F-C73FE9E91EE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69084" y="4104058"/>
            <a:ext cx="631770" cy="590692"/>
          </a:xfrm>
          <a:prstGeom prst="rect">
            <a:avLst/>
          </a:prstGeom>
        </p:spPr>
      </p:pic>
      <p:cxnSp>
        <p:nvCxnSpPr>
          <p:cNvPr id="8" name="直線矢印コネクタ 7">
            <a:extLst>
              <a:ext uri="{FF2B5EF4-FFF2-40B4-BE49-F238E27FC236}">
                <a16:creationId xmlns:a16="http://schemas.microsoft.com/office/drawing/2014/main" id="{955FED2B-E47A-BF4C-F91B-B42BE9F62E65}"/>
              </a:ext>
            </a:extLst>
          </p:cNvPr>
          <p:cNvCxnSpPr>
            <a:cxnSpLocks/>
          </p:cNvCxnSpPr>
          <p:nvPr/>
        </p:nvCxnSpPr>
        <p:spPr>
          <a:xfrm>
            <a:off x="7250348" y="3814769"/>
            <a:ext cx="0" cy="265567"/>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9" name="円柱 8">
            <a:extLst>
              <a:ext uri="{FF2B5EF4-FFF2-40B4-BE49-F238E27FC236}">
                <a16:creationId xmlns:a16="http://schemas.microsoft.com/office/drawing/2014/main" id="{8BC9F441-D11A-1DB0-6AD5-B7A7CA5745BE}"/>
              </a:ext>
            </a:extLst>
          </p:cNvPr>
          <p:cNvSpPr/>
          <p:nvPr/>
        </p:nvSpPr>
        <p:spPr>
          <a:xfrm>
            <a:off x="6851247" y="3468141"/>
            <a:ext cx="798202" cy="291399"/>
          </a:xfrm>
          <a:prstGeom prst="ca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defPPr>
              <a:defRPr lang="ja-JP"/>
            </a:defPPr>
            <a:lvl1pPr marL="0" indent="0" algn="l" defTabSz="957816" rtl="0" eaLnBrk="1" latinLnBrk="0" hangingPunct="1">
              <a:defRPr kumimoji="1" sz="1900" kern="1200">
                <a:solidFill>
                  <a:schemeClr val="lt1"/>
                </a:solidFill>
                <a:latin typeface="+mn-lt"/>
                <a:ea typeface="+mn-ea"/>
                <a:cs typeface="+mn-cs"/>
              </a:defRPr>
            </a:lvl1pPr>
            <a:lvl2pPr marL="478908" indent="0" algn="l" defTabSz="957816" rtl="0" eaLnBrk="1" latinLnBrk="0" hangingPunct="1">
              <a:defRPr kumimoji="1" sz="1900" kern="1200">
                <a:solidFill>
                  <a:schemeClr val="lt1"/>
                </a:solidFill>
                <a:latin typeface="+mn-lt"/>
                <a:ea typeface="+mn-ea"/>
                <a:cs typeface="+mn-cs"/>
              </a:defRPr>
            </a:lvl2pPr>
            <a:lvl3pPr marL="957816" indent="0" algn="l" defTabSz="957816" rtl="0" eaLnBrk="1" latinLnBrk="0" hangingPunct="1">
              <a:defRPr kumimoji="1" sz="1900" kern="1200">
                <a:solidFill>
                  <a:schemeClr val="lt1"/>
                </a:solidFill>
                <a:latin typeface="+mn-lt"/>
                <a:ea typeface="+mn-ea"/>
                <a:cs typeface="+mn-cs"/>
              </a:defRPr>
            </a:lvl3pPr>
            <a:lvl4pPr marL="1436724" indent="0" algn="l" defTabSz="957816" rtl="0" eaLnBrk="1" latinLnBrk="0" hangingPunct="1">
              <a:defRPr kumimoji="1" sz="1900" kern="1200">
                <a:solidFill>
                  <a:schemeClr val="lt1"/>
                </a:solidFill>
                <a:latin typeface="+mn-lt"/>
                <a:ea typeface="+mn-ea"/>
                <a:cs typeface="+mn-cs"/>
              </a:defRPr>
            </a:lvl4pPr>
            <a:lvl5pPr marL="1915631" indent="0" algn="l" defTabSz="957816" rtl="0" eaLnBrk="1" latinLnBrk="0" hangingPunct="1">
              <a:defRPr kumimoji="1" sz="1900" kern="1200">
                <a:solidFill>
                  <a:schemeClr val="lt1"/>
                </a:solidFill>
                <a:latin typeface="+mn-lt"/>
                <a:ea typeface="+mn-ea"/>
                <a:cs typeface="+mn-cs"/>
              </a:defRPr>
            </a:lvl5pPr>
            <a:lvl6pPr marL="2394539" indent="0" algn="l" defTabSz="957816" rtl="0" eaLnBrk="1" latinLnBrk="0" hangingPunct="1">
              <a:defRPr kumimoji="1" sz="1900" kern="1200">
                <a:solidFill>
                  <a:schemeClr val="lt1"/>
                </a:solidFill>
                <a:latin typeface="+mn-lt"/>
                <a:ea typeface="+mn-ea"/>
                <a:cs typeface="+mn-cs"/>
              </a:defRPr>
            </a:lvl6pPr>
            <a:lvl7pPr marL="2873447" indent="0" algn="l" defTabSz="957816" rtl="0" eaLnBrk="1" latinLnBrk="0" hangingPunct="1">
              <a:defRPr kumimoji="1" sz="1900" kern="1200">
                <a:solidFill>
                  <a:schemeClr val="lt1"/>
                </a:solidFill>
                <a:latin typeface="+mn-lt"/>
                <a:ea typeface="+mn-ea"/>
                <a:cs typeface="+mn-cs"/>
              </a:defRPr>
            </a:lvl7pPr>
            <a:lvl8pPr marL="3352355" indent="0" algn="l" defTabSz="957816" rtl="0" eaLnBrk="1" latinLnBrk="0" hangingPunct="1">
              <a:defRPr kumimoji="1" sz="1900" kern="1200">
                <a:solidFill>
                  <a:schemeClr val="lt1"/>
                </a:solidFill>
                <a:latin typeface="+mn-lt"/>
                <a:ea typeface="+mn-ea"/>
                <a:cs typeface="+mn-cs"/>
              </a:defRPr>
            </a:lvl8pPr>
            <a:lvl9pPr marL="3831263" indent="0" algn="l" defTabSz="957816" rtl="0" eaLnBrk="1" latinLnBrk="0" hangingPunct="1">
              <a:defRPr kumimoji="1" sz="1900" kern="1200">
                <a:solidFill>
                  <a:schemeClr val="lt1"/>
                </a:solidFill>
                <a:latin typeface="+mn-lt"/>
                <a:ea typeface="+mn-ea"/>
                <a:cs typeface="+mn-cs"/>
              </a:defRPr>
            </a:lvl9pPr>
          </a:lstStyle>
          <a:p>
            <a:pPr algn="ctr"/>
            <a:r>
              <a:rPr kumimoji="1" lang="en-US" altLang="ja-JP" sz="700" dirty="0">
                <a:solidFill>
                  <a:schemeClr val="tx1"/>
                </a:solidFill>
                <a:latin typeface="Meiryo UI" panose="020B0604030504040204" pitchFamily="50" charset="-128"/>
                <a:ea typeface="Meiryo UI" panose="020B0604030504040204" pitchFamily="50" charset="-128"/>
              </a:rPr>
              <a:t>DR</a:t>
            </a:r>
            <a:r>
              <a:rPr kumimoji="1" lang="ja-JP" altLang="en-US" sz="700" dirty="0">
                <a:solidFill>
                  <a:schemeClr val="tx1"/>
                </a:solidFill>
                <a:latin typeface="Meiryo UI" panose="020B0604030504040204" pitchFamily="50" charset="-128"/>
                <a:ea typeface="Meiryo UI" panose="020B0604030504040204" pitchFamily="50" charset="-128"/>
              </a:rPr>
              <a:t>システム</a:t>
            </a:r>
            <a:endParaRPr kumimoji="1" lang="en-US" altLang="ja-JP" sz="700" dirty="0">
              <a:solidFill>
                <a:schemeClr val="tx1"/>
              </a:solidFill>
              <a:latin typeface="Meiryo UI" panose="020B0604030504040204" pitchFamily="50" charset="-128"/>
              <a:ea typeface="Meiryo UI" panose="020B0604030504040204" pitchFamily="50" charset="-128"/>
            </a:endParaRPr>
          </a:p>
        </p:txBody>
      </p:sp>
      <p:pic>
        <p:nvPicPr>
          <p:cNvPr id="10" name="グラフィックス 257" descr="タブレット 単色塗りつぶし">
            <a:extLst>
              <a:ext uri="{FF2B5EF4-FFF2-40B4-BE49-F238E27FC236}">
                <a16:creationId xmlns:a16="http://schemas.microsoft.com/office/drawing/2014/main" id="{E8D8A29D-C62F-9A15-B9D8-6C22070B9D18}"/>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120018" y="3730975"/>
            <a:ext cx="400050" cy="438150"/>
          </a:xfrm>
          <a:prstGeom prst="rect">
            <a:avLst/>
          </a:prstGeom>
        </p:spPr>
      </p:pic>
      <p:pic>
        <p:nvPicPr>
          <p:cNvPr id="11" name="グラフィックス 258" descr="モニター 単色塗りつぶし">
            <a:extLst>
              <a:ext uri="{FF2B5EF4-FFF2-40B4-BE49-F238E27FC236}">
                <a16:creationId xmlns:a16="http://schemas.microsoft.com/office/drawing/2014/main" id="{B8C1166F-3487-2FA3-8B6A-BE34DDAB7EA0}"/>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108948" y="4145168"/>
            <a:ext cx="441360" cy="498510"/>
          </a:xfrm>
          <a:prstGeom prst="rect">
            <a:avLst/>
          </a:prstGeom>
        </p:spPr>
      </p:pic>
      <p:cxnSp>
        <p:nvCxnSpPr>
          <p:cNvPr id="14" name="直線矢印コネクタ 13">
            <a:extLst>
              <a:ext uri="{FF2B5EF4-FFF2-40B4-BE49-F238E27FC236}">
                <a16:creationId xmlns:a16="http://schemas.microsoft.com/office/drawing/2014/main" id="{AAF75C91-DB53-07C6-96BE-EC17785C187F}"/>
              </a:ext>
            </a:extLst>
          </p:cNvPr>
          <p:cNvCxnSpPr>
            <a:cxnSpLocks/>
          </p:cNvCxnSpPr>
          <p:nvPr/>
        </p:nvCxnSpPr>
        <p:spPr>
          <a:xfrm flipH="1">
            <a:off x="7677604" y="4236276"/>
            <a:ext cx="356236" cy="461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260">
            <a:extLst>
              <a:ext uri="{FF2B5EF4-FFF2-40B4-BE49-F238E27FC236}">
                <a16:creationId xmlns:a16="http://schemas.microsoft.com/office/drawing/2014/main" id="{7BF820E3-7CFC-E7D3-DDDC-B9D8BB00B739}"/>
              </a:ext>
            </a:extLst>
          </p:cNvPr>
          <p:cNvSpPr txBox="1"/>
          <p:nvPr/>
        </p:nvSpPr>
        <p:spPr>
          <a:xfrm>
            <a:off x="7864185" y="3430241"/>
            <a:ext cx="930886" cy="338554"/>
          </a:xfrm>
          <a:prstGeom prst="rect">
            <a:avLst/>
          </a:prstGeom>
          <a:noFill/>
        </p:spPr>
        <p:txBody>
          <a:bodyPr wrap="square" rtlCol="0">
            <a:spAutoFit/>
          </a:bodyPr>
          <a:lstStyle>
            <a:defPPr>
              <a:defRPr lang="ja-JP"/>
            </a:defPPr>
            <a:lvl1pPr marL="0" indent="0" algn="l" defTabSz="957816" rtl="0" eaLnBrk="1" latinLnBrk="0" hangingPunct="1">
              <a:defRPr kumimoji="1" sz="1900" kern="1200">
                <a:solidFill>
                  <a:schemeClr val="tx1"/>
                </a:solidFill>
                <a:latin typeface="+mn-lt"/>
                <a:ea typeface="+mn-ea"/>
                <a:cs typeface="+mn-cs"/>
              </a:defRPr>
            </a:lvl1pPr>
            <a:lvl2pPr marL="478908" indent="0" algn="l" defTabSz="957816" rtl="0" eaLnBrk="1" latinLnBrk="0" hangingPunct="1">
              <a:defRPr kumimoji="1" sz="1900" kern="1200">
                <a:solidFill>
                  <a:schemeClr val="tx1"/>
                </a:solidFill>
                <a:latin typeface="+mn-lt"/>
                <a:ea typeface="+mn-ea"/>
                <a:cs typeface="+mn-cs"/>
              </a:defRPr>
            </a:lvl2pPr>
            <a:lvl3pPr marL="957816" indent="0" algn="l" defTabSz="957816" rtl="0" eaLnBrk="1" latinLnBrk="0" hangingPunct="1">
              <a:defRPr kumimoji="1" sz="1900" kern="1200">
                <a:solidFill>
                  <a:schemeClr val="tx1"/>
                </a:solidFill>
                <a:latin typeface="+mn-lt"/>
                <a:ea typeface="+mn-ea"/>
                <a:cs typeface="+mn-cs"/>
              </a:defRPr>
            </a:lvl3pPr>
            <a:lvl4pPr marL="1436724" indent="0" algn="l" defTabSz="957816" rtl="0" eaLnBrk="1" latinLnBrk="0" hangingPunct="1">
              <a:defRPr kumimoji="1" sz="1900" kern="1200">
                <a:solidFill>
                  <a:schemeClr val="tx1"/>
                </a:solidFill>
                <a:latin typeface="+mn-lt"/>
                <a:ea typeface="+mn-ea"/>
                <a:cs typeface="+mn-cs"/>
              </a:defRPr>
            </a:lvl4pPr>
            <a:lvl5pPr marL="1915631" indent="0" algn="l" defTabSz="957816" rtl="0" eaLnBrk="1" latinLnBrk="0" hangingPunct="1">
              <a:defRPr kumimoji="1" sz="1900" kern="1200">
                <a:solidFill>
                  <a:schemeClr val="tx1"/>
                </a:solidFill>
                <a:latin typeface="+mn-lt"/>
                <a:ea typeface="+mn-ea"/>
                <a:cs typeface="+mn-cs"/>
              </a:defRPr>
            </a:lvl5pPr>
            <a:lvl6pPr marL="2394539" indent="0" algn="l" defTabSz="957816" rtl="0" eaLnBrk="1" latinLnBrk="0" hangingPunct="1">
              <a:defRPr kumimoji="1" sz="1900" kern="1200">
                <a:solidFill>
                  <a:schemeClr val="tx1"/>
                </a:solidFill>
                <a:latin typeface="+mn-lt"/>
                <a:ea typeface="+mn-ea"/>
                <a:cs typeface="+mn-cs"/>
              </a:defRPr>
            </a:lvl6pPr>
            <a:lvl7pPr marL="2873447" indent="0" algn="l" defTabSz="957816" rtl="0" eaLnBrk="1" latinLnBrk="0" hangingPunct="1">
              <a:defRPr kumimoji="1" sz="1900" kern="1200">
                <a:solidFill>
                  <a:schemeClr val="tx1"/>
                </a:solidFill>
                <a:latin typeface="+mn-lt"/>
                <a:ea typeface="+mn-ea"/>
                <a:cs typeface="+mn-cs"/>
              </a:defRPr>
            </a:lvl7pPr>
            <a:lvl8pPr marL="3352355" indent="0" algn="l" defTabSz="957816" rtl="0" eaLnBrk="1" latinLnBrk="0" hangingPunct="1">
              <a:defRPr kumimoji="1" sz="1900" kern="1200">
                <a:solidFill>
                  <a:schemeClr val="tx1"/>
                </a:solidFill>
                <a:latin typeface="+mn-lt"/>
                <a:ea typeface="+mn-ea"/>
                <a:cs typeface="+mn-cs"/>
              </a:defRPr>
            </a:lvl8pPr>
            <a:lvl9pPr marL="3831263" indent="0" algn="l" defTabSz="957816" rtl="0" eaLnBrk="1" latinLnBrk="0" hangingPunct="1">
              <a:defRPr kumimoji="1" sz="1900" kern="1200">
                <a:solidFill>
                  <a:schemeClr val="tx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監視用タブレット</a:t>
            </a:r>
            <a:endParaRPr kumimoji="1" lang="en-US" altLang="ja-JP" sz="800" dirty="0">
              <a:latin typeface="Meiryo UI" panose="020B0604030504040204" pitchFamily="50" charset="-128"/>
              <a:ea typeface="Meiryo UI" panose="020B0604030504040204" pitchFamily="50" charset="-128"/>
            </a:endParaRPr>
          </a:p>
          <a:p>
            <a:pPr algn="ctr"/>
            <a:r>
              <a:rPr kumimoji="1" lang="ja-JP" altLang="en-US" sz="800" dirty="0">
                <a:latin typeface="Meiryo UI" panose="020B0604030504040204" pitchFamily="50" charset="-128"/>
                <a:ea typeface="Meiryo UI" panose="020B0604030504040204" pitchFamily="50" charset="-128"/>
              </a:rPr>
              <a:t>　</a:t>
            </a:r>
            <a:r>
              <a:rPr kumimoji="1"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　</a:t>
            </a:r>
            <a:r>
              <a:rPr kumimoji="1" lang="ja-JP" altLang="en-US" sz="800" dirty="0">
                <a:latin typeface="Meiryo UI" panose="020B0604030504040204" pitchFamily="50" charset="-128"/>
                <a:ea typeface="Meiryo UI" panose="020B0604030504040204" pitchFamily="50" charset="-128"/>
              </a:rPr>
              <a:t>モニター</a:t>
            </a:r>
          </a:p>
        </p:txBody>
      </p:sp>
      <p:sp>
        <p:nvSpPr>
          <p:cNvPr id="18" name="テキスト ボックス 261">
            <a:extLst>
              <a:ext uri="{FF2B5EF4-FFF2-40B4-BE49-F238E27FC236}">
                <a16:creationId xmlns:a16="http://schemas.microsoft.com/office/drawing/2014/main" id="{4F6AE857-7A5E-56C2-5A59-14B8659D3173}"/>
              </a:ext>
            </a:extLst>
          </p:cNvPr>
          <p:cNvSpPr txBox="1"/>
          <p:nvPr/>
        </p:nvSpPr>
        <p:spPr>
          <a:xfrm>
            <a:off x="6862317" y="4052351"/>
            <a:ext cx="815287" cy="215444"/>
          </a:xfrm>
          <a:prstGeom prst="rect">
            <a:avLst/>
          </a:prstGeom>
          <a:noFill/>
        </p:spPr>
        <p:txBody>
          <a:bodyPr wrap="square" rtlCol="0">
            <a:spAutoFit/>
          </a:bodyPr>
          <a:lstStyle>
            <a:defPPr>
              <a:defRPr lang="ja-JP"/>
            </a:defPPr>
            <a:lvl1pPr marL="0" indent="0" algn="l" defTabSz="957816" rtl="0" eaLnBrk="1" latinLnBrk="0" hangingPunct="1">
              <a:defRPr kumimoji="1" sz="1900" kern="1200">
                <a:solidFill>
                  <a:schemeClr val="tx1"/>
                </a:solidFill>
                <a:latin typeface="+mn-lt"/>
                <a:ea typeface="+mn-ea"/>
                <a:cs typeface="+mn-cs"/>
              </a:defRPr>
            </a:lvl1pPr>
            <a:lvl2pPr marL="478908" indent="0" algn="l" defTabSz="957816" rtl="0" eaLnBrk="1" latinLnBrk="0" hangingPunct="1">
              <a:defRPr kumimoji="1" sz="1900" kern="1200">
                <a:solidFill>
                  <a:schemeClr val="tx1"/>
                </a:solidFill>
                <a:latin typeface="+mn-lt"/>
                <a:ea typeface="+mn-ea"/>
                <a:cs typeface="+mn-cs"/>
              </a:defRPr>
            </a:lvl2pPr>
            <a:lvl3pPr marL="957816" indent="0" algn="l" defTabSz="957816" rtl="0" eaLnBrk="1" latinLnBrk="0" hangingPunct="1">
              <a:defRPr kumimoji="1" sz="1900" kern="1200">
                <a:solidFill>
                  <a:schemeClr val="tx1"/>
                </a:solidFill>
                <a:latin typeface="+mn-lt"/>
                <a:ea typeface="+mn-ea"/>
                <a:cs typeface="+mn-cs"/>
              </a:defRPr>
            </a:lvl3pPr>
            <a:lvl4pPr marL="1436724" indent="0" algn="l" defTabSz="957816" rtl="0" eaLnBrk="1" latinLnBrk="0" hangingPunct="1">
              <a:defRPr kumimoji="1" sz="1900" kern="1200">
                <a:solidFill>
                  <a:schemeClr val="tx1"/>
                </a:solidFill>
                <a:latin typeface="+mn-lt"/>
                <a:ea typeface="+mn-ea"/>
                <a:cs typeface="+mn-cs"/>
              </a:defRPr>
            </a:lvl4pPr>
            <a:lvl5pPr marL="1915631" indent="0" algn="l" defTabSz="957816" rtl="0" eaLnBrk="1" latinLnBrk="0" hangingPunct="1">
              <a:defRPr kumimoji="1" sz="1900" kern="1200">
                <a:solidFill>
                  <a:schemeClr val="tx1"/>
                </a:solidFill>
                <a:latin typeface="+mn-lt"/>
                <a:ea typeface="+mn-ea"/>
                <a:cs typeface="+mn-cs"/>
              </a:defRPr>
            </a:lvl5pPr>
            <a:lvl6pPr marL="2394539" indent="0" algn="l" defTabSz="957816" rtl="0" eaLnBrk="1" latinLnBrk="0" hangingPunct="1">
              <a:defRPr kumimoji="1" sz="1900" kern="1200">
                <a:solidFill>
                  <a:schemeClr val="tx1"/>
                </a:solidFill>
                <a:latin typeface="+mn-lt"/>
                <a:ea typeface="+mn-ea"/>
                <a:cs typeface="+mn-cs"/>
              </a:defRPr>
            </a:lvl6pPr>
            <a:lvl7pPr marL="2873447" indent="0" algn="l" defTabSz="957816" rtl="0" eaLnBrk="1" latinLnBrk="0" hangingPunct="1">
              <a:defRPr kumimoji="1" sz="1900" kern="1200">
                <a:solidFill>
                  <a:schemeClr val="tx1"/>
                </a:solidFill>
                <a:latin typeface="+mn-lt"/>
                <a:ea typeface="+mn-ea"/>
                <a:cs typeface="+mn-cs"/>
              </a:defRPr>
            </a:lvl7pPr>
            <a:lvl8pPr marL="3352355" indent="0" algn="l" defTabSz="957816" rtl="0" eaLnBrk="1" latinLnBrk="0" hangingPunct="1">
              <a:defRPr kumimoji="1" sz="1900" kern="1200">
                <a:solidFill>
                  <a:schemeClr val="tx1"/>
                </a:solidFill>
                <a:latin typeface="+mn-lt"/>
                <a:ea typeface="+mn-ea"/>
                <a:cs typeface="+mn-cs"/>
              </a:defRPr>
            </a:lvl8pPr>
            <a:lvl9pPr marL="3831263" indent="0" algn="l" defTabSz="957816" rtl="0" eaLnBrk="1" latinLnBrk="0" hangingPunct="1">
              <a:defRPr kumimoji="1" sz="1900" kern="1200">
                <a:solidFill>
                  <a:schemeClr val="tx1"/>
                </a:solidFill>
                <a:latin typeface="+mn-lt"/>
                <a:ea typeface="+mn-ea"/>
                <a:cs typeface="+mn-cs"/>
              </a:defRPr>
            </a:lvl9pPr>
          </a:lstStyle>
          <a:p>
            <a:pPr algn="ctr"/>
            <a:r>
              <a:rPr kumimoji="1" lang="ja-JP" altLang="en-US" sz="800" dirty="0">
                <a:latin typeface="Meiryo UI" panose="020B0604030504040204" pitchFamily="50" charset="-128"/>
                <a:ea typeface="Meiryo UI" panose="020B0604030504040204" pitchFamily="50" charset="-128"/>
              </a:rPr>
              <a:t>インターネット等</a:t>
            </a:r>
          </a:p>
        </p:txBody>
      </p:sp>
      <p:cxnSp>
        <p:nvCxnSpPr>
          <p:cNvPr id="19" name="直線矢印コネクタ 18">
            <a:extLst>
              <a:ext uri="{FF2B5EF4-FFF2-40B4-BE49-F238E27FC236}">
                <a16:creationId xmlns:a16="http://schemas.microsoft.com/office/drawing/2014/main" id="{C53903C1-8789-9434-8539-F7CD61C5CA6F}"/>
              </a:ext>
            </a:extLst>
          </p:cNvPr>
          <p:cNvCxnSpPr>
            <a:cxnSpLocks/>
          </p:cNvCxnSpPr>
          <p:nvPr/>
        </p:nvCxnSpPr>
        <p:spPr>
          <a:xfrm flipH="1">
            <a:off x="6082528" y="4228527"/>
            <a:ext cx="768719" cy="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9750C515-CABA-9F19-7B89-593295E34FF1}"/>
              </a:ext>
            </a:extLst>
          </p:cNvPr>
          <p:cNvSpPr txBox="1"/>
          <p:nvPr/>
        </p:nvSpPr>
        <p:spPr>
          <a:xfrm>
            <a:off x="6257014" y="4205790"/>
            <a:ext cx="594233" cy="21544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TCP/IP</a:t>
            </a:r>
          </a:p>
        </p:txBody>
      </p:sp>
      <p:sp>
        <p:nvSpPr>
          <p:cNvPr id="12" name="正方形/長方形 11">
            <a:extLst>
              <a:ext uri="{FF2B5EF4-FFF2-40B4-BE49-F238E27FC236}">
                <a16:creationId xmlns:a16="http://schemas.microsoft.com/office/drawing/2014/main" id="{13B02601-10DC-3AE4-C375-2F8003066E1D}"/>
              </a:ext>
            </a:extLst>
          </p:cNvPr>
          <p:cNvSpPr/>
          <p:nvPr/>
        </p:nvSpPr>
        <p:spPr>
          <a:xfrm>
            <a:off x="0" y="6756952"/>
            <a:ext cx="9144000" cy="127000"/>
          </a:xfrm>
          <a:prstGeom prst="rect">
            <a:avLst/>
          </a:prstGeom>
          <a:solidFill>
            <a:srgbClr val="800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a:extLst>
              <a:ext uri="{FF2B5EF4-FFF2-40B4-BE49-F238E27FC236}">
                <a16:creationId xmlns:a16="http://schemas.microsoft.com/office/drawing/2014/main" id="{C10A4CD9-0CD3-F6D0-7E32-3AFC517C00EA}"/>
              </a:ext>
            </a:extLst>
          </p:cNvPr>
          <p:cNvCxnSpPr/>
          <p:nvPr/>
        </p:nvCxnSpPr>
        <p:spPr>
          <a:xfrm>
            <a:off x="0" y="469900"/>
            <a:ext cx="9144000"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9839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8F4BC-39E7-4960-1F5F-BBAEEFEFD043}"/>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65746611-D632-422E-B5D5-54E1F7118023}"/>
              </a:ext>
            </a:extLst>
          </p:cNvPr>
          <p:cNvSpPr txBox="1"/>
          <p:nvPr/>
        </p:nvSpPr>
        <p:spPr>
          <a:xfrm>
            <a:off x="180000" y="576000"/>
            <a:ext cx="8562173" cy="830997"/>
          </a:xfrm>
          <a:prstGeom prst="rect">
            <a:avLst/>
          </a:prstGeom>
          <a:solidFill>
            <a:schemeClr val="accent3">
              <a:lumMod val="20000"/>
              <a:lumOff val="80000"/>
            </a:schemeClr>
          </a:solidFill>
        </p:spPr>
        <p:txBody>
          <a:bodyPr wrap="square" rtlCol="0">
            <a:spAutoFit/>
          </a:bodyPr>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注意事項</a:t>
            </a:r>
            <a:r>
              <a:rPr lang="en-US" altLang="ja-JP" sz="1200" dirty="0">
                <a:latin typeface="Meiryo UI" panose="020B0604030504040204" pitchFamily="50" charset="-128"/>
                <a:ea typeface="Meiryo UI" panose="020B0604030504040204" pitchFamily="50" charset="-128"/>
              </a:rPr>
              <a:t>】</a:t>
            </a:r>
          </a:p>
          <a:p>
            <a:pPr marL="108000" indent="-10800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システム構成図で記載した導入設備について、</a:t>
            </a: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の取得情報について記載すること。</a:t>
            </a:r>
            <a:endParaRPr lang="en-US" altLang="ja-JP" sz="1200" dirty="0">
              <a:latin typeface="Meiryo UI" panose="020B0604030504040204" pitchFamily="50" charset="-128"/>
              <a:ea typeface="Meiryo UI" panose="020B0604030504040204" pitchFamily="50" charset="-128"/>
            </a:endParaRPr>
          </a:p>
          <a:p>
            <a:pPr marL="108000" indent="-108000">
              <a:buFont typeface="Arial" panose="020B0604020202020204" pitchFamily="34" charset="0"/>
              <a:buChar char="•"/>
            </a:pP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制度の取得対象とならない機器を含む場合等は、次頁の（</a:t>
            </a:r>
            <a:r>
              <a:rPr lang="zh-TW" altLang="en-US" sz="1200" dirty="0">
                <a:latin typeface="Meiryo UI" panose="020B0604030504040204" pitchFamily="50" charset="-128"/>
                <a:ea typeface="Meiryo UI" panose="020B0604030504040204" pitchFamily="50" charset="-128"/>
              </a:rPr>
              <a:t>別添</a:t>
            </a:r>
            <a:r>
              <a:rPr lang="ja-JP" altLang="en-US" sz="1200" dirty="0">
                <a:latin typeface="Meiryo UI" panose="020B0604030504040204" pitchFamily="50" charset="-128"/>
                <a:ea typeface="Meiryo UI" panose="020B0604030504040204" pitchFamily="50" charset="-128"/>
              </a:rPr>
              <a:t>）に取得対象にならないことの根拠を明示し、</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同等のセキュリティ対策を講じていることの説明資料を添付すること。</a:t>
            </a:r>
            <a:endParaRPr lang="en-US" altLang="ja-JP" sz="1200"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4EA4A4CF-1701-320B-D7E3-B915F3DB8287}"/>
              </a:ext>
            </a:extLst>
          </p:cNvPr>
          <p:cNvGraphicFramePr>
            <a:graphicFrameLocks noGrp="1"/>
          </p:cNvGraphicFramePr>
          <p:nvPr>
            <p:extLst>
              <p:ext uri="{D42A27DB-BD31-4B8C-83A1-F6EECF244321}">
                <p14:modId xmlns:p14="http://schemas.microsoft.com/office/powerpoint/2010/main" val="372789429"/>
              </p:ext>
            </p:extLst>
          </p:nvPr>
        </p:nvGraphicFramePr>
        <p:xfrm>
          <a:off x="325795" y="1713535"/>
          <a:ext cx="4114229" cy="2225040"/>
        </p:xfrm>
        <a:graphic>
          <a:graphicData uri="http://schemas.openxmlformats.org/drawingml/2006/table">
            <a:tbl>
              <a:tblPr firstRow="1" bandRow="1">
                <a:tableStyleId>{2D5ABB26-0587-4C30-8999-92F81FD0307C}</a:tableStyleId>
              </a:tblPr>
              <a:tblGrid>
                <a:gridCol w="988938">
                  <a:extLst>
                    <a:ext uri="{9D8B030D-6E8A-4147-A177-3AD203B41FA5}">
                      <a16:colId xmlns:a16="http://schemas.microsoft.com/office/drawing/2014/main" val="2469742373"/>
                    </a:ext>
                  </a:extLst>
                </a:gridCol>
                <a:gridCol w="3125291">
                  <a:extLst>
                    <a:ext uri="{9D8B030D-6E8A-4147-A177-3AD203B41FA5}">
                      <a16:colId xmlns:a16="http://schemas.microsoft.com/office/drawing/2014/main" val="3072812547"/>
                    </a:ext>
                  </a:extLst>
                </a:gridCol>
              </a:tblGrid>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登録番号（</a:t>
                      </a: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16</a:t>
                      </a: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XXXXXXXXXXXXXXXX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83694"/>
                  </a:ext>
                </a:extLst>
              </a:tr>
              <a:tr h="355269">
                <a:tc>
                  <a:txBody>
                    <a:bodyPr/>
                    <a:lstStyle/>
                    <a:p>
                      <a:pPr marL="0" algn="ctr"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ラベル</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ctr"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取得事業者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fontAlgn="ctr" latinLnBrk="0" hangingPunct="1"/>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547784"/>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製品類型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エネルギー関連機器（エネファーム、</a:t>
                      </a: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PCS</a:t>
                      </a: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、ガス給湯器など）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699773"/>
                  </a:ext>
                </a:extLst>
              </a:tr>
              <a:tr h="2397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蓄電システム</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91172"/>
                  </a:ext>
                </a:extLst>
              </a:tr>
              <a:tr h="21569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製品型番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602713"/>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URL</a:t>
                      </a:r>
                      <a:endPar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https://jc-star.ipa.go.jp/conformance/CNF XXXXXXXXXXXXXXXXX.html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347458"/>
                  </a:ext>
                </a:extLst>
              </a:tr>
            </a:tbl>
          </a:graphicData>
        </a:graphic>
      </p:graphicFrame>
      <p:sp>
        <p:nvSpPr>
          <p:cNvPr id="14" name="テキスト ボックス 13">
            <a:extLst>
              <a:ext uri="{FF2B5EF4-FFF2-40B4-BE49-F238E27FC236}">
                <a16:creationId xmlns:a16="http://schemas.microsoft.com/office/drawing/2014/main" id="{206C1A3D-40C7-33C7-FA65-CF70AF598C38}"/>
              </a:ext>
            </a:extLst>
          </p:cNvPr>
          <p:cNvSpPr txBox="1"/>
          <p:nvPr/>
        </p:nvSpPr>
        <p:spPr>
          <a:xfrm>
            <a:off x="247968" y="4090449"/>
            <a:ext cx="3769317" cy="253916"/>
          </a:xfrm>
          <a:prstGeom prst="rect">
            <a:avLst/>
          </a:prstGeom>
          <a:noFill/>
        </p:spPr>
        <p:txBody>
          <a:bodyPr wrap="square">
            <a:spAutoFit/>
          </a:bodyPr>
          <a:lstStyle/>
          <a:p>
            <a:pPr marL="0" algn="l" defTabSz="914400" rtl="0" eaLnBrk="1" fontAlgn="ctr" latinLnBrk="0" hangingPunct="1"/>
            <a:r>
              <a:rPr kumimoji="1" lang="ja-JP" altLang="en-US" sz="1050" b="0" i="0" u="none" strike="noStrike" kern="1200">
                <a:solidFill>
                  <a:srgbClr val="000000"/>
                </a:solidFill>
                <a:effectLst/>
                <a:latin typeface="Meiryo UI" panose="020B0604030504040204" pitchFamily="50" charset="-128"/>
                <a:ea typeface="Meiryo UI" panose="020B0604030504040204" pitchFamily="50" charset="-128"/>
                <a:cs typeface="+mn-cs"/>
              </a:rPr>
              <a:t>○</a:t>
            </a:r>
            <a:r>
              <a:rPr kumimoji="1" lang="en-US" altLang="ja-JP" sz="1050" b="0" i="0" u="none" strike="noStrike" kern="1200">
                <a:solidFill>
                  <a:srgbClr val="000000"/>
                </a:solidFill>
                <a:effectLst/>
                <a:latin typeface="Meiryo UI" panose="020B0604030504040204" pitchFamily="50" charset="-128"/>
                <a:ea typeface="Meiryo UI" panose="020B0604030504040204" pitchFamily="50" charset="-128"/>
                <a:cs typeface="+mn-cs"/>
              </a:rPr>
              <a:t>JC-STAR</a:t>
            </a:r>
            <a:r>
              <a:rPr kumimoji="1" lang="ja-JP" altLang="en-US" sz="1050" b="0" i="0" u="none" strike="noStrike" kern="1200">
                <a:solidFill>
                  <a:srgbClr val="000000"/>
                </a:solidFill>
                <a:effectLst/>
                <a:latin typeface="Meiryo UI" panose="020B0604030504040204" pitchFamily="50" charset="-128"/>
                <a:ea typeface="Meiryo UI" panose="020B0604030504040204" pitchFamily="50" charset="-128"/>
                <a:cs typeface="+mn-cs"/>
              </a:rPr>
              <a:t>適合ラベル取得情報</a:t>
            </a:r>
            <a:r>
              <a:rPr kumimoji="1" lang="ja-JP" altLang="en-US" sz="1050">
                <a:solidFill>
                  <a:srgbClr val="000000"/>
                </a:solidFill>
                <a:latin typeface="Meiryo UI" panose="020B0604030504040204" pitchFamily="50" charset="-128"/>
                <a:ea typeface="Meiryo UI" panose="020B0604030504040204" pitchFamily="50" charset="-128"/>
              </a:rPr>
              <a:t>③</a:t>
            </a:r>
            <a:endParaRPr kumimoji="1" lang="en-US" altLang="ja-JP" sz="1050" b="0" i="0" u="none" strike="noStrike" kern="1200">
              <a:solidFill>
                <a:srgbClr val="000000"/>
              </a:solidFill>
              <a:effectLst/>
              <a:latin typeface="Meiryo UI" panose="020B0604030504040204" pitchFamily="50" charset="-128"/>
              <a:ea typeface="Meiryo UI" panose="020B0604030504040204" pitchFamily="50" charset="-128"/>
              <a:cs typeface="+mn-cs"/>
            </a:endParaRPr>
          </a:p>
        </p:txBody>
      </p:sp>
      <p:sp>
        <p:nvSpPr>
          <p:cNvPr id="15" name="テキスト ボックス 14">
            <a:extLst>
              <a:ext uri="{FF2B5EF4-FFF2-40B4-BE49-F238E27FC236}">
                <a16:creationId xmlns:a16="http://schemas.microsoft.com/office/drawing/2014/main" id="{06BC27E6-C051-4ECE-3488-3FD9633D0EE1}"/>
              </a:ext>
            </a:extLst>
          </p:cNvPr>
          <p:cNvSpPr txBox="1"/>
          <p:nvPr/>
        </p:nvSpPr>
        <p:spPr>
          <a:xfrm>
            <a:off x="193818" y="1449107"/>
            <a:ext cx="3769317" cy="261610"/>
          </a:xfrm>
          <a:prstGeom prst="rect">
            <a:avLst/>
          </a:prstGeom>
          <a:noFill/>
        </p:spPr>
        <p:txBody>
          <a:bodyPr wrap="square">
            <a:spAutoFit/>
          </a:bodyPr>
          <a:lstStyle/>
          <a:p>
            <a:pPr marL="0" algn="l" defTabSz="914400" rtl="0" eaLnBrk="1" fontAlgn="ctr" latinLnBrk="0" hangingPunct="1"/>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050" b="0" i="0" u="none" strike="noStrike" kern="1200" dirty="0">
                <a:solidFill>
                  <a:srgbClr val="000000"/>
                </a:solidFill>
                <a:effectLst/>
                <a:latin typeface="Meiryo UI" panose="020B0604030504040204" pitchFamily="50" charset="-128"/>
                <a:ea typeface="Meiryo UI" panose="020B0604030504040204" pitchFamily="50" charset="-128"/>
                <a:cs typeface="+mn-cs"/>
              </a:rPr>
              <a:t>JC-STAR</a:t>
            </a:r>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適合ラベル取得情報</a:t>
            </a:r>
            <a:r>
              <a:rPr kumimoji="1" lang="ja-JP" altLang="en-US" sz="1050" dirty="0">
                <a:solidFill>
                  <a:srgbClr val="000000"/>
                </a:solidFill>
                <a:latin typeface="Meiryo UI" panose="020B0604030504040204" pitchFamily="50" charset="-128"/>
                <a:ea typeface="Meiryo UI" panose="020B0604030504040204" pitchFamily="50" charset="-128"/>
              </a:rPr>
              <a:t>①</a:t>
            </a:r>
            <a:endPar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p:txBody>
      </p:sp>
      <p:sp>
        <p:nvSpPr>
          <p:cNvPr id="16" name="テキスト ボックス 15">
            <a:extLst>
              <a:ext uri="{FF2B5EF4-FFF2-40B4-BE49-F238E27FC236}">
                <a16:creationId xmlns:a16="http://schemas.microsoft.com/office/drawing/2014/main" id="{8A3461CC-8A82-15DE-5985-84FCA461A75B}"/>
              </a:ext>
            </a:extLst>
          </p:cNvPr>
          <p:cNvSpPr txBox="1"/>
          <p:nvPr/>
        </p:nvSpPr>
        <p:spPr>
          <a:xfrm>
            <a:off x="4567968" y="1460982"/>
            <a:ext cx="3769317" cy="253916"/>
          </a:xfrm>
          <a:prstGeom prst="rect">
            <a:avLst/>
          </a:prstGeom>
          <a:noFill/>
        </p:spPr>
        <p:txBody>
          <a:bodyPr wrap="square">
            <a:spAutoFit/>
          </a:bodyPr>
          <a:lstStyle/>
          <a:p>
            <a:pPr marL="0" algn="l" defTabSz="914400" rtl="0" eaLnBrk="1" fontAlgn="ctr" latinLnBrk="0" hangingPunct="1"/>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050" b="0" i="0" u="none" strike="noStrike" kern="1200" dirty="0">
                <a:solidFill>
                  <a:srgbClr val="000000"/>
                </a:solidFill>
                <a:effectLst/>
                <a:latin typeface="Meiryo UI" panose="020B0604030504040204" pitchFamily="50" charset="-128"/>
                <a:ea typeface="Meiryo UI" panose="020B0604030504040204" pitchFamily="50" charset="-128"/>
                <a:cs typeface="+mn-cs"/>
              </a:rPr>
              <a:t>JC-STAR</a:t>
            </a:r>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適合ラベル取得情報</a:t>
            </a:r>
            <a:r>
              <a:rPr kumimoji="1" lang="ja-JP" altLang="en-US" sz="1050" dirty="0">
                <a:solidFill>
                  <a:srgbClr val="000000"/>
                </a:solidFill>
                <a:latin typeface="Meiryo UI" panose="020B0604030504040204" pitchFamily="50" charset="-128"/>
                <a:ea typeface="Meiryo UI" panose="020B0604030504040204" pitchFamily="50" charset="-128"/>
              </a:rPr>
              <a:t>②</a:t>
            </a:r>
            <a:endParaRPr kumimoji="1" lang="en-US" altLang="ja-JP" sz="1050" dirty="0">
              <a:solidFill>
                <a:srgbClr val="000000"/>
              </a:solidFill>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72E2FED0-1AFE-0349-E899-147EC5B50650}"/>
              </a:ext>
            </a:extLst>
          </p:cNvPr>
          <p:cNvSpPr txBox="1"/>
          <p:nvPr/>
        </p:nvSpPr>
        <p:spPr>
          <a:xfrm>
            <a:off x="4587612" y="4090449"/>
            <a:ext cx="3769317" cy="261610"/>
          </a:xfrm>
          <a:prstGeom prst="rect">
            <a:avLst/>
          </a:prstGeom>
          <a:noFill/>
        </p:spPr>
        <p:txBody>
          <a:bodyPr wrap="square">
            <a:spAutoFit/>
          </a:bodyPr>
          <a:lstStyle/>
          <a:p>
            <a:pPr marL="0" algn="l" defTabSz="914400" rtl="0" eaLnBrk="1" fontAlgn="ctr" latinLnBrk="0" hangingPunct="1"/>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050" b="0" i="0" u="none" strike="noStrike" kern="1200" dirty="0">
                <a:solidFill>
                  <a:srgbClr val="000000"/>
                </a:solidFill>
                <a:effectLst/>
                <a:latin typeface="Meiryo UI" panose="020B0604030504040204" pitchFamily="50" charset="-128"/>
                <a:ea typeface="Meiryo UI" panose="020B0604030504040204" pitchFamily="50" charset="-128"/>
                <a:cs typeface="+mn-cs"/>
              </a:rPr>
              <a:t>JC-STAR</a:t>
            </a:r>
            <a:r>
              <a:rPr kumimoji="1" lang="ja-JP" altLang="en-US" sz="1050" b="0" i="0" u="none" strike="noStrike" kern="1200" dirty="0">
                <a:solidFill>
                  <a:srgbClr val="000000"/>
                </a:solidFill>
                <a:effectLst/>
                <a:latin typeface="Meiryo UI" panose="020B0604030504040204" pitchFamily="50" charset="-128"/>
                <a:ea typeface="Meiryo UI" panose="020B0604030504040204" pitchFamily="50" charset="-128"/>
                <a:cs typeface="+mn-cs"/>
              </a:rPr>
              <a:t>適合ラベル取得情報➃</a:t>
            </a:r>
          </a:p>
        </p:txBody>
      </p:sp>
      <p:sp>
        <p:nvSpPr>
          <p:cNvPr id="7" name="タイトル 1">
            <a:extLst>
              <a:ext uri="{FF2B5EF4-FFF2-40B4-BE49-F238E27FC236}">
                <a16:creationId xmlns:a16="http://schemas.microsoft.com/office/drawing/2014/main" id="{6F7E71B7-85B2-F3EB-EF95-71F271804CF0}"/>
              </a:ext>
            </a:extLst>
          </p:cNvPr>
          <p:cNvSpPr>
            <a:spLocks noGrp="1"/>
          </p:cNvSpPr>
          <p:nvPr>
            <p:ph type="title"/>
          </p:nvPr>
        </p:nvSpPr>
        <p:spPr>
          <a:xfrm>
            <a:off x="0" y="20501"/>
            <a:ext cx="8631936" cy="474100"/>
          </a:xfrm>
        </p:spPr>
        <p:txBody>
          <a:bodyPr>
            <a:normAutofit/>
          </a:bodyPr>
          <a:lstStyle/>
          <a:p>
            <a:r>
              <a:rPr lang="ja-JP" altLang="en-US" sz="2000" b="1" dirty="0">
                <a:solidFill>
                  <a:srgbClr val="002060"/>
                </a:solidFill>
              </a:rPr>
              <a:t>２．導入設備の</a:t>
            </a:r>
            <a:r>
              <a:rPr lang="en-US" altLang="ja-JP" sz="2000" b="1" dirty="0">
                <a:solidFill>
                  <a:srgbClr val="002060"/>
                </a:solidFill>
              </a:rPr>
              <a:t>JC-STAR</a:t>
            </a:r>
            <a:r>
              <a:rPr lang="ja-JP" altLang="en-US" sz="2000" b="1" dirty="0">
                <a:solidFill>
                  <a:srgbClr val="002060"/>
                </a:solidFill>
              </a:rPr>
              <a:t>適合ラベル取得情報</a:t>
            </a:r>
            <a:endParaRPr kumimoji="1" lang="ja-JP" altLang="en-US" sz="2000" b="1" dirty="0">
              <a:solidFill>
                <a:srgbClr val="002060"/>
              </a:solidFill>
            </a:endParaRPr>
          </a:p>
        </p:txBody>
      </p:sp>
      <p:graphicFrame>
        <p:nvGraphicFramePr>
          <p:cNvPr id="5" name="表 4">
            <a:extLst>
              <a:ext uri="{FF2B5EF4-FFF2-40B4-BE49-F238E27FC236}">
                <a16:creationId xmlns:a16="http://schemas.microsoft.com/office/drawing/2014/main" id="{3B50BBEA-1ADF-D7F8-C179-AEC79EB8B449}"/>
              </a:ext>
            </a:extLst>
          </p:cNvPr>
          <p:cNvGraphicFramePr>
            <a:graphicFrameLocks noGrp="1"/>
          </p:cNvGraphicFramePr>
          <p:nvPr>
            <p:extLst>
              <p:ext uri="{D42A27DB-BD31-4B8C-83A1-F6EECF244321}">
                <p14:modId xmlns:p14="http://schemas.microsoft.com/office/powerpoint/2010/main" val="1460405324"/>
              </p:ext>
            </p:extLst>
          </p:nvPr>
        </p:nvGraphicFramePr>
        <p:xfrm>
          <a:off x="4703976" y="1713535"/>
          <a:ext cx="4114229" cy="2225040"/>
        </p:xfrm>
        <a:graphic>
          <a:graphicData uri="http://schemas.openxmlformats.org/drawingml/2006/table">
            <a:tbl>
              <a:tblPr firstRow="1" bandRow="1">
                <a:tableStyleId>{2D5ABB26-0587-4C30-8999-92F81FD0307C}</a:tableStyleId>
              </a:tblPr>
              <a:tblGrid>
                <a:gridCol w="988938">
                  <a:extLst>
                    <a:ext uri="{9D8B030D-6E8A-4147-A177-3AD203B41FA5}">
                      <a16:colId xmlns:a16="http://schemas.microsoft.com/office/drawing/2014/main" val="2469742373"/>
                    </a:ext>
                  </a:extLst>
                </a:gridCol>
                <a:gridCol w="3125291">
                  <a:extLst>
                    <a:ext uri="{9D8B030D-6E8A-4147-A177-3AD203B41FA5}">
                      <a16:colId xmlns:a16="http://schemas.microsoft.com/office/drawing/2014/main" val="3072812547"/>
                    </a:ext>
                  </a:extLst>
                </a:gridCol>
              </a:tblGrid>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登録番号（</a:t>
                      </a: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16</a:t>
                      </a: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XXXXXXXXXXXXXXXX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83694"/>
                  </a:ext>
                </a:extLst>
              </a:tr>
              <a:tr h="355269">
                <a:tc>
                  <a:txBody>
                    <a:bodyPr/>
                    <a:lstStyle/>
                    <a:p>
                      <a:pPr marL="0" algn="ctr"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ラベル</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ctr"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取得事業者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fontAlgn="ctr" latinLnBrk="0" hangingPunct="1"/>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547784"/>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エネルギー関連機器（エネファーム、</a:t>
                      </a: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PCS</a:t>
                      </a: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、ガス給湯器など）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699773"/>
                  </a:ext>
                </a:extLst>
              </a:tr>
              <a:tr h="2397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PCS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91172"/>
                  </a:ext>
                </a:extLst>
              </a:tr>
              <a:tr h="21569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製品型番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602713"/>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URL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https://jc-star.ipa.go.jp/conformance/CNF XXXXXXXXXXXXXXXXX.html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347458"/>
                  </a:ext>
                </a:extLst>
              </a:tr>
            </a:tbl>
          </a:graphicData>
        </a:graphic>
      </p:graphicFrame>
      <p:graphicFrame>
        <p:nvGraphicFramePr>
          <p:cNvPr id="6" name="表 5">
            <a:extLst>
              <a:ext uri="{FF2B5EF4-FFF2-40B4-BE49-F238E27FC236}">
                <a16:creationId xmlns:a16="http://schemas.microsoft.com/office/drawing/2014/main" id="{097ECB81-B03E-EC64-7D03-39660B79F896}"/>
              </a:ext>
            </a:extLst>
          </p:cNvPr>
          <p:cNvGraphicFramePr>
            <a:graphicFrameLocks noGrp="1"/>
          </p:cNvGraphicFramePr>
          <p:nvPr>
            <p:extLst>
              <p:ext uri="{D42A27DB-BD31-4B8C-83A1-F6EECF244321}">
                <p14:modId xmlns:p14="http://schemas.microsoft.com/office/powerpoint/2010/main" val="389542270"/>
              </p:ext>
            </p:extLst>
          </p:nvPr>
        </p:nvGraphicFramePr>
        <p:xfrm>
          <a:off x="4703976" y="4358795"/>
          <a:ext cx="4114229" cy="2225040"/>
        </p:xfrm>
        <a:graphic>
          <a:graphicData uri="http://schemas.openxmlformats.org/drawingml/2006/table">
            <a:tbl>
              <a:tblPr firstRow="1" bandRow="1">
                <a:tableStyleId>{2D5ABB26-0587-4C30-8999-92F81FD0307C}</a:tableStyleId>
              </a:tblPr>
              <a:tblGrid>
                <a:gridCol w="988938">
                  <a:extLst>
                    <a:ext uri="{9D8B030D-6E8A-4147-A177-3AD203B41FA5}">
                      <a16:colId xmlns:a16="http://schemas.microsoft.com/office/drawing/2014/main" val="2469742373"/>
                    </a:ext>
                  </a:extLst>
                </a:gridCol>
                <a:gridCol w="3125291">
                  <a:extLst>
                    <a:ext uri="{9D8B030D-6E8A-4147-A177-3AD203B41FA5}">
                      <a16:colId xmlns:a16="http://schemas.microsoft.com/office/drawing/2014/main" val="3072812547"/>
                    </a:ext>
                  </a:extLst>
                </a:gridCol>
              </a:tblGrid>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登録番号（</a:t>
                      </a: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16</a:t>
                      </a: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XXXXXXXXXXXXXXXX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83694"/>
                  </a:ext>
                </a:extLst>
              </a:tr>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ラベル</a:t>
                      </a:r>
                      <a:endPar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endParaRPr>
                    </a:p>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取得事業者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fontAlgn="ctr" latinLnBrk="0" hangingPunct="1"/>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547784"/>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製品類型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エネルギー関連機器（エネファーム、</a:t>
                      </a: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PCS</a:t>
                      </a: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、ガス給湯器など）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699773"/>
                  </a:ext>
                </a:extLst>
              </a:tr>
              <a:tr h="2397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GW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91172"/>
                  </a:ext>
                </a:extLst>
              </a:tr>
              <a:tr h="21569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製品型番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602713"/>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URL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https://jc-star.ipa.go.jp/conformance/CNF XXXXXXXXXXXXXXXXX.html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347458"/>
                  </a:ext>
                </a:extLst>
              </a:tr>
            </a:tbl>
          </a:graphicData>
        </a:graphic>
      </p:graphicFrame>
      <p:graphicFrame>
        <p:nvGraphicFramePr>
          <p:cNvPr id="10" name="表 9">
            <a:extLst>
              <a:ext uri="{FF2B5EF4-FFF2-40B4-BE49-F238E27FC236}">
                <a16:creationId xmlns:a16="http://schemas.microsoft.com/office/drawing/2014/main" id="{707CBA48-A50E-B42E-E5CC-09411AD22AE0}"/>
              </a:ext>
            </a:extLst>
          </p:cNvPr>
          <p:cNvGraphicFramePr>
            <a:graphicFrameLocks noGrp="1"/>
          </p:cNvGraphicFramePr>
          <p:nvPr>
            <p:extLst>
              <p:ext uri="{D42A27DB-BD31-4B8C-83A1-F6EECF244321}">
                <p14:modId xmlns:p14="http://schemas.microsoft.com/office/powerpoint/2010/main" val="3191956276"/>
              </p:ext>
            </p:extLst>
          </p:nvPr>
        </p:nvGraphicFramePr>
        <p:xfrm>
          <a:off x="325795" y="4358795"/>
          <a:ext cx="4114229" cy="2225040"/>
        </p:xfrm>
        <a:graphic>
          <a:graphicData uri="http://schemas.openxmlformats.org/drawingml/2006/table">
            <a:tbl>
              <a:tblPr firstRow="1" bandRow="1">
                <a:tableStyleId>{2D5ABB26-0587-4C30-8999-92F81FD0307C}</a:tableStyleId>
              </a:tblPr>
              <a:tblGrid>
                <a:gridCol w="988938">
                  <a:extLst>
                    <a:ext uri="{9D8B030D-6E8A-4147-A177-3AD203B41FA5}">
                      <a16:colId xmlns:a16="http://schemas.microsoft.com/office/drawing/2014/main" val="2469742373"/>
                    </a:ext>
                  </a:extLst>
                </a:gridCol>
                <a:gridCol w="3125291">
                  <a:extLst>
                    <a:ext uri="{9D8B030D-6E8A-4147-A177-3AD203B41FA5}">
                      <a16:colId xmlns:a16="http://schemas.microsoft.com/office/drawing/2014/main" val="3072812547"/>
                    </a:ext>
                  </a:extLst>
                </a:gridCol>
              </a:tblGrid>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登録番号（</a:t>
                      </a: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16</a:t>
                      </a: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XXXXXXXXXXXXXXXX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6583694"/>
                  </a:ext>
                </a:extLst>
              </a:tr>
              <a:tr h="355269">
                <a:tc>
                  <a:txBody>
                    <a:bodyPr/>
                    <a:lstStyle/>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ラベル</a:t>
                      </a:r>
                      <a:endPar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endParaRPr>
                    </a:p>
                    <a:p>
                      <a:pPr marL="0" algn="ctr" defTabSz="914400" rtl="0" eaLnBrk="1" fontAlgn="ctr" latinLnBrk="0" hangingPunct="1"/>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取得事業者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a:t>
                      </a:r>
                      <a:endPar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fontAlgn="ctr" latinLnBrk="0" hangingPunct="1"/>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547784"/>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rPr>
                        <a:t>製品類型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エネルギー関連機器（エネファーム、</a:t>
                      </a:r>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PCS</a:t>
                      </a: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、ガス給湯器など）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699773"/>
                  </a:ext>
                </a:extLst>
              </a:tr>
              <a:tr h="23974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EMS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91172"/>
                  </a:ext>
                </a:extLst>
              </a:tr>
              <a:tr h="21569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rPr>
                        <a:t>製品型番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XXXXX</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2602713"/>
                  </a:ext>
                </a:extLst>
              </a:tr>
              <a:tr h="35526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a:solidFill>
                            <a:srgbClr val="000000"/>
                          </a:solidFill>
                          <a:effectLst/>
                          <a:latin typeface="Meiryo UI" panose="020B0604030504040204" pitchFamily="50" charset="-128"/>
                          <a:ea typeface="Meiryo UI" panose="020B0604030504040204" pitchFamily="50" charset="-128"/>
                          <a:cs typeface="+mn-cs"/>
                        </a:rPr>
                        <a:t>URL</a:t>
                      </a:r>
                      <a:endParaRPr kumimoji="1" lang="ja-JP" altLang="en-US" sz="1100" b="0" i="0" u="none" strike="noStrike" kern="120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ctr" latinLnBrk="0" hangingPunct="1"/>
                      <a:r>
                        <a:rPr kumimoji="1" lang="en-US" altLang="ja-JP" sz="1100" b="0" i="0" u="none" strike="noStrike" kern="1200" dirty="0">
                          <a:solidFill>
                            <a:srgbClr val="000000"/>
                          </a:solidFill>
                          <a:effectLst/>
                          <a:latin typeface="Meiryo UI" panose="020B0604030504040204" pitchFamily="50" charset="-128"/>
                          <a:ea typeface="Meiryo UI" panose="020B0604030504040204" pitchFamily="50" charset="-128"/>
                          <a:cs typeface="+mn-cs"/>
                        </a:rPr>
                        <a:t>https://jc-star.ipa.go.jp/conformance/CNF XXXXXXXXXXXXXXXXX.html</a:t>
                      </a:r>
                      <a:endParaRPr kumimoji="1" lang="ja-JP" altLang="en-US" sz="11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347458"/>
                  </a:ext>
                </a:extLst>
              </a:tr>
            </a:tbl>
          </a:graphicData>
        </a:graphic>
      </p:graphicFrame>
      <p:sp>
        <p:nvSpPr>
          <p:cNvPr id="3" name="正方形/長方形 2">
            <a:extLst>
              <a:ext uri="{FF2B5EF4-FFF2-40B4-BE49-F238E27FC236}">
                <a16:creationId xmlns:a16="http://schemas.microsoft.com/office/drawing/2014/main" id="{CDB8C9BC-4460-CBCD-F0B7-94FF04350588}"/>
              </a:ext>
            </a:extLst>
          </p:cNvPr>
          <p:cNvSpPr/>
          <p:nvPr/>
        </p:nvSpPr>
        <p:spPr>
          <a:xfrm>
            <a:off x="0" y="6756952"/>
            <a:ext cx="9144000" cy="127000"/>
          </a:xfrm>
          <a:prstGeom prst="rect">
            <a:avLst/>
          </a:prstGeom>
          <a:solidFill>
            <a:srgbClr val="800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a:extLst>
              <a:ext uri="{FF2B5EF4-FFF2-40B4-BE49-F238E27FC236}">
                <a16:creationId xmlns:a16="http://schemas.microsoft.com/office/drawing/2014/main" id="{0DDF34DE-015B-F6B8-61DC-B194355411CA}"/>
              </a:ext>
            </a:extLst>
          </p:cNvPr>
          <p:cNvCxnSpPr/>
          <p:nvPr/>
        </p:nvCxnSpPr>
        <p:spPr>
          <a:xfrm>
            <a:off x="0" y="469900"/>
            <a:ext cx="9144000"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6332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B9768-F143-4117-DDB3-E2531AE484A4}"/>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A49DFFCC-0F73-DD2E-F86A-7D75881C1B74}"/>
              </a:ext>
            </a:extLst>
          </p:cNvPr>
          <p:cNvSpPr txBox="1"/>
          <p:nvPr/>
        </p:nvSpPr>
        <p:spPr>
          <a:xfrm>
            <a:off x="180000" y="648000"/>
            <a:ext cx="8640000" cy="830997"/>
          </a:xfrm>
          <a:prstGeom prst="rect">
            <a:avLst/>
          </a:prstGeom>
          <a:solidFill>
            <a:schemeClr val="accent3">
              <a:lumMod val="20000"/>
              <a:lumOff val="80000"/>
            </a:schemeClr>
          </a:solidFill>
        </p:spPr>
        <p:txBody>
          <a:bodyPr wrap="square" rtlCol="0">
            <a:spAutoFit/>
          </a:bodyPr>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注意事項</a:t>
            </a:r>
            <a:r>
              <a:rPr lang="en-US" altLang="ja-JP" sz="1200" dirty="0">
                <a:latin typeface="Meiryo UI" panose="020B0604030504040204" pitchFamily="50" charset="-128"/>
                <a:ea typeface="Meiryo UI" panose="020B0604030504040204" pitchFamily="50" charset="-128"/>
              </a:rPr>
              <a:t>】</a:t>
            </a:r>
          </a:p>
          <a:p>
            <a:pPr marL="171450" indent="-171450">
              <a:buFont typeface="Arial" panose="020B0604020202020204" pitchFamily="34" charset="0"/>
              <a:buChar char="•"/>
            </a:pPr>
            <a:r>
              <a:rPr lang="en-US" altLang="ja-JP" sz="1200" dirty="0">
                <a:latin typeface="Meiryo UI" panose="020B0604030504040204" pitchFamily="50" charset="-128"/>
                <a:ea typeface="Meiryo UI" panose="020B0604030504040204" pitchFamily="50" charset="-128"/>
              </a:rPr>
              <a:t>JC-STAR</a:t>
            </a:r>
            <a:r>
              <a:rPr lang="ja-JP" altLang="en-US" sz="1200" dirty="0">
                <a:latin typeface="Meiryo UI" panose="020B0604030504040204" pitchFamily="50" charset="-128"/>
                <a:ea typeface="Meiryo UI" panose="020B0604030504040204" pitchFamily="50" charset="-128"/>
              </a:rPr>
              <a:t>制度の取得対象とならない機器を含む場合等は、取得対象にならないことの根拠を明示し、同等のセキュリティ対策を講じていることの説明資料を作成すること。</a:t>
            </a:r>
            <a:endParaRPr lang="en-US" altLang="ja-JP" sz="12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前項のシステム構成図とリンクさせること。（システム構成図上のどの機器の説明資料か、どの機器でプロトコル変換を行っているのか等）</a:t>
            </a:r>
            <a:endParaRPr lang="en-US" altLang="ja-JP" sz="1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90AB42BD-2831-E013-F940-CCE7EA811AEE}"/>
              </a:ext>
            </a:extLst>
          </p:cNvPr>
          <p:cNvSpPr/>
          <p:nvPr/>
        </p:nvSpPr>
        <p:spPr>
          <a:xfrm>
            <a:off x="0" y="6756952"/>
            <a:ext cx="9144000" cy="127000"/>
          </a:xfrm>
          <a:prstGeom prst="rect">
            <a:avLst/>
          </a:prstGeom>
          <a:solidFill>
            <a:srgbClr val="800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a:extLst>
              <a:ext uri="{FF2B5EF4-FFF2-40B4-BE49-F238E27FC236}">
                <a16:creationId xmlns:a16="http://schemas.microsoft.com/office/drawing/2014/main" id="{3E0E395C-3E37-E4B4-8371-41D4AD752370}"/>
              </a:ext>
            </a:extLst>
          </p:cNvPr>
          <p:cNvSpPr txBox="1">
            <a:spLocks/>
          </p:cNvSpPr>
          <p:nvPr/>
        </p:nvSpPr>
        <p:spPr>
          <a:xfrm>
            <a:off x="0" y="20501"/>
            <a:ext cx="8631936" cy="4741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2800" kern="1200">
                <a:solidFill>
                  <a:schemeClr val="tx1"/>
                </a:solidFill>
                <a:latin typeface="Meiryo UI" panose="020B0604030504040204" pitchFamily="50" charset="-128"/>
                <a:ea typeface="Meiryo UI" panose="020B0604030504040204" pitchFamily="50" charset="-128"/>
                <a:cs typeface="+mj-cs"/>
              </a:defRPr>
            </a:lvl1pPr>
          </a:lstStyle>
          <a:p>
            <a:r>
              <a:rPr lang="ja-JP" altLang="en-US" sz="2000" b="1" dirty="0">
                <a:solidFill>
                  <a:srgbClr val="002060"/>
                </a:solidFill>
              </a:rPr>
              <a:t>別添</a:t>
            </a:r>
          </a:p>
        </p:txBody>
      </p:sp>
      <p:cxnSp>
        <p:nvCxnSpPr>
          <p:cNvPr id="6" name="直線コネクタ 5">
            <a:extLst>
              <a:ext uri="{FF2B5EF4-FFF2-40B4-BE49-F238E27FC236}">
                <a16:creationId xmlns:a16="http://schemas.microsoft.com/office/drawing/2014/main" id="{F09C3037-D08C-8534-715D-DB97DD7E71AC}"/>
              </a:ext>
            </a:extLst>
          </p:cNvPr>
          <p:cNvCxnSpPr/>
          <p:nvPr/>
        </p:nvCxnSpPr>
        <p:spPr>
          <a:xfrm>
            <a:off x="0" y="469900"/>
            <a:ext cx="9144000"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06453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755</Words>
  <PresentationFormat>画面に合わせる (4:3)</PresentationFormat>
  <Paragraphs>121</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游ゴシック</vt:lpstr>
      <vt:lpstr>Arial</vt:lpstr>
      <vt:lpstr>Calibri</vt:lpstr>
      <vt:lpstr>Office テーマ</vt:lpstr>
      <vt:lpstr>PowerPoint プレゼンテーション</vt:lpstr>
      <vt:lpstr>１．システム構成図</vt:lpstr>
      <vt:lpstr>２．導入設備のJC-STAR適合ラベル取得情報</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2025-08-29T08:32:00Z</dcterms:created>
  <dcterms:modified xsi:type="dcterms:W3CDTF">2026-04-09T04:16:14Z</dcterms:modified>
</cp:coreProperties>
</file>