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86" r:id="rId2"/>
    <p:sldId id="265" r:id="rId3"/>
    <p:sldId id="287" r:id="rId4"/>
    <p:sldId id="294" r:id="rId5"/>
    <p:sldId id="288" r:id="rId6"/>
    <p:sldId id="289" r:id="rId7"/>
    <p:sldId id="290" r:id="rId8"/>
    <p:sldId id="291" r:id="rId9"/>
    <p:sldId id="295" r:id="rId10"/>
    <p:sldId id="292" r:id="rId11"/>
    <p:sldId id="293"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3A23B3E9-3DE4-78E3-B2DC-DBC2D7E3CEC8}" name="田中 俊生" initials="田中" userId="田中 俊生" providerId="None"/>
  <p188:author id="{991E10F2-60CC-6C85-66D1-CB44340EE7AF}" name="siipcn0359" initials="s" userId="S::siipcd0217@officeSII.onmicrosoft.com::e89e915c-d66a-4fbd-be99-d3b2cfed139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1207" autoAdjust="0"/>
  </p:normalViewPr>
  <p:slideViewPr>
    <p:cSldViewPr>
      <p:cViewPr varScale="1">
        <p:scale>
          <a:sx n="89" d="100"/>
          <a:sy n="89" d="100"/>
        </p:scale>
        <p:origin x="2370" y="78"/>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2023/7/27</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2023/7/27</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マイクログリッドの構築にあたっての想定スケジュールを記載すること。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当該マイクログリッドの事業採算性、投資回収方法、資金調達の見通しについて記載すること。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導入予定の設備の平常時の活用方法を記載すること。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マイクログリッドの全体像が把握できる概要図を記載すること。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系統の配電線と自営線が区別できるように説明すること。またそれぞれの総延長（</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km</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）も併せて記入すること。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補助対象設備を色分けする等して、補助対象設備と補助対象外設備が区別できるように説明すること。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コンソーシアム各社（補助事業者、地方公共団体等）、一般送配電事業者、供給先、及びその他関係者を漏れなく記載すること。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平常時と災害等による大規模停電時の電気の流れを記載すること。</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主要設備の設置場所（予定含む）を明確に記入すること。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マイクログリッド範囲内に含まれる需要家数の概算を記入すること。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対象となる地域特性に応じた課題を説明すること。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「２．</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」で記載した課題に対して事業の目的に沿って課題</a:t>
            </a:r>
            <a:r>
              <a:rPr kumimoji="1" lang="ja-JP" altLang="en-US" sz="1200" b="0" i="0" u="none" strike="noStrike" kern="120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解決できる計画策定で</a:t>
            </a: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あることを説明すること。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当該マイクログリッド範囲を含む配電事業への参入検討状況を記載すること。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017324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A6373E70-EE6D-46C2-A28D-72B82B0DFD60}"/>
              </a:ext>
            </a:extLst>
          </p:cNvPr>
          <p:cNvSpPr txBox="1">
            <a:spLocks/>
          </p:cNvSpPr>
          <p:nvPr userDrawn="1"/>
        </p:nvSpPr>
        <p:spPr>
          <a:xfrm>
            <a:off x="467544" y="6663853"/>
            <a:ext cx="6480720"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令和５年度　系統用蓄電池等導入・配電網合理化等再生可能エネルギー導入加速化事業費補助金（配電事業等の参入を見据えた計画策定支援事業）</a:t>
            </a: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本様式の記入について</a:t>
            </a: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3"/>
          <p:cNvSpPr>
            <a:spLocks noGrp="1"/>
          </p:cNvSpPr>
          <p:nvPr>
            <p:ph idx="13"/>
          </p:nvPr>
        </p:nvSpPr>
        <p:spPr>
          <a:xfrm>
            <a:off x="446856" y="1019869"/>
            <a:ext cx="8373616" cy="5563493"/>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本資料の作成にあたっては、マイクログリッド構築における事業概要及び以下１～７の項目について文章及び図表化したもので表現すること。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構築済みの事業者で既存のマイクログリッドエリアを含む配電事業の新規検討をする場合は、「マイクログリッド（構築）」を「配電事業」に書き換えて様式を作成ください。（７のみ「配電事業への参入スケジュール」としてください）</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1762298990"/>
              </p:ext>
            </p:extLst>
          </p:nvPr>
        </p:nvGraphicFramePr>
        <p:xfrm>
          <a:off x="539552" y="2744703"/>
          <a:ext cx="8208912" cy="3708633"/>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2486676">
                  <a:extLst>
                    <a:ext uri="{9D8B030D-6E8A-4147-A177-3AD203B41FA5}">
                      <a16:colId xmlns:a16="http://schemas.microsoft.com/office/drawing/2014/main" val="20001"/>
                    </a:ext>
                  </a:extLst>
                </a:gridCol>
                <a:gridCol w="5290188">
                  <a:extLst>
                    <a:ext uri="{9D8B030D-6E8A-4147-A177-3AD203B41FA5}">
                      <a16:colId xmlns:a16="http://schemas.microsoft.com/office/drawing/2014/main" val="20002"/>
                    </a:ext>
                  </a:extLst>
                </a:gridCol>
              </a:tblGrid>
              <a:tr h="250288">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nchor="ctr"/>
                </a:tc>
                <a:extLst>
                  <a:ext uri="{0D108BD9-81ED-4DB2-BD59-A6C34878D82A}">
                    <a16:rowId xmlns:a16="http://schemas.microsoft.com/office/drawing/2014/main" val="10000"/>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マイクログリッドの対象区域</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対象となる地域の対象範囲及び非常時の電力供給区域を明確に記載すること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地方公共団体が指定した防災に資する施設についても明確に記載すること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系統線の活用度を記載すること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1"/>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対象となる地域特性に応じた課題を抽出し、記載されていること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2"/>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地域特性を反映した再生可能エネルギーの活用について記載されていること</a:t>
                      </a:r>
                    </a:p>
                  </a:txBody>
                  <a:tcPr anchor="ctr"/>
                </a:tc>
                <a:extLst>
                  <a:ext uri="{0D108BD9-81ED-4DB2-BD59-A6C34878D82A}">
                    <a16:rowId xmlns:a16="http://schemas.microsoft.com/office/drawing/2014/main" val="1000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課題解決に向けた計画の策定</a:t>
                      </a:r>
                    </a:p>
                  </a:txBody>
                  <a:tcPr anchor="ctr"/>
                </a:tc>
                <a:tc>
                  <a:txBody>
                    <a:bodyPr/>
                    <a:lstStyle/>
                    <a:p>
                      <a:pPr marL="92075" indent="-92075"/>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計画</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の策定が、事業の目的に沿って、地域特性に応じた課題解決を目指すマイクログリッド構想を記載すること</a:t>
                      </a:r>
                    </a:p>
                  </a:txBody>
                  <a:tcPr anchor="ctr"/>
                </a:tc>
                <a:extLst>
                  <a:ext uri="{0D108BD9-81ED-4DB2-BD59-A6C34878D82A}">
                    <a16:rowId xmlns:a16="http://schemas.microsoft.com/office/drawing/2014/main" val="10004"/>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配電事業への参入検討</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当該マイクログリッド範囲を含む配電事業への参入検討状況を記載すること</a:t>
                      </a:r>
                    </a:p>
                  </a:txBody>
                  <a:tcPr anchor="ctr"/>
                </a:tc>
                <a:extLst>
                  <a:ext uri="{0D108BD9-81ED-4DB2-BD59-A6C34878D82A}">
                    <a16:rowId xmlns:a16="http://schemas.microsoft.com/office/drawing/2014/main" val="384958118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マイクログリッドの実施体制・事業スキーム及び管理体制</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当該コミュニティ地域の地方公共団体も関与したコンソーシアム体制を具体的に記載すること</a:t>
                      </a:r>
                    </a:p>
                  </a:txBody>
                  <a:tcPr anchor="ctr"/>
                </a:tc>
                <a:extLst>
                  <a:ext uri="{0D108BD9-81ED-4DB2-BD59-A6C34878D82A}">
                    <a16:rowId xmlns:a16="http://schemas.microsoft.com/office/drawing/2014/main" val="10005"/>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マイクログリッド構築スケジュール</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実施スケジュールについて、各種許認可のスケジュールや設計施工、導入工事に係るスケジュールを記載すること</a:t>
                      </a:r>
                    </a:p>
                  </a:txBody>
                  <a:tcPr anchor="ctr"/>
                </a:tc>
                <a:extLst>
                  <a:ext uri="{0D108BD9-81ED-4DB2-BD59-A6C34878D82A}">
                    <a16:rowId xmlns:a16="http://schemas.microsoft.com/office/drawing/2014/main" val="10006"/>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マイクログリッド構築における事業化可能性</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事業採算性、投資回収方法、資金調達の見通しについて記載すること</a:t>
                      </a:r>
                      <a:endParaRPr kumimoji="1" lang="en-US" altLang="ja-JP" sz="1050" strike="sngStrike"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導入予定の</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設備の平常時の活用方法を記載すること</a:t>
                      </a: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34128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７．マイクログリッド構築スケジュール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04882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８．マイクログリッド構築における事業化可能性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31306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271500033"/>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例）太陽光発電設備、風力発電設備</a:t>
                      </a:r>
                    </a:p>
                  </a:txBody>
                  <a:tcPr/>
                </a:tc>
                <a:extLst>
                  <a:ext uri="{0D108BD9-81ED-4DB2-BD59-A6C34878D82A}">
                    <a16:rowId xmlns:a16="http://schemas.microsoft.com/office/drawing/2014/main" val="10003"/>
                  </a:ext>
                </a:extLst>
              </a:tr>
            </a:tbl>
          </a:graphicData>
        </a:graphic>
      </p:graphicFrame>
      <p:sp>
        <p:nvSpPr>
          <p:cNvPr id="5" name="正方形/長方形 4"/>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１．マイクログリッドの対象区域（概要図）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6745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１．マイクログリッドの対象区域（全体地図）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10224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２．対象となる地域特性に応じた課題抽出</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9835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３．地域特性を反映したエネルギーの活用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41015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４．課題解決</a:t>
            </a:r>
            <a:r>
              <a:rPr lang="ja-JP" altLang="en-US">
                <a:latin typeface="Meiryo UI" panose="020B0604030504040204" pitchFamily="50" charset="-128"/>
                <a:ea typeface="Meiryo UI" panose="020B0604030504040204" pitchFamily="50" charset="-128"/>
                <a:cs typeface="Meiryo UI" panose="020B0604030504040204" pitchFamily="50" charset="-128"/>
              </a:rPr>
              <a:t>に向けた計画策定の</a:t>
            </a:r>
            <a:r>
              <a:rPr lang="ja-JP" altLang="en-US" dirty="0">
                <a:latin typeface="Meiryo UI" panose="020B0604030504040204" pitchFamily="50" charset="-128"/>
                <a:ea typeface="Meiryo UI" panose="020B0604030504040204" pitchFamily="50" charset="-128"/>
                <a:cs typeface="Meiryo UI" panose="020B0604030504040204" pitchFamily="50" charset="-128"/>
              </a:rPr>
              <a:t>策定</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014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５．配電事業への参入検討</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75166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4529348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279</TotalTime>
  <Words>1523</Words>
  <PresentationFormat>画面に合わせる (4:3)</PresentationFormat>
  <Paragraphs>192</Paragraphs>
  <Slides>11</Slides>
  <Notes>11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Meiryo UI</vt:lpstr>
      <vt:lpstr>Arial</vt:lpstr>
      <vt:lpstr>Calibri</vt:lpstr>
      <vt:lpstr>Wingdings</vt:lpstr>
      <vt:lpstr>Office ​​テーマ</vt:lpstr>
      <vt:lpstr>本様式の記入について</vt:lpstr>
      <vt:lpstr>例）【○○市　マイクログリッド構築概要】</vt:lpstr>
      <vt:lpstr>１．マイクログリッドの対象区域（概要図）</vt:lpstr>
      <vt:lpstr>１．マイクログリッドの対象区域（全体地図）</vt:lpstr>
      <vt:lpstr>２．対象となる地域特性に応じた課題抽出</vt:lpstr>
      <vt:lpstr>３．地域特性を反映したエネルギーの活用</vt:lpstr>
      <vt:lpstr>４．課題解決に向けた計画策定の策定</vt:lpstr>
      <vt:lpstr>５．配電事業への参入検討</vt:lpstr>
      <vt:lpstr>６．マイクログリッドの実施体制・事業スキーム及び管理体制</vt:lpstr>
      <vt:lpstr>７．マイクログリッド構築スケジュール</vt:lpstr>
      <vt:lpstr>８．マイクログリッド構築における事業化可能性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2019-03-15T07:04:45Z</dcterms:created>
  <dcterms:modified xsi:type="dcterms:W3CDTF">2023-07-27T05:26:16Z</dcterms:modified>
</cp:coreProperties>
</file>