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8"/>
  </p:notesMasterIdLst>
  <p:handoutMasterIdLst>
    <p:handoutMasterId r:id="rId19"/>
  </p:handoutMasterIdLst>
  <p:sldIdLst>
    <p:sldId id="264" r:id="rId2"/>
    <p:sldId id="265" r:id="rId3"/>
    <p:sldId id="268" r:id="rId4"/>
    <p:sldId id="291" r:id="rId5"/>
    <p:sldId id="271" r:id="rId6"/>
    <p:sldId id="292" r:id="rId7"/>
    <p:sldId id="270" r:id="rId8"/>
    <p:sldId id="273" r:id="rId9"/>
    <p:sldId id="274" r:id="rId10"/>
    <p:sldId id="289" r:id="rId11"/>
    <p:sldId id="293" r:id="rId12"/>
    <p:sldId id="294" r:id="rId13"/>
    <p:sldId id="277" r:id="rId14"/>
    <p:sldId id="278" r:id="rId15"/>
    <p:sldId id="279" r:id="rId16"/>
    <p:sldId id="290" r:id="rId17"/>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18">
          <p15:clr>
            <a:srgbClr val="A4A3A4"/>
          </p15:clr>
        </p15:guide>
        <p15:guide id="2" pos="295">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F99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25" autoAdjust="0"/>
    <p:restoredTop sz="80353" autoAdjust="0"/>
  </p:normalViewPr>
  <p:slideViewPr>
    <p:cSldViewPr>
      <p:cViewPr varScale="1">
        <p:scale>
          <a:sx n="98" d="100"/>
          <a:sy n="98" d="100"/>
        </p:scale>
        <p:origin x="2076" y="90"/>
      </p:cViewPr>
      <p:guideLst>
        <p:guide orient="horz" pos="618"/>
        <p:guide pos="295"/>
      </p:guideLst>
    </p:cSldViewPr>
  </p:slideViewPr>
  <p:notesTextViewPr>
    <p:cViewPr>
      <p:scale>
        <a:sx n="1" d="1"/>
        <a:sy n="1" d="1"/>
      </p:scale>
      <p:origin x="0" y="0"/>
    </p:cViewPr>
  </p:notesTextViewPr>
  <p:notesViewPr>
    <p:cSldViewPr>
      <p:cViewPr varScale="1">
        <p:scale>
          <a:sx n="85" d="100"/>
          <a:sy n="85" d="100"/>
        </p:scale>
        <p:origin x="-3786" y="-7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07CCFFC4-ECCC-48F5-8D3F-462A5B9D862E}" type="datetimeFigureOut">
              <a:rPr kumimoji="1" lang="ja-JP" altLang="en-US" smtClean="0"/>
              <a:t>2024/5/29</a:t>
            </a:fld>
            <a:endParaRPr kumimoji="1" lang="ja-JP" altLang="en-US"/>
          </a:p>
        </p:txBody>
      </p:sp>
      <p:sp>
        <p:nvSpPr>
          <p:cNvPr id="4" name="フッター プレースホルダー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1079B02B-403B-4B96-984E-70697F463D80}" type="slidenum">
              <a:rPr kumimoji="1" lang="ja-JP" altLang="en-US" smtClean="0"/>
              <a:t>‹#›</a:t>
            </a:fld>
            <a:endParaRPr kumimoji="1" lang="ja-JP" altLang="en-US"/>
          </a:p>
        </p:txBody>
      </p:sp>
    </p:spTree>
    <p:extLst>
      <p:ext uri="{BB962C8B-B14F-4D97-AF65-F5344CB8AC3E}">
        <p14:creationId xmlns:p14="http://schemas.microsoft.com/office/powerpoint/2010/main" val="151042958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D75E2854-4FBD-462E-98C4-BC0E16FB3D5E}" type="datetimeFigureOut">
              <a:rPr kumimoji="1" lang="ja-JP" altLang="en-US" smtClean="0"/>
              <a:t>2024/5/29</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51DC78B-8530-4493-B636-CAEF2E9D7C47}" type="slidenum">
              <a:rPr kumimoji="1" lang="ja-JP" altLang="en-US" smtClean="0"/>
              <a:t>‹#›</a:t>
            </a:fld>
            <a:endParaRPr kumimoji="1" lang="ja-JP" altLang="en-US"/>
          </a:p>
        </p:txBody>
      </p:sp>
    </p:spTree>
    <p:extLst>
      <p:ext uri="{BB962C8B-B14F-4D97-AF65-F5344CB8AC3E}">
        <p14:creationId xmlns:p14="http://schemas.microsoft.com/office/powerpoint/2010/main" val="427131760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本スライドは提出不要です。申請の際は本スライドを削除して提出ください。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平常時の補助対象設備の活用方法を具体的に説明すること。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別途提出する「補助対象設備の活用計画及びビジネスモデル」と齟齬のない内容であること。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マイクログリッドの導入地域における地域の理解や事業の認知度について説明すること。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地域課題に対するマイクログリッドの費用対効果について説明すること。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補助対象設備や関連する設備を活用したビジネスモデルについて記載し、構築費用の投資回収計画について説明すること。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別途提出する「補助対象設備の活用計画及びビジネスモデル」と齟齬のない内容であること。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3688845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当該マイクログリッドの範囲を含む配電事業への参入スケジュールの概要を示すこと。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配電事業の事業性・採算性について検討している場合は、その試算を説明すること。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8875725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需給調整の手法について、先導的・先進的な工夫をしている点を説明すること。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財務基盤や資金調達に関する計画等において、マイクログリッドの構想の実現性を説明すること。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事業実施予定スケジュールは、具体的かつ実現性があることを説明すること。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災害等による大規模停電時にマイクログリッドを発動する手順を明確かつ具体的に説明すること。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一般送配電事業者との連携（連絡）体制等も含めて説明すること。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当該コミュニティ地域の地方公共団体も関与する、想定のコンソーシアム体制を記載すること。</a:t>
            </a:r>
            <a:endParaRPr kumimoji="1" lang="ja-JP" altLang="ja-JP" sz="14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本資料はマイクログリッドの概要がわかるよう、各注意事項を熟読のうえ作成を行って下さい。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285750" indent="-285750">
              <a:buFont typeface="Wingdings" panose="05000000000000000000" pitchFamily="2" charset="2"/>
              <a:buChar char="p"/>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記入例を削除して、ご入力ください。（記載する内容は、他の申請書類と整合性をとってください）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文字の大きさは</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14pt</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以上とすること。</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既定のフォント（</a:t>
            </a:r>
            <a:r>
              <a:rPr lang="en-US" altLang="ja-JP" sz="1200" dirty="0" err="1">
                <a:latin typeface="Meiryo UI" panose="020B0604030504040204" pitchFamily="50" charset="-128"/>
                <a:ea typeface="Meiryo UI" panose="020B0604030504040204" pitchFamily="50" charset="-128"/>
                <a:cs typeface="Meiryo UI" panose="020B0604030504040204" pitchFamily="50" charset="-128"/>
              </a:rPr>
              <a:t>Meiryo</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 UI</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）を使用すること。</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各項目の枚数について指定はありません。複数項目を１枚にまとめても問題ありません。</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図表などを用いて、分かりやすく表現して下さい。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各説明は、具体的かつ定量的に分かりやすく説明して下さい。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フッター プレースホルダー 3"/>
          <p:cNvSpPr>
            <a:spLocks noGrp="1"/>
          </p:cNvSpPr>
          <p:nvPr>
            <p:ph type="ftr" sz="quarter"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E51DC78B-8530-4493-B636-CAEF2E9D7C47}" type="slidenum">
              <a:rPr kumimoji="1" lang="ja-JP" altLang="en-US" smtClean="0"/>
              <a:t>2</a:t>
            </a:fld>
            <a:endParaRPr kumimoji="1" lang="ja-JP" altLang="en-US"/>
          </a:p>
        </p:txBody>
      </p:sp>
    </p:spTree>
    <p:extLst>
      <p:ext uri="{BB962C8B-B14F-4D97-AF65-F5344CB8AC3E}">
        <p14:creationId xmlns:p14="http://schemas.microsoft.com/office/powerpoint/2010/main" val="1830738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マイクログリッドの全体像が把握できる概要図を記載すること。</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マイクログリッドの範囲を明確に記載すること。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系統線と自営線が区別できるように説明すること。また、それぞれについて以下の点についても記載すること。</a:t>
            </a:r>
            <a:endParaRPr lang="en-US" altLang="ja-JP" sz="1200" dirty="0">
              <a:latin typeface="ＭＳ 明朝" panose="02020609040205080304" pitchFamily="17" charset="-128"/>
              <a:ea typeface="ＭＳ 明朝" panose="02020609040205080304" pitchFamily="17" charset="-128"/>
            </a:endParaRPr>
          </a:p>
          <a:p>
            <a:pPr marL="0" indent="0">
              <a:lnSpc>
                <a:spcPct val="120000"/>
              </a:lnSpc>
              <a:buFont typeface="Wingdings" panose="05000000000000000000" pitchFamily="2" charset="2"/>
              <a:buNone/>
              <a:tabLst>
                <a:tab pos="241795" algn="l"/>
              </a:tabLst>
            </a:pPr>
            <a:r>
              <a:rPr lang="ja-JP" altLang="en-US" sz="1200" dirty="0">
                <a:latin typeface="ＭＳ 明朝" panose="02020609040205080304" pitchFamily="17" charset="-128"/>
                <a:ea typeface="ＭＳ 明朝" panose="02020609040205080304" pitchFamily="17" charset="-128"/>
              </a:rPr>
              <a:t>　・使用する系統電圧</a:t>
            </a:r>
            <a:endParaRPr lang="en-US" altLang="ja-JP" sz="1200" dirty="0">
              <a:latin typeface="ＭＳ 明朝" panose="02020609040205080304" pitchFamily="17" charset="-128"/>
              <a:ea typeface="ＭＳ 明朝" panose="02020609040205080304" pitchFamily="17" charset="-128"/>
            </a:endParaRPr>
          </a:p>
          <a:p>
            <a:pPr marL="0" indent="0">
              <a:lnSpc>
                <a:spcPct val="120000"/>
              </a:lnSpc>
              <a:buFont typeface="Wingdings" panose="05000000000000000000" pitchFamily="2" charset="2"/>
              <a:buNone/>
              <a:tabLst>
                <a:tab pos="241795" algn="l"/>
              </a:tabLst>
            </a:pPr>
            <a:r>
              <a:rPr lang="ja-JP" altLang="en-US" sz="1200" dirty="0">
                <a:latin typeface="ＭＳ 明朝" panose="02020609040205080304" pitchFamily="17" charset="-128"/>
                <a:ea typeface="ＭＳ 明朝" panose="02020609040205080304" pitchFamily="17" charset="-128"/>
              </a:rPr>
              <a:t>　・系統線及び自営線のパス数</a:t>
            </a:r>
            <a:r>
              <a:rPr lang="en-US" altLang="ja-JP" sz="1200" baseline="30000" dirty="0">
                <a:latin typeface="ＭＳ 明朝" panose="02020609040205080304" pitchFamily="17" charset="-128"/>
                <a:ea typeface="ＭＳ 明朝" panose="02020609040205080304" pitchFamily="17" charset="-128"/>
              </a:rPr>
              <a:t>※</a:t>
            </a:r>
          </a:p>
          <a:p>
            <a:pPr marL="0" indent="0">
              <a:lnSpc>
                <a:spcPct val="120000"/>
              </a:lnSpc>
              <a:buFont typeface="Wingdings" panose="05000000000000000000" pitchFamily="2" charset="2"/>
              <a:buNone/>
              <a:tabLst>
                <a:tab pos="241795" algn="l"/>
              </a:tabLst>
            </a:pPr>
            <a:r>
              <a:rPr lang="ja-JP" altLang="en-US" sz="1200" dirty="0">
                <a:latin typeface="ＭＳ 明朝" panose="02020609040205080304" pitchFamily="17" charset="-128"/>
                <a:ea typeface="ＭＳ 明朝" panose="02020609040205080304" pitchFamily="17" charset="-128"/>
              </a:rPr>
              <a:t>　</a:t>
            </a:r>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需要（発電）場所～分岐点、分岐点～分岐点までをそれぞれ１パスとする</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マイクログリッド発動時のすべての解列点及び切替ポイントを明確に記載すること。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補助対象範囲について、</a:t>
            </a:r>
            <a:r>
              <a:rPr lang="ja-JP" altLang="en-US" sz="1200" u="sng" dirty="0">
                <a:latin typeface="ＭＳ 明朝" panose="02020609040205080304" pitchFamily="17" charset="-128"/>
                <a:ea typeface="ＭＳ 明朝" panose="02020609040205080304" pitchFamily="17" charset="-128"/>
              </a:rPr>
              <a:t>設備費の対象部分を</a:t>
            </a:r>
            <a:r>
              <a:rPr lang="ja-JP" altLang="en-US" sz="1200" u="sng" dirty="0">
                <a:solidFill>
                  <a:srgbClr val="FF0000"/>
                </a:solidFill>
                <a:latin typeface="ＭＳ 明朝" panose="02020609040205080304" pitchFamily="17" charset="-128"/>
                <a:ea typeface="ＭＳ 明朝" panose="02020609040205080304" pitchFamily="17" charset="-128"/>
              </a:rPr>
              <a:t>赤</a:t>
            </a:r>
            <a:r>
              <a:rPr lang="ja-JP" altLang="en-US" sz="1200" dirty="0">
                <a:latin typeface="ＭＳ 明朝" panose="02020609040205080304" pitchFamily="17" charset="-128"/>
                <a:ea typeface="ＭＳ 明朝" panose="02020609040205080304" pitchFamily="17" charset="-128"/>
              </a:rPr>
              <a:t>、</a:t>
            </a:r>
            <a:r>
              <a:rPr lang="ja-JP" altLang="en-US" sz="1200" u="sng" dirty="0">
                <a:latin typeface="ＭＳ 明朝" panose="02020609040205080304" pitchFamily="17" charset="-128"/>
                <a:ea typeface="ＭＳ 明朝" panose="02020609040205080304" pitchFamily="17" charset="-128"/>
              </a:rPr>
              <a:t>工事費の対象部分を</a:t>
            </a:r>
            <a:r>
              <a:rPr lang="ja-JP" altLang="en-US" sz="1200" u="sng" dirty="0">
                <a:solidFill>
                  <a:srgbClr val="0000FF"/>
                </a:solidFill>
                <a:latin typeface="ＭＳ 明朝" panose="02020609040205080304" pitchFamily="17" charset="-128"/>
                <a:ea typeface="ＭＳ 明朝" panose="02020609040205080304" pitchFamily="17" charset="-128"/>
              </a:rPr>
              <a:t>青</a:t>
            </a:r>
            <a:r>
              <a:rPr lang="ja-JP" altLang="en-US" sz="1200" dirty="0">
                <a:latin typeface="ＭＳ 明朝" panose="02020609040205080304" pitchFamily="17" charset="-128"/>
                <a:ea typeface="ＭＳ 明朝" panose="02020609040205080304" pitchFamily="17" charset="-128"/>
              </a:rPr>
              <a:t>に色分けし、補助対象外部分を黒にして示すこと。また複数年度事業の場合は事業年度がそれぞれ判別できるようにすること。</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マイクログリッドに電力を供給する再生可能エネルギー発電設備を明確に記載し、平常時の出力と災害等による大規模停電時の出力及び１日あたりの電力量をそれぞれ記載すること。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からの電力が供給される主要な施設を明確に記載し、平常時の出力と災害等による大規模停電時の出力及び一日あたりの電力量をそれぞれ記載すること。ただし、電力供給先として想定していない事業所や一般家庭等については記載不要。</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コンソーシアム各社（補助事業者、地方公共団体等）、一般送配電事業者、供給先、及びその他関係者を漏れなく記載すること。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非常時と平常時の電気の流れを記載すること。</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想定している災害について記載すること。</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防災に資する施設を必ず記載すること。</a:t>
            </a:r>
            <a:endParaRPr lang="en-US" altLang="ja-JP" sz="1200" dirty="0">
              <a:latin typeface="ＭＳ 明朝" panose="02020609040205080304" pitchFamily="17" charset="-128"/>
              <a:ea typeface="ＭＳ 明朝" panose="02020609040205080304" pitchFamily="17" charset="-128"/>
            </a:endParaRPr>
          </a:p>
          <a:p>
            <a:pPr marL="171450" indent="-171450">
              <a:buFont typeface="Wingdings" panose="05000000000000000000" pitchFamily="2" charset="2"/>
              <a:buChar char="p"/>
            </a:pP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マイクログリッドの全体像が把握できる地図等を添付すること。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マイクログリッドの範囲を明確に記載すること。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マイクログリッド発動時のすべての解列点及び切替ポイントを明確に記載すること。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マイクログリッドからの電力が供給される主要な施設を明確に記載すること。ただし、電力供給先として想定していない事業所や一般家庭等については記載不要。</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2000962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マイクログリッドを行う地域の特性を説明すること。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地域特性を反映した再生可能エネルギーの活用について説明すること。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マイクログリッドを導入することによる地域の経済等の活性化について説明すること。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2492194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防災に資する施設の公共性を説明すること。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災害等による大規模停電時に地域住民の生活にどれだけ貢献する施設であるかを説明すること。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マイクログリッドの構築規模に対する持続性（供給時間）とその根拠を説明すること。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別途提出する「マイクログリッドエリアに電力を供給する設備の出力及び電力量の根拠書類」 及び「マイクログリッドエリアの電力需要の根拠書類」と齟齬のない内容であること。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平常時の需給バランスのモニタリングまたは需給調整シミュレーション等について、具体的な計画および頻度を説明すること。</a:t>
            </a: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5800" y="836713"/>
            <a:ext cx="7772400" cy="792088"/>
          </a:xfrm>
          <a:solidFill>
            <a:srgbClr val="0070C0"/>
          </a:solidFill>
        </p:spPr>
        <p:txBody>
          <a:bodyPr>
            <a:normAutofit/>
          </a:bodyPr>
          <a:lstStyle>
            <a:lvl1pPr>
              <a:defRPr sz="2800">
                <a:solidFill>
                  <a:schemeClr val="bg1"/>
                </a:solidFill>
              </a:defRPr>
            </a:lvl1pPr>
          </a:lstStyle>
          <a:p>
            <a:r>
              <a:rPr kumimoji="1" lang="ja-JP" altLang="en-US" dirty="0"/>
              <a:t>（補助事業の名称を記載）</a:t>
            </a:r>
          </a:p>
        </p:txBody>
      </p:sp>
      <p:sp>
        <p:nvSpPr>
          <p:cNvPr id="3" name="サブタイトル 2"/>
          <p:cNvSpPr>
            <a:spLocks noGrp="1"/>
          </p:cNvSpPr>
          <p:nvPr>
            <p:ph type="subTitle" idx="1" hasCustomPrompt="1"/>
          </p:nvPr>
        </p:nvSpPr>
        <p:spPr>
          <a:xfrm>
            <a:off x="683568" y="3789040"/>
            <a:ext cx="7776864" cy="2448272"/>
          </a:xfrm>
          <a:solidFill>
            <a:schemeClr val="accent6">
              <a:lumMod val="20000"/>
              <a:lumOff val="80000"/>
            </a:schemeClr>
          </a:solidFill>
          <a:ln>
            <a:solidFill>
              <a:srgbClr val="FF0000"/>
            </a:solidFill>
          </a:ln>
        </p:spPr>
        <p:txBody>
          <a:bodyPr>
            <a:noAutofit/>
          </a:bodyPr>
          <a:lstStyle>
            <a:lvl1pPr marL="0" indent="0" algn="l">
              <a:buFont typeface="Wingdings" panose="05000000000000000000" pitchFamily="2" charset="2"/>
              <a:buNone/>
              <a:defRPr sz="1400">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ja-JP" altLang="en-US" dirty="0"/>
              <a:t>注意</a:t>
            </a:r>
            <a:r>
              <a:rPr kumimoji="1" lang="en-US" altLang="ja-JP" dirty="0"/>
              <a:t>】</a:t>
            </a:r>
          </a:p>
          <a:p>
            <a:endParaRPr kumimoji="1" lang="en-US" altLang="ja-JP" dirty="0"/>
          </a:p>
        </p:txBody>
      </p:sp>
    </p:spTree>
    <p:extLst>
      <p:ext uri="{BB962C8B-B14F-4D97-AF65-F5344CB8AC3E}">
        <p14:creationId xmlns:p14="http://schemas.microsoft.com/office/powerpoint/2010/main" val="3517199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73359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9774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Autofit/>
          </a:bodyPr>
          <a:lstStyle>
            <a:lvl1pPr algn="l">
              <a:defRPr sz="1800"/>
            </a:lvl1pPr>
          </a:lstStyle>
          <a:p>
            <a:r>
              <a:rPr kumimoji="1" lang="ja-JP" altLang="en-US" dirty="0"/>
              <a:t>マスター タイトルの書式設定</a:t>
            </a:r>
          </a:p>
        </p:txBody>
      </p:sp>
      <p:sp>
        <p:nvSpPr>
          <p:cNvPr id="3" name="コンテンツ プレースホルダー 2"/>
          <p:cNvSpPr>
            <a:spLocks noGrp="1"/>
          </p:cNvSpPr>
          <p:nvPr>
            <p:ph idx="1" hasCustomPrompt="1"/>
          </p:nvPr>
        </p:nvSpPr>
        <p:spPr>
          <a:xfrm>
            <a:off x="457200" y="2420888"/>
            <a:ext cx="8229600" cy="370527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詳細</a:t>
            </a:r>
            <a:r>
              <a:rPr kumimoji="1" lang="en-US" altLang="ja-JP" dirty="0"/>
              <a:t>】</a:t>
            </a:r>
          </a:p>
          <a:p>
            <a:pPr lvl="0"/>
            <a:endParaRPr kumimoji="1" lang="ja-JP" altLang="en-US" dirty="0"/>
          </a:p>
        </p:txBody>
      </p:sp>
      <p:sp>
        <p:nvSpPr>
          <p:cNvPr id="4" name="日付プレースホルダー 3"/>
          <p:cNvSpPr>
            <a:spLocks noGrp="1"/>
          </p:cNvSpPr>
          <p:nvPr>
            <p:ph type="dt" sz="half" idx="10"/>
          </p:nvPr>
        </p:nvSpPr>
        <p:spPr>
          <a:xfrm>
            <a:off x="457200" y="6356350"/>
            <a:ext cx="5554960" cy="365125"/>
          </a:xfrm>
        </p:spPr>
        <p:txBody>
          <a:bodyPr/>
          <a:lstStyle>
            <a:lvl1pPr>
              <a:defRPr sz="700">
                <a:latin typeface="Meiryo UI" panose="020B0604030504040204" pitchFamily="50" charset="-128"/>
                <a:ea typeface="Meiryo UI" panose="020B0604030504040204" pitchFamily="50" charset="-128"/>
                <a:cs typeface="Meiryo UI" panose="020B0604030504040204" pitchFamily="50" charset="-128"/>
              </a:defRPr>
            </a:lvl1pPr>
          </a:lstStyle>
          <a:p>
            <a:endParaRPr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dirty="0"/>
          </a:p>
        </p:txBody>
      </p:sp>
      <p:sp>
        <p:nvSpPr>
          <p:cNvPr id="7" name="コンテンツ プレースホルダー 2"/>
          <p:cNvSpPr>
            <a:spLocks noGrp="1"/>
          </p:cNvSpPr>
          <p:nvPr>
            <p:ph idx="13" hasCustomPrompt="1"/>
          </p:nvPr>
        </p:nvSpPr>
        <p:spPr>
          <a:xfrm>
            <a:off x="446856" y="1019869"/>
            <a:ext cx="8229600" cy="1329011"/>
          </a:xfrm>
        </p:spPr>
        <p:txBody>
          <a:bodyPr>
            <a:noAutofit/>
          </a:bodyPr>
          <a:lstStyle>
            <a:lvl1pPr marL="0" indent="0">
              <a:buFont typeface="Wingdings" panose="05000000000000000000" pitchFamily="2" charset="2"/>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要旨</a:t>
            </a:r>
            <a:r>
              <a:rPr kumimoji="1" lang="en-US" altLang="ja-JP" dirty="0"/>
              <a:t>】</a:t>
            </a:r>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p:txBody>
      </p:sp>
      <p:sp>
        <p:nvSpPr>
          <p:cNvPr id="8" name="正方形/長方形 7"/>
          <p:cNvSpPr/>
          <p:nvPr userDrawn="1"/>
        </p:nvSpPr>
        <p:spPr>
          <a:xfrm flipV="1">
            <a:off x="0" y="692696"/>
            <a:ext cx="9144000" cy="14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2"/>
          <p:cNvSpPr>
            <a:spLocks noGrp="1"/>
          </p:cNvSpPr>
          <p:nvPr>
            <p:ph idx="14" hasCustomPrompt="1"/>
          </p:nvPr>
        </p:nvSpPr>
        <p:spPr>
          <a:xfrm>
            <a:off x="827584" y="2924943"/>
            <a:ext cx="7776864" cy="309634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記入上の注意</a:t>
            </a:r>
            <a:r>
              <a:rPr kumimoji="1" lang="en-US" altLang="ja-JP" dirty="0"/>
              <a:t>】</a:t>
            </a:r>
          </a:p>
          <a:p>
            <a:pPr lvl="0"/>
            <a:endParaRPr kumimoji="1" lang="en-US" altLang="ja-JP" dirty="0"/>
          </a:p>
          <a:p>
            <a:pPr lvl="0"/>
            <a:r>
              <a:rPr kumimoji="1" lang="ja-JP" altLang="en-US" dirty="0"/>
              <a:t>　□</a:t>
            </a:r>
          </a:p>
        </p:txBody>
      </p:sp>
    </p:spTree>
    <p:extLst>
      <p:ext uri="{BB962C8B-B14F-4D97-AF65-F5344CB8AC3E}">
        <p14:creationId xmlns:p14="http://schemas.microsoft.com/office/powerpoint/2010/main" val="25751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196560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1718314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25798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90153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0563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49168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56641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2E163-5177-42DA-92F3-6E521FD5D760}" type="slidenum">
              <a:rPr kumimoji="1" lang="ja-JP" altLang="en-US" smtClean="0"/>
              <a:t>‹#›</a:t>
            </a:fld>
            <a:endParaRPr kumimoji="1" lang="ja-JP" altLang="en-US"/>
          </a:p>
        </p:txBody>
      </p:sp>
      <p:sp>
        <p:nvSpPr>
          <p:cNvPr id="7" name="フッター プレースホルダー 4">
            <a:extLst>
              <a:ext uri="{FF2B5EF4-FFF2-40B4-BE49-F238E27FC236}">
                <a16:creationId xmlns:a16="http://schemas.microsoft.com/office/drawing/2014/main" id="{72293E90-9742-4103-9A60-8647FF9C6EDB}"/>
              </a:ext>
            </a:extLst>
          </p:cNvPr>
          <p:cNvSpPr txBox="1">
            <a:spLocks/>
          </p:cNvSpPr>
          <p:nvPr userDrawn="1"/>
        </p:nvSpPr>
        <p:spPr>
          <a:xfrm>
            <a:off x="467544" y="6663853"/>
            <a:ext cx="6768752"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令和６年度　再生可能エネルギー導入拡大に向けた分散型エネルギーリソース導入支援等事業費補助金（配電事業等の参入を見据えた地域独立系統の構築支援事業）</a:t>
            </a:r>
          </a:p>
        </p:txBody>
      </p:sp>
      <p:sp>
        <p:nvSpPr>
          <p:cNvPr id="8" name="正方形/長方形 7">
            <a:extLst>
              <a:ext uri="{FF2B5EF4-FFF2-40B4-BE49-F238E27FC236}">
                <a16:creationId xmlns:a16="http://schemas.microsoft.com/office/drawing/2014/main" id="{A48EC276-9A38-493B-A499-1B6DF96C3047}"/>
              </a:ext>
            </a:extLst>
          </p:cNvPr>
          <p:cNvSpPr/>
          <p:nvPr userDrawn="1"/>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マイクログリッド構築概要資料</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23025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a:t>
            </a:fld>
            <a:endParaRPr kumimoji="1" lang="ja-JP" altLang="en-US" dirty="0"/>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マイクログリッド構築概要資料</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コンテンツ プレースホルダー 3"/>
          <p:cNvSpPr>
            <a:spLocks noGrp="1"/>
          </p:cNvSpPr>
          <p:nvPr>
            <p:ph idx="13"/>
          </p:nvPr>
        </p:nvSpPr>
        <p:spPr>
          <a:xfrm>
            <a:off x="251520" y="1019869"/>
            <a:ext cx="8640960" cy="5701606"/>
          </a:xfrm>
          <a:solidFill>
            <a:schemeClr val="accent6">
              <a:lumMod val="20000"/>
              <a:lumOff val="80000"/>
            </a:schemeClr>
          </a:solidFill>
          <a:ln>
            <a:solidFill>
              <a:srgbClr val="FF0000"/>
            </a:solidFill>
          </a:ln>
        </p:spPr>
        <p:txBody>
          <a:bodyPr/>
          <a:lstStyle/>
          <a:p>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本資料の作成にあたっては、マイクログリッド構築における事業概要（対象地域、使用する再生可能エネルギー種別、構成図、平常時・非常時の運用方法等）を文章及び図表化したもので表現すること。</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記載内容は下記を参照。</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1763062530"/>
              </p:ext>
            </p:extLst>
          </p:nvPr>
        </p:nvGraphicFramePr>
        <p:xfrm>
          <a:off x="323528" y="2180857"/>
          <a:ext cx="8172910" cy="4513655"/>
        </p:xfrm>
        <a:graphic>
          <a:graphicData uri="http://schemas.openxmlformats.org/drawingml/2006/table">
            <a:tbl>
              <a:tblPr firstRow="1" bandRow="1">
                <a:tableStyleId>{5940675A-B579-460E-94D1-54222C63F5DA}</a:tableStyleId>
              </a:tblPr>
              <a:tblGrid>
                <a:gridCol w="665667">
                  <a:extLst>
                    <a:ext uri="{9D8B030D-6E8A-4147-A177-3AD203B41FA5}">
                      <a16:colId xmlns:a16="http://schemas.microsoft.com/office/drawing/2014/main" val="20000"/>
                    </a:ext>
                  </a:extLst>
                </a:gridCol>
                <a:gridCol w="2662667">
                  <a:extLst>
                    <a:ext uri="{9D8B030D-6E8A-4147-A177-3AD203B41FA5}">
                      <a16:colId xmlns:a16="http://schemas.microsoft.com/office/drawing/2014/main" val="20001"/>
                    </a:ext>
                  </a:extLst>
                </a:gridCol>
                <a:gridCol w="4844576">
                  <a:extLst>
                    <a:ext uri="{9D8B030D-6E8A-4147-A177-3AD203B41FA5}">
                      <a16:colId xmlns:a16="http://schemas.microsoft.com/office/drawing/2014/main" val="20002"/>
                    </a:ext>
                  </a:extLst>
                </a:gridCol>
              </a:tblGrid>
              <a:tr h="312035">
                <a:tc>
                  <a:txBody>
                    <a:bodyPr/>
                    <a:lstStyle/>
                    <a:p>
                      <a:pPr algn="ctr"/>
                      <a:r>
                        <a:rPr kumimoji="1"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No.</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a:t>
                      </a:r>
                    </a:p>
                  </a:txBody>
                  <a:tcPr/>
                </a:tc>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内容</a:t>
                      </a:r>
                    </a:p>
                  </a:txBody>
                  <a:tcPr/>
                </a:tc>
                <a:extLst>
                  <a:ext uri="{0D108BD9-81ED-4DB2-BD59-A6C34878D82A}">
                    <a16:rowId xmlns:a16="http://schemas.microsoft.com/office/drawing/2014/main" val="10000"/>
                  </a:ext>
                </a:extLst>
              </a:tr>
              <a:tr h="312035">
                <a:tc>
                  <a:txBody>
                    <a:bodyPr/>
                    <a:lstStyle/>
                    <a:p>
                      <a:pPr algn="ctr"/>
                      <a:r>
                        <a:rPr kumimoji="1"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マイクログリッドの概要図　</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マイクログリッドの概要及び活用する系統線、解列点がわかるようにすること</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1"/>
                  </a:ext>
                </a:extLst>
              </a:tr>
              <a:tr h="312035">
                <a:tc>
                  <a:txBody>
                    <a:bodyPr/>
                    <a:lstStyle/>
                    <a:p>
                      <a:pPr algn="ctr"/>
                      <a:r>
                        <a:rPr kumimoji="1"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地域特性を反映したエネルギーの活用</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活用するエネルギーと地域特性の関連を説明すること</a:t>
                      </a:r>
                    </a:p>
                  </a:txBody>
                  <a:tcPr/>
                </a:tc>
                <a:extLst>
                  <a:ext uri="{0D108BD9-81ED-4DB2-BD59-A6C34878D82A}">
                    <a16:rowId xmlns:a16="http://schemas.microsoft.com/office/drawing/2014/main" val="10002"/>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３</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地域の活性化</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マイクログリッドが地域にどのような便益をもたらすかを説明すること</a:t>
                      </a:r>
                    </a:p>
                  </a:txBody>
                  <a:tcPr/>
                </a:tc>
                <a:extLst>
                  <a:ext uri="{0D108BD9-81ED-4DB2-BD59-A6C34878D82A}">
                    <a16:rowId xmlns:a16="http://schemas.microsoft.com/office/drawing/2014/main" val="3745846772"/>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４</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供給先の公共性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マイクログリッドから電力が供給される施設の公共性を説明すること</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3"/>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５</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規模に応じた持続性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マイクログリッド規模に対する供給時間とその妥当性について説明すること</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4"/>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６</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需給バランスの制御</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平常時に実施する需給バランスの制御の内容について説明すること</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5"/>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７</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平常時での活用</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平常時における補助対象設備をどのように活用するかを説明すること</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6"/>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８</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マイクログリッドの継続性</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地域の理解・支持や費用対効果、ビジネスモデルを説明すること</a:t>
                      </a:r>
                    </a:p>
                  </a:txBody>
                  <a:tcPr/>
                </a:tc>
                <a:extLst>
                  <a:ext uri="{0D108BD9-81ED-4DB2-BD59-A6C34878D82A}">
                    <a16:rowId xmlns:a16="http://schemas.microsoft.com/office/drawing/2014/main" val="3837074960"/>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９</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配電事業への参入実現性</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配電事業への参入の検討内容、時期について説明すること</a:t>
                      </a:r>
                      <a:endParaRPr kumimoji="1" lang="ja-JP" altLang="en-US" sz="1200" dirty="0"/>
                    </a:p>
                  </a:txBody>
                  <a:tcPr/>
                </a:tc>
                <a:extLst>
                  <a:ext uri="{0D108BD9-81ED-4DB2-BD59-A6C34878D82A}">
                    <a16:rowId xmlns:a16="http://schemas.microsoft.com/office/drawing/2014/main" val="441765744"/>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１０</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需給調整の工夫</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マイクログリッド内の需給調整の方法、特徴を説明すること</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7"/>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１１</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具体性及び実現性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マイクログリッドの実現性について説明すること</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8"/>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１２</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災害等による大規模停電時での実効性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マイクログリッドの発動の確実性について説明すること</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9"/>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１３</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マイクログリッドの実施体制・事業スキーム及び管理体制</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rPr>
                        <a:t>コンソーシアム関係者の関係性、役務、マイクログリッド全体の事業スキームについて説明すること</a:t>
                      </a:r>
                      <a:endParaRPr kumimoji="1" lang="en-US" altLang="ja-JP" sz="1200" dirty="0">
                        <a:solidFill>
                          <a:srgbClr val="FF0000"/>
                        </a:solidFill>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0010"/>
                  </a:ext>
                </a:extLst>
              </a:tr>
            </a:tbl>
          </a:graphicData>
        </a:graphic>
      </p:graphicFrame>
      <p:sp>
        <p:nvSpPr>
          <p:cNvPr id="3" name="タイトル 2"/>
          <p:cNvSpPr>
            <a:spLocks noGrp="1"/>
          </p:cNvSpPr>
          <p:nvPr>
            <p:ph type="title"/>
          </p:nvPr>
        </p:nvSpPr>
        <p:spPr/>
        <p:txBody>
          <a:bodyPr/>
          <a:lstStyle/>
          <a:p>
            <a:r>
              <a:rPr kumimoji="1" lang="ja-JP" altLang="en-US" dirty="0"/>
              <a:t>本様式の記入について</a:t>
            </a:r>
          </a:p>
        </p:txBody>
      </p:sp>
    </p:spTree>
    <p:extLst>
      <p:ext uri="{BB962C8B-B14F-4D97-AF65-F5344CB8AC3E}">
        <p14:creationId xmlns:p14="http://schemas.microsoft.com/office/powerpoint/2010/main" val="40431226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７．平常時での活用</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10</a:t>
            </a:fld>
            <a:endParaRPr kumimoji="1" lang="ja-JP" altLang="en-US" dirty="0"/>
          </a:p>
        </p:txBody>
      </p:sp>
    </p:spTree>
    <p:extLst>
      <p:ext uri="{BB962C8B-B14F-4D97-AF65-F5344CB8AC3E}">
        <p14:creationId xmlns:p14="http://schemas.microsoft.com/office/powerpoint/2010/main" val="3928600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８．マイクログリッドの継続性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11</a:t>
            </a:fld>
            <a:endParaRPr kumimoji="1" lang="ja-JP" altLang="en-US" dirty="0"/>
          </a:p>
        </p:txBody>
      </p:sp>
    </p:spTree>
    <p:extLst>
      <p:ext uri="{BB962C8B-B14F-4D97-AF65-F5344CB8AC3E}">
        <p14:creationId xmlns:p14="http://schemas.microsoft.com/office/powerpoint/2010/main" val="1856787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９．配電事業への参入実現性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12</a:t>
            </a:fld>
            <a:endParaRPr kumimoji="1" lang="ja-JP" altLang="en-US" dirty="0"/>
          </a:p>
        </p:txBody>
      </p:sp>
    </p:spTree>
    <p:extLst>
      <p:ext uri="{BB962C8B-B14F-4D97-AF65-F5344CB8AC3E}">
        <p14:creationId xmlns:p14="http://schemas.microsoft.com/office/powerpoint/2010/main" val="18297155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１０．需給調整の工夫</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13</a:t>
            </a:fld>
            <a:endParaRPr kumimoji="1" lang="ja-JP" altLang="en-US" dirty="0"/>
          </a:p>
        </p:txBody>
      </p:sp>
    </p:spTree>
    <p:extLst>
      <p:ext uri="{BB962C8B-B14F-4D97-AF65-F5344CB8AC3E}">
        <p14:creationId xmlns:p14="http://schemas.microsoft.com/office/powerpoint/2010/main" val="2324099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１１．具体性及び実現性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14</a:t>
            </a:fld>
            <a:endParaRPr kumimoji="1" lang="ja-JP" altLang="en-US" dirty="0"/>
          </a:p>
        </p:txBody>
      </p:sp>
    </p:spTree>
    <p:extLst>
      <p:ext uri="{BB962C8B-B14F-4D97-AF65-F5344CB8AC3E}">
        <p14:creationId xmlns:p14="http://schemas.microsoft.com/office/powerpoint/2010/main" val="23240998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１２．災害等による大規模停電時での実効性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xfrm>
            <a:off x="448494" y="1019175"/>
            <a:ext cx="8229600" cy="1329705"/>
          </a:xfrm>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15</a:t>
            </a:fld>
            <a:endParaRPr kumimoji="1" lang="ja-JP" altLang="en-US" dirty="0"/>
          </a:p>
        </p:txBody>
      </p:sp>
    </p:spTree>
    <p:extLst>
      <p:ext uri="{BB962C8B-B14F-4D97-AF65-F5344CB8AC3E}">
        <p14:creationId xmlns:p14="http://schemas.microsoft.com/office/powerpoint/2010/main" val="2324099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１３．マイクログリッドの実施体制・事業スキーム及び管理体制</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xfrm>
            <a:off x="448494" y="1019175"/>
            <a:ext cx="8229600" cy="1329705"/>
          </a:xfrm>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16</a:t>
            </a:fld>
            <a:endParaRPr kumimoji="1" lang="ja-JP" altLang="en-US" dirty="0"/>
          </a:p>
        </p:txBody>
      </p:sp>
    </p:spTree>
    <p:extLst>
      <p:ext uri="{BB962C8B-B14F-4D97-AF65-F5344CB8AC3E}">
        <p14:creationId xmlns:p14="http://schemas.microsoft.com/office/powerpoint/2010/main" val="1185554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6512" y="836713"/>
            <a:ext cx="9217024" cy="792088"/>
          </a:xfrm>
        </p:spPr>
        <p:txBody>
          <a:bodyPr>
            <a:normAutofit/>
          </a:bodyPr>
          <a:lstStyle/>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○○市　マイクログリッド構築概要</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2472401091"/>
              </p:ext>
            </p:extLst>
          </p:nvPr>
        </p:nvGraphicFramePr>
        <p:xfrm>
          <a:off x="683568" y="2060846"/>
          <a:ext cx="7776864" cy="1524000"/>
        </p:xfrm>
        <a:graphic>
          <a:graphicData uri="http://schemas.openxmlformats.org/drawingml/2006/table">
            <a:tbl>
              <a:tblPr firstRow="1" bandRow="1">
                <a:tableStyleId>{5940675A-B579-460E-94D1-54222C63F5DA}</a:tableStyleId>
              </a:tblPr>
              <a:tblGrid>
                <a:gridCol w="2736304">
                  <a:extLst>
                    <a:ext uri="{9D8B030D-6E8A-4147-A177-3AD203B41FA5}">
                      <a16:colId xmlns:a16="http://schemas.microsoft.com/office/drawing/2014/main" val="20000"/>
                    </a:ext>
                  </a:extLst>
                </a:gridCol>
                <a:gridCol w="5040560">
                  <a:extLst>
                    <a:ext uri="{9D8B030D-6E8A-4147-A177-3AD203B41FA5}">
                      <a16:colId xmlns:a16="http://schemas.microsoft.com/office/drawing/2014/main" val="20001"/>
                    </a:ext>
                  </a:extLst>
                </a:gridCol>
              </a:tblGrid>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補助事業者①</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0"/>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補助事業者②</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1"/>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地方公共団体</a:t>
                      </a: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○○市</a:t>
                      </a:r>
                    </a:p>
                  </a:txBody>
                  <a:tcPr/>
                </a:tc>
                <a:extLst>
                  <a:ext uri="{0D108BD9-81ED-4DB2-BD59-A6C34878D82A}">
                    <a16:rowId xmlns:a16="http://schemas.microsoft.com/office/drawing/2014/main" val="10002"/>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一般送配電事業者</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3"/>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主な再生可能エネルギー発電設備</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発電設備</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916801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１．マイクログリッドの概要図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980728"/>
            <a:ext cx="8229600" cy="5328592"/>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マイクログリッド概要図</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8" name="コンテンツ プレースホルダー 2"/>
          <p:cNvSpPr txBox="1">
            <a:spLocks/>
          </p:cNvSpPr>
          <p:nvPr/>
        </p:nvSpPr>
        <p:spPr>
          <a:xfrm>
            <a:off x="830742" y="1412776"/>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3</a:t>
            </a:fld>
            <a:endParaRPr kumimoji="1" lang="ja-JP" altLang="en-US" dirty="0"/>
          </a:p>
        </p:txBody>
      </p:sp>
    </p:spTree>
    <p:extLst>
      <p:ext uri="{BB962C8B-B14F-4D97-AF65-F5344CB8AC3E}">
        <p14:creationId xmlns:p14="http://schemas.microsoft.com/office/powerpoint/2010/main" val="2211258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１．マイクログリッドの概要図（全体地図）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980728"/>
            <a:ext cx="8229600" cy="5328592"/>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マイクログリッド</a:t>
            </a:r>
            <a:r>
              <a:rPr lang="ja-JP" altLang="en-US" dirty="0">
                <a:latin typeface="Meiryo UI" panose="020B0604030504040204" pitchFamily="50" charset="-128"/>
                <a:ea typeface="Meiryo UI" panose="020B0604030504040204" pitchFamily="50" charset="-128"/>
                <a:cs typeface="Meiryo UI" panose="020B0604030504040204" pitchFamily="50" charset="-128"/>
              </a:rPr>
              <a:t>全体地図</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8" name="コンテンツ プレースホルダー 2"/>
          <p:cNvSpPr txBox="1">
            <a:spLocks/>
          </p:cNvSpPr>
          <p:nvPr/>
        </p:nvSpPr>
        <p:spPr>
          <a:xfrm>
            <a:off x="830742" y="1412776"/>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4</a:t>
            </a:fld>
            <a:endParaRPr kumimoji="1" lang="ja-JP" altLang="en-US" dirty="0"/>
          </a:p>
        </p:txBody>
      </p:sp>
    </p:spTree>
    <p:extLst>
      <p:ext uri="{BB962C8B-B14F-4D97-AF65-F5344CB8AC3E}">
        <p14:creationId xmlns:p14="http://schemas.microsoft.com/office/powerpoint/2010/main" val="4251248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２．地域特性を反映したエネルギーの活用</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5</a:t>
            </a:fld>
            <a:endParaRPr kumimoji="1" lang="ja-JP" altLang="en-US" dirty="0"/>
          </a:p>
        </p:txBody>
      </p:sp>
    </p:spTree>
    <p:extLst>
      <p:ext uri="{BB962C8B-B14F-4D97-AF65-F5344CB8AC3E}">
        <p14:creationId xmlns:p14="http://schemas.microsoft.com/office/powerpoint/2010/main" val="2583819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３．地域の活性化</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6</a:t>
            </a:fld>
            <a:endParaRPr kumimoji="1" lang="ja-JP" altLang="en-US" dirty="0"/>
          </a:p>
        </p:txBody>
      </p:sp>
    </p:spTree>
    <p:extLst>
      <p:ext uri="{BB962C8B-B14F-4D97-AF65-F5344CB8AC3E}">
        <p14:creationId xmlns:p14="http://schemas.microsoft.com/office/powerpoint/2010/main" val="1191158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４．供給先の公共性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7</a:t>
            </a:fld>
            <a:endParaRPr kumimoji="1" lang="ja-JP" altLang="en-US" dirty="0"/>
          </a:p>
        </p:txBody>
      </p:sp>
    </p:spTree>
    <p:extLst>
      <p:ext uri="{BB962C8B-B14F-4D97-AF65-F5344CB8AC3E}">
        <p14:creationId xmlns:p14="http://schemas.microsoft.com/office/powerpoint/2010/main" val="4260260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５．規模に応じた持続性</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8</a:t>
            </a:fld>
            <a:endParaRPr kumimoji="1" lang="ja-JP" altLang="en-US" dirty="0"/>
          </a:p>
        </p:txBody>
      </p:sp>
    </p:spTree>
    <p:extLst>
      <p:ext uri="{BB962C8B-B14F-4D97-AF65-F5344CB8AC3E}">
        <p14:creationId xmlns:p14="http://schemas.microsoft.com/office/powerpoint/2010/main" val="2583819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６．需給バランスの制御</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9</a:t>
            </a:fld>
            <a:endParaRPr kumimoji="1" lang="ja-JP" altLang="en-US" dirty="0"/>
          </a:p>
        </p:txBody>
      </p:sp>
    </p:spTree>
    <p:extLst>
      <p:ext uri="{BB962C8B-B14F-4D97-AF65-F5344CB8AC3E}">
        <p14:creationId xmlns:p14="http://schemas.microsoft.com/office/powerpoint/2010/main" val="258381912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CFF"/>
        </a:solidFill>
        <a:ln>
          <a:noFill/>
        </a:ln>
      </a:spPr>
      <a:bodyPr rtlCol="0" anchor="ctr"/>
      <a:lstStyle>
        <a:defPPr algn="ctr">
          <a:defRPr kumimoji="1">
            <a:solidFill>
              <a:srgbClr val="FFCCFF"/>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1982</Words>
  <Application>Microsoft Office PowerPoint</Application>
  <PresentationFormat>画面に合わせる (4:3)</PresentationFormat>
  <Paragraphs>254</Paragraphs>
  <Slides>16</Slides>
  <Notes>16</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16</vt:i4>
      </vt:variant>
    </vt:vector>
  </HeadingPairs>
  <TitlesOfParts>
    <vt:vector size="22" baseType="lpstr">
      <vt:lpstr>Meiryo UI</vt:lpstr>
      <vt:lpstr>ＭＳ 明朝</vt:lpstr>
      <vt:lpstr>Arial</vt:lpstr>
      <vt:lpstr>Calibri</vt:lpstr>
      <vt:lpstr>Wingdings</vt:lpstr>
      <vt:lpstr>Office ​​テーマ</vt:lpstr>
      <vt:lpstr>本様式の記入について</vt:lpstr>
      <vt:lpstr>例）【○○市　マイクログリッド構築概要】</vt:lpstr>
      <vt:lpstr>１．マイクログリッドの概要図</vt:lpstr>
      <vt:lpstr>１．マイクログリッドの概要図（全体地図）</vt:lpstr>
      <vt:lpstr>２．地域特性を反映したエネルギーの活用</vt:lpstr>
      <vt:lpstr>３．地域の活性化</vt:lpstr>
      <vt:lpstr>４．供給先の公共性</vt:lpstr>
      <vt:lpstr>５．規模に応じた持続性</vt:lpstr>
      <vt:lpstr>６．需給バランスの制御</vt:lpstr>
      <vt:lpstr>７．平常時での活用</vt:lpstr>
      <vt:lpstr>８．マイクログリッドの継続性</vt:lpstr>
      <vt:lpstr>９．配電事業への参入実現性</vt:lpstr>
      <vt:lpstr>１０．需給調整の工夫</vt:lpstr>
      <vt:lpstr>１１．具体性及び実現性</vt:lpstr>
      <vt:lpstr>１２．災害等による大規模停電時での実効性</vt:lpstr>
      <vt:lpstr>１３．マイクログリッドの実施体制・事業スキーム及び管理体制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created xsi:type="dcterms:W3CDTF">2024-05-29T02:40:00Z</dcterms:created>
  <dcterms:modified xsi:type="dcterms:W3CDTF">2024-05-29T02:40:41Z</dcterms:modified>
</cp:coreProperties>
</file>