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notesMasterIdLst>
    <p:notesMasterId r:id="rId13"/>
  </p:notesMasterIdLst>
  <p:handoutMasterIdLst>
    <p:handoutMasterId r:id="rId14"/>
  </p:handoutMasterIdLst>
  <p:sldIdLst>
    <p:sldId id="286" r:id="rId2"/>
    <p:sldId id="265" r:id="rId3"/>
    <p:sldId id="287" r:id="rId4"/>
    <p:sldId id="294" r:id="rId5"/>
    <p:sldId id="288" r:id="rId6"/>
    <p:sldId id="289" r:id="rId7"/>
    <p:sldId id="290" r:id="rId8"/>
    <p:sldId id="291" r:id="rId9"/>
    <p:sldId id="295" r:id="rId10"/>
    <p:sldId id="292" r:id="rId11"/>
    <p:sldId id="293" r:id="rId12"/>
  </p:sldIdLst>
  <p:sldSz cx="9144000" cy="6858000" type="screen4x3"/>
  <p:notesSz cx="6807200" cy="993933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31">
          <p15:clr>
            <a:srgbClr val="A4A3A4"/>
          </p15:clr>
        </p15:guide>
        <p15:guide id="2" pos="2144">
          <p15:clr>
            <a:srgbClr val="A4A3A4"/>
          </p15:clr>
        </p15:guide>
      </p15:notes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作成者" initials="A" userId="Author"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69C7853C-536D-4A76-A0AE-DD22124D55A5}" styleName="テーマ スタイル 1 - アクセント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073A0DAA-6AF3-43AB-8588-CEC1D06C72B9}" styleName="スタイル (中間)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017" autoAdjust="0"/>
    <p:restoredTop sz="86353" autoAdjust="0"/>
  </p:normalViewPr>
  <p:slideViewPr>
    <p:cSldViewPr>
      <p:cViewPr varScale="1">
        <p:scale>
          <a:sx n="104" d="100"/>
          <a:sy n="104" d="100"/>
        </p:scale>
        <p:origin x="1950" y="114"/>
      </p:cViewPr>
      <p:guideLst>
        <p:guide orient="horz" pos="2160"/>
        <p:guide pos="2880"/>
      </p:guideLst>
    </p:cSldViewPr>
  </p:slideViewPr>
  <p:notesTextViewPr>
    <p:cViewPr>
      <p:scale>
        <a:sx n="1" d="1"/>
        <a:sy n="1" d="1"/>
      </p:scale>
      <p:origin x="0" y="0"/>
    </p:cViewPr>
  </p:notesTextViewPr>
  <p:notesViewPr>
    <p:cSldViewPr>
      <p:cViewPr varScale="1">
        <p:scale>
          <a:sx n="85" d="100"/>
          <a:sy n="85" d="100"/>
        </p:scale>
        <p:origin x="-3786" y="-78"/>
      </p:cViewPr>
      <p:guideLst>
        <p:guide orient="horz" pos="3131"/>
        <p:guide pos="2144"/>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19" Type="http://schemas.microsoft.com/office/2018/10/relationships/authors" Targe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9787" cy="496967"/>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55838" y="0"/>
            <a:ext cx="2949787" cy="496967"/>
          </a:xfrm>
          <a:prstGeom prst="rect">
            <a:avLst/>
          </a:prstGeom>
        </p:spPr>
        <p:txBody>
          <a:bodyPr vert="horz" lIns="91440" tIns="45720" rIns="91440" bIns="45720" rtlCol="0"/>
          <a:lstStyle>
            <a:lvl1pPr algn="r">
              <a:defRPr sz="1200"/>
            </a:lvl1pPr>
          </a:lstStyle>
          <a:p>
            <a:fld id="{07CCFFC4-ECCC-48F5-8D3F-462A5B9D862E}" type="datetimeFigureOut">
              <a:rPr kumimoji="1" lang="ja-JP" altLang="en-US" smtClean="0"/>
              <a:t>2024/6/19</a:t>
            </a:fld>
            <a:endParaRPr kumimoji="1" lang="ja-JP" altLang="en-US"/>
          </a:p>
        </p:txBody>
      </p:sp>
      <p:sp>
        <p:nvSpPr>
          <p:cNvPr id="4" name="フッター プレースホルダー 3"/>
          <p:cNvSpPr>
            <a:spLocks noGrp="1"/>
          </p:cNvSpPr>
          <p:nvPr>
            <p:ph type="ftr" sz="quarter" idx="2"/>
          </p:nvPr>
        </p:nvSpPr>
        <p:spPr>
          <a:xfrm>
            <a:off x="0" y="9440646"/>
            <a:ext cx="2949787" cy="496967"/>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55838" y="9440646"/>
            <a:ext cx="2949787" cy="496967"/>
          </a:xfrm>
          <a:prstGeom prst="rect">
            <a:avLst/>
          </a:prstGeom>
        </p:spPr>
        <p:txBody>
          <a:bodyPr vert="horz" lIns="91440" tIns="45720" rIns="91440" bIns="45720" rtlCol="0" anchor="b"/>
          <a:lstStyle>
            <a:lvl1pPr algn="r">
              <a:defRPr sz="1200"/>
            </a:lvl1pPr>
          </a:lstStyle>
          <a:p>
            <a:fld id="{1079B02B-403B-4B96-984E-70697F463D80}" type="slidenum">
              <a:rPr kumimoji="1" lang="ja-JP" altLang="en-US" smtClean="0"/>
              <a:t>‹#›</a:t>
            </a:fld>
            <a:endParaRPr kumimoji="1" lang="ja-JP" altLang="en-US"/>
          </a:p>
        </p:txBody>
      </p:sp>
    </p:spTree>
    <p:extLst>
      <p:ext uri="{BB962C8B-B14F-4D97-AF65-F5344CB8AC3E}">
        <p14:creationId xmlns:p14="http://schemas.microsoft.com/office/powerpoint/2010/main" val="1510429581"/>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9787" cy="496967"/>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5838" y="0"/>
            <a:ext cx="2949787" cy="496967"/>
          </a:xfrm>
          <a:prstGeom prst="rect">
            <a:avLst/>
          </a:prstGeom>
        </p:spPr>
        <p:txBody>
          <a:bodyPr vert="horz" lIns="91440" tIns="45720" rIns="91440" bIns="45720" rtlCol="0"/>
          <a:lstStyle>
            <a:lvl1pPr algn="r">
              <a:defRPr sz="1200"/>
            </a:lvl1pPr>
          </a:lstStyle>
          <a:p>
            <a:fld id="{D75E2854-4FBD-462E-98C4-BC0E16FB3D5E}" type="datetimeFigureOut">
              <a:rPr kumimoji="1" lang="ja-JP" altLang="en-US" smtClean="0"/>
              <a:t>2024/6/19</a:t>
            </a:fld>
            <a:endParaRPr kumimoji="1" lang="ja-JP" altLang="en-US"/>
          </a:p>
        </p:txBody>
      </p:sp>
      <p:sp>
        <p:nvSpPr>
          <p:cNvPr id="4" name="スライド イメージ プレースホルダー 3"/>
          <p:cNvSpPr>
            <a:spLocks noGrp="1" noRot="1" noChangeAspect="1"/>
          </p:cNvSpPr>
          <p:nvPr>
            <p:ph type="sldImg" idx="2"/>
          </p:nvPr>
        </p:nvSpPr>
        <p:spPr>
          <a:xfrm>
            <a:off x="920750" y="746125"/>
            <a:ext cx="4965700" cy="3725863"/>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0720" y="4721186"/>
            <a:ext cx="5445760" cy="4472702"/>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440646"/>
            <a:ext cx="2949787" cy="49696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5838" y="9440646"/>
            <a:ext cx="2949787" cy="496967"/>
          </a:xfrm>
          <a:prstGeom prst="rect">
            <a:avLst/>
          </a:prstGeom>
        </p:spPr>
        <p:txBody>
          <a:bodyPr vert="horz" lIns="91440" tIns="45720" rIns="91440" bIns="45720" rtlCol="0" anchor="b"/>
          <a:lstStyle>
            <a:lvl1pPr algn="r">
              <a:defRPr sz="1200"/>
            </a:lvl1pPr>
          </a:lstStyle>
          <a:p>
            <a:fld id="{E51DC78B-8530-4493-B636-CAEF2E9D7C47}" type="slidenum">
              <a:rPr kumimoji="1" lang="ja-JP" altLang="en-US" smtClean="0"/>
              <a:t>‹#›</a:t>
            </a:fld>
            <a:endParaRPr kumimoji="1" lang="ja-JP" altLang="en-US"/>
          </a:p>
        </p:txBody>
      </p:sp>
    </p:spTree>
    <p:extLst>
      <p:ext uri="{BB962C8B-B14F-4D97-AF65-F5344CB8AC3E}">
        <p14:creationId xmlns:p14="http://schemas.microsoft.com/office/powerpoint/2010/main" val="4271317600"/>
      </p:ext>
    </p:extLst>
  </p:cSld>
  <p:clrMap bg1="lt1" tx1="dk1" bg2="lt2" tx2="dk2" accent1="accent1" accent2="accent2" accent3="accent3" accent4="accent4" accent5="accent5" accent6="accent6" hlink="hlink" folHlink="folHlink"/>
  <p:hf hdr="0" dt="0"/>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E51DC78B-8530-4493-B636-CAEF2E9D7C47}" type="slidenum">
              <a:rPr kumimoji="1" lang="ja-JP" altLang="en-US" smtClean="0"/>
              <a:t>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Tree>
    <p:extLst>
      <p:ext uri="{BB962C8B-B14F-4D97-AF65-F5344CB8AC3E}">
        <p14:creationId xmlns:p14="http://schemas.microsoft.com/office/powerpoint/2010/main" val="170294229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indent="0">
              <a:buFont typeface="Arial" panose="020B0604020202020204" pitchFamily="34" charset="0"/>
              <a:buNone/>
            </a:pPr>
            <a:r>
              <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記入上の注意</a:t>
            </a:r>
            <a:r>
              <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p>
          <a:p>
            <a:pPr marL="0" indent="0">
              <a:buFont typeface="Arial" panose="020B0604020202020204" pitchFamily="34" charset="0"/>
              <a:buNone/>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下記の内容について、現在想定している内容を記載してください。</a:t>
            </a: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marL="0" indent="0">
              <a:buFont typeface="Arial" panose="020B0604020202020204" pitchFamily="34" charset="0"/>
              <a:buNone/>
            </a:pP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マイクログリッドの構築にあたっての想定スケジュールを記載すること。</a:t>
            </a:r>
            <a:endParaRPr kumimoji="1" lang="ja-JP" altLang="ja-JP" sz="1200" b="0" i="0" u="none" strike="noStrike" kern="1200" dirty="0">
              <a:solidFill>
                <a:srgbClr val="FF0000"/>
              </a:solidFill>
              <a:effectLst/>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スライド番号プレースホルダー 3"/>
          <p:cNvSpPr>
            <a:spLocks noGrp="1"/>
          </p:cNvSpPr>
          <p:nvPr>
            <p:ph type="sldNum" sz="quarter" idx="10"/>
          </p:nvPr>
        </p:nvSpPr>
        <p:spPr/>
        <p:txBody>
          <a:bodyPr/>
          <a:lstStyle/>
          <a:p>
            <a:fld id="{E51DC78B-8530-4493-B636-CAEF2E9D7C47}" type="slidenum">
              <a:rPr kumimoji="1" lang="ja-JP" altLang="en-US" smtClean="0"/>
              <a:t>10</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Tree>
    <p:extLst>
      <p:ext uri="{BB962C8B-B14F-4D97-AF65-F5344CB8AC3E}">
        <p14:creationId xmlns:p14="http://schemas.microsoft.com/office/powerpoint/2010/main" val="170294229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indent="0">
              <a:buFont typeface="Arial" panose="020B0604020202020204" pitchFamily="34" charset="0"/>
              <a:buNone/>
            </a:pPr>
            <a:r>
              <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記入上の注意</a:t>
            </a:r>
            <a:r>
              <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p>
          <a:p>
            <a:pPr marL="0" indent="0">
              <a:buFont typeface="Arial" panose="020B0604020202020204" pitchFamily="34" charset="0"/>
              <a:buNone/>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下記の内容について、現在想定している内容を記載してください。</a:t>
            </a: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marL="0" indent="0">
              <a:buFont typeface="Arial" panose="020B0604020202020204" pitchFamily="34" charset="0"/>
              <a:buNone/>
            </a:pP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当該マイクログリッドの事業採算性、投資回収方法、資金調達の見通しについて記載すること。</a:t>
            </a: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kumimoji="1" lang="ja-JP" altLang="en-US" sz="1200" b="0" i="0" u="none" strike="noStrike" kern="1200" dirty="0">
                <a:solidFill>
                  <a:srgbClr val="FF0000"/>
                </a:solidFill>
                <a:effectLst/>
                <a:latin typeface="Meiryo UI" panose="020B0604030504040204" pitchFamily="50" charset="-128"/>
                <a:ea typeface="Meiryo UI" panose="020B0604030504040204" pitchFamily="50" charset="-128"/>
                <a:cs typeface="Meiryo UI" panose="020B0604030504040204" pitchFamily="50" charset="-128"/>
              </a:rPr>
              <a:t>導入予定の設備の平常時の活用方法を記載すること。</a:t>
            </a:r>
            <a:endParaRPr kumimoji="1" lang="en-US" altLang="ja-JP" sz="1200" b="0" i="0" u="none" strike="noStrike" kern="1200" dirty="0">
              <a:solidFill>
                <a:srgbClr val="FF0000"/>
              </a:solidFill>
              <a:effectLst/>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kumimoji="1" lang="ja-JP" altLang="en-US" sz="1200" b="0" i="0" u="none" strike="noStrike" kern="1200" dirty="0">
                <a:solidFill>
                  <a:srgbClr val="FF0000"/>
                </a:solidFill>
                <a:effectLst/>
                <a:latin typeface="Meiryo UI" panose="020B0604030504040204" pitchFamily="50" charset="-128"/>
                <a:ea typeface="Meiryo UI" panose="020B0604030504040204" pitchFamily="50" charset="-128"/>
                <a:cs typeface="Meiryo UI" panose="020B0604030504040204" pitchFamily="50" charset="-128"/>
              </a:rPr>
              <a:t>現時点で想定しているビジネススキームについて記載すること。</a:t>
            </a:r>
            <a:endParaRPr kumimoji="1" lang="ja-JP" altLang="ja-JP" sz="1200" b="0" i="0" u="none" strike="noStrike" kern="1200" dirty="0">
              <a:solidFill>
                <a:srgbClr val="FF0000"/>
              </a:solidFill>
              <a:effectLst/>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スライド番号プレースホルダー 3"/>
          <p:cNvSpPr>
            <a:spLocks noGrp="1"/>
          </p:cNvSpPr>
          <p:nvPr>
            <p:ph type="sldNum" sz="quarter" idx="10"/>
          </p:nvPr>
        </p:nvSpPr>
        <p:spPr/>
        <p:txBody>
          <a:bodyPr/>
          <a:lstStyle/>
          <a:p>
            <a:fld id="{E51DC78B-8530-4493-B636-CAEF2E9D7C47}" type="slidenum">
              <a:rPr kumimoji="1" lang="ja-JP" altLang="en-US" smtClean="0"/>
              <a:t>11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Tree>
    <p:extLst>
      <p:ext uri="{BB962C8B-B14F-4D97-AF65-F5344CB8AC3E}">
        <p14:creationId xmlns:p14="http://schemas.microsoft.com/office/powerpoint/2010/main" val="170294229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注意</a:t>
            </a:r>
            <a:r>
              <a:rPr lang="en-US" altLang="ja-JP"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p>
          <a:p>
            <a:pPr marL="285750" indent="-285750">
              <a:buFont typeface="Wingdings" panose="05000000000000000000" pitchFamily="2" charset="2"/>
              <a:buChar char="p"/>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本資料は審査委員が申請内容の審査を実施するための重要な資料となりますので、各注意事項を熟読のうえ作成を行って下さい。</a:t>
            </a: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marL="342900" indent="-342900">
              <a:buFont typeface="+mj-ea"/>
              <a:buAutoNum type="circleNumDbPlain"/>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文字の大きさは</a:t>
            </a:r>
            <a:r>
              <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14pt</a:t>
            </a: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以上とすること。</a:t>
            </a: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marL="342900" indent="-342900">
              <a:buFont typeface="+mj-ea"/>
              <a:buAutoNum type="circleNumDbPlain"/>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既定のフォント（</a:t>
            </a:r>
            <a:r>
              <a:rPr lang="en-US" altLang="ja-JP" sz="1200" dirty="0" err="1">
                <a:solidFill>
                  <a:srgbClr val="FF0000"/>
                </a:solidFill>
                <a:latin typeface="Meiryo UI" panose="020B0604030504040204" pitchFamily="50" charset="-128"/>
                <a:ea typeface="Meiryo UI" panose="020B0604030504040204" pitchFamily="50" charset="-128"/>
                <a:cs typeface="Meiryo UI" panose="020B0604030504040204" pitchFamily="50" charset="-128"/>
              </a:rPr>
              <a:t>Meiryo</a:t>
            </a:r>
            <a:r>
              <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 UI</a:t>
            </a: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）を使用すること。</a:t>
            </a: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marL="342900" indent="-342900">
              <a:buFont typeface="+mj-ea"/>
              <a:buAutoNum type="circleNumDbPlain"/>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各項目の枚数について指定はありません。複数項目を１枚にまとめても問題ありません。</a:t>
            </a: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marL="342900" indent="-342900">
              <a:buFont typeface="+mj-ea"/>
              <a:buAutoNum type="circleNumDbPlain"/>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図表などを用いて、分かりやすく表現して下さい。</a:t>
            </a: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marL="342900" indent="-342900">
              <a:buFont typeface="+mj-ea"/>
              <a:buAutoNum type="circleNumDbPlain"/>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各説明は、具体的かつ定量的に分かりやすく説明して下さい。</a:t>
            </a: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フッター プレースホルダー 3"/>
          <p:cNvSpPr>
            <a:spLocks noGrp="1"/>
          </p:cNvSpPr>
          <p:nvPr>
            <p:ph type="ftr" sz="quarter" idx="10"/>
          </p:nvPr>
        </p:nvSpPr>
        <p:spPr/>
        <p:txBody>
          <a:bodyPr/>
          <a:lstStyle/>
          <a:p>
            <a:endParaRPr kumimoji="1" lang="ja-JP" altLang="en-US"/>
          </a:p>
        </p:txBody>
      </p:sp>
      <p:sp>
        <p:nvSpPr>
          <p:cNvPr id="5" name="スライド番号プレースホルダー 4"/>
          <p:cNvSpPr>
            <a:spLocks noGrp="1"/>
          </p:cNvSpPr>
          <p:nvPr>
            <p:ph type="sldNum" sz="quarter" idx="11"/>
          </p:nvPr>
        </p:nvSpPr>
        <p:spPr/>
        <p:txBody>
          <a:bodyPr/>
          <a:lstStyle/>
          <a:p>
            <a:fld id="{E51DC78B-8530-4493-B636-CAEF2E9D7C47}" type="slidenum">
              <a:rPr kumimoji="1" lang="ja-JP" altLang="en-US" smtClean="0"/>
              <a:t>2</a:t>
            </a:fld>
            <a:endParaRPr kumimoji="1" lang="ja-JP" altLang="en-US"/>
          </a:p>
        </p:txBody>
      </p:sp>
    </p:spTree>
    <p:extLst>
      <p:ext uri="{BB962C8B-B14F-4D97-AF65-F5344CB8AC3E}">
        <p14:creationId xmlns:p14="http://schemas.microsoft.com/office/powerpoint/2010/main" val="51920937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indent="0">
              <a:buFont typeface="Arial" panose="020B0604020202020204" pitchFamily="34" charset="0"/>
              <a:buNone/>
            </a:pPr>
            <a:r>
              <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記入上の注意</a:t>
            </a:r>
            <a:r>
              <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p>
          <a:p>
            <a:pPr marL="0" indent="0">
              <a:buFont typeface="Arial" panose="020B0604020202020204" pitchFamily="34" charset="0"/>
              <a:buNone/>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下記の内容について、現在想定している内容を記載してください。</a:t>
            </a: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marL="0" indent="0">
              <a:buFont typeface="Arial" panose="020B0604020202020204" pitchFamily="34" charset="0"/>
              <a:buNone/>
            </a:pP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マイクログリッドの全体像が把握できる概要図を記載すること。</a:t>
            </a: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系統の配電線と自営線が区別できるように説明すること。</a:t>
            </a: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新規で導入する設備、既存の設備を色分けし、区別できるように説明すること。</a:t>
            </a: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コンソーシアム各社（補助事業者、地方公共団体等）、一般送配電事業者、供給先、及びその他関係者を漏れなく記載すること。</a:t>
            </a: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平常時と災害等による大規模停電時の電気の流れを記載すること。</a:t>
            </a:r>
            <a:endParaRPr lang="en-US" altLang="ja-JP"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スライド番号プレースホルダー 3"/>
          <p:cNvSpPr>
            <a:spLocks noGrp="1"/>
          </p:cNvSpPr>
          <p:nvPr>
            <p:ph type="sldNum" sz="quarter" idx="10"/>
          </p:nvPr>
        </p:nvSpPr>
        <p:spPr/>
        <p:txBody>
          <a:bodyPr/>
          <a:lstStyle/>
          <a:p>
            <a:fld id="{E51DC78B-8530-4493-B636-CAEF2E9D7C47}" type="slidenum">
              <a:rPr kumimoji="1" lang="ja-JP" altLang="en-US" smtClean="0"/>
              <a:t>3</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Tree>
    <p:extLst>
      <p:ext uri="{BB962C8B-B14F-4D97-AF65-F5344CB8AC3E}">
        <p14:creationId xmlns:p14="http://schemas.microsoft.com/office/powerpoint/2010/main" val="170294229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indent="0">
              <a:buFont typeface="Arial" panose="020B0604020202020204" pitchFamily="34" charset="0"/>
              <a:buNone/>
            </a:pPr>
            <a:r>
              <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記入上の注意</a:t>
            </a:r>
            <a:r>
              <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p>
          <a:p>
            <a:pPr marL="0" indent="0">
              <a:buFont typeface="Arial" panose="020B0604020202020204" pitchFamily="34" charset="0"/>
              <a:buNone/>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下記の内容について、現在想定している内容を記載してください。</a:t>
            </a: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marL="0" indent="0">
              <a:buFont typeface="Arial" panose="020B0604020202020204" pitchFamily="34" charset="0"/>
              <a:buNone/>
            </a:pP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マイクログリッドの全体像が把握できる地図等を添付すること。</a:t>
            </a: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マイクログリッドの範囲を明確に記載すること。</a:t>
            </a: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系統の配電線と自営線が区別できるように記載すること。</a:t>
            </a: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主要設備の設置場所（予定含む）を明確に記入すること</a:t>
            </a: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その他考慮すべき情報（想定災害に関連するハザードマップ等）があれば記載すること</a:t>
            </a: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スライド番号プレースホルダー 3"/>
          <p:cNvSpPr>
            <a:spLocks noGrp="1"/>
          </p:cNvSpPr>
          <p:nvPr>
            <p:ph type="sldNum" sz="quarter" idx="10"/>
          </p:nvPr>
        </p:nvSpPr>
        <p:spPr/>
        <p:txBody>
          <a:bodyPr/>
          <a:lstStyle/>
          <a:p>
            <a:fld id="{E51DC78B-8530-4493-B636-CAEF2E9D7C47}" type="slidenum">
              <a:rPr kumimoji="1" lang="ja-JP" altLang="en-US" smtClean="0"/>
              <a:t>4</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Tree>
    <p:extLst>
      <p:ext uri="{BB962C8B-B14F-4D97-AF65-F5344CB8AC3E}">
        <p14:creationId xmlns:p14="http://schemas.microsoft.com/office/powerpoint/2010/main" val="170294229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indent="0">
              <a:buFont typeface="Arial" panose="020B0604020202020204" pitchFamily="34" charset="0"/>
              <a:buNone/>
            </a:pPr>
            <a:r>
              <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記入上の注意</a:t>
            </a:r>
            <a:r>
              <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p>
          <a:p>
            <a:pPr marL="0" indent="0">
              <a:buFont typeface="Arial" panose="020B0604020202020204" pitchFamily="34" charset="0"/>
              <a:buNone/>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下記の内容について、現在想定している内容を記載してください。</a:t>
            </a: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marL="0" indent="0">
              <a:buFont typeface="Arial" panose="020B0604020202020204" pitchFamily="34" charset="0"/>
              <a:buNone/>
            </a:pPr>
            <a:endParaRPr kumimoji="1" lang="en-US" altLang="ja-JP" sz="1200" b="0" i="0" u="none" strike="noStrike" kern="1200" dirty="0">
              <a:solidFill>
                <a:srgbClr val="FF0000"/>
              </a:solidFill>
              <a:effectLst/>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kumimoji="1" lang="ja-JP" altLang="en-US" sz="1200" b="0" i="0" u="none" strike="noStrike" kern="1200" dirty="0">
                <a:solidFill>
                  <a:srgbClr val="FF0000"/>
                </a:solidFill>
                <a:effectLst/>
                <a:latin typeface="Meiryo UI" panose="020B0604030504040204" pitchFamily="50" charset="-128"/>
                <a:ea typeface="Meiryo UI" panose="020B0604030504040204" pitchFamily="50" charset="-128"/>
                <a:cs typeface="Meiryo UI" panose="020B0604030504040204" pitchFamily="50" charset="-128"/>
              </a:rPr>
              <a:t>対象となる地域特性に応じた課題を説明すること。</a:t>
            </a:r>
            <a:endParaRPr kumimoji="1" lang="en-US" altLang="ja-JP" sz="1200" b="0" i="0" u="none" strike="noStrike" kern="1200" dirty="0">
              <a:solidFill>
                <a:srgbClr val="FF0000"/>
              </a:solidFill>
              <a:effectLst/>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kumimoji="1" lang="ja-JP" altLang="en-US" sz="1200" b="0" i="0" u="none" strike="noStrike" kern="1200" dirty="0">
                <a:solidFill>
                  <a:srgbClr val="FF0000"/>
                </a:solidFill>
                <a:effectLst/>
                <a:latin typeface="Meiryo UI" panose="020B0604030504040204" pitchFamily="50" charset="-128"/>
                <a:ea typeface="Meiryo UI" panose="020B0604030504040204" pitchFamily="50" charset="-128"/>
                <a:cs typeface="Meiryo UI" panose="020B0604030504040204" pitchFamily="50" charset="-128"/>
              </a:rPr>
              <a:t>対象となる地域で大規模停電の発生の原因として想定される災害等について説明すること。</a:t>
            </a:r>
            <a:endParaRPr kumimoji="1" lang="ja-JP" altLang="ja-JP" sz="1200" b="0" i="0" u="none" strike="noStrike" kern="1200" dirty="0">
              <a:solidFill>
                <a:srgbClr val="FF0000"/>
              </a:solidFill>
              <a:effectLst/>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スライド番号プレースホルダー 3"/>
          <p:cNvSpPr>
            <a:spLocks noGrp="1"/>
          </p:cNvSpPr>
          <p:nvPr>
            <p:ph type="sldNum" sz="quarter" idx="10"/>
          </p:nvPr>
        </p:nvSpPr>
        <p:spPr/>
        <p:txBody>
          <a:bodyPr/>
          <a:lstStyle/>
          <a:p>
            <a:fld id="{E51DC78B-8530-4493-B636-CAEF2E9D7C47}" type="slidenum">
              <a:rPr kumimoji="1" lang="ja-JP" altLang="en-US" smtClean="0"/>
              <a:t>5</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Tree>
    <p:extLst>
      <p:ext uri="{BB962C8B-B14F-4D97-AF65-F5344CB8AC3E}">
        <p14:creationId xmlns:p14="http://schemas.microsoft.com/office/powerpoint/2010/main" val="170294229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indent="0">
              <a:buFont typeface="Arial" panose="020B0604020202020204" pitchFamily="34" charset="0"/>
              <a:buNone/>
            </a:pPr>
            <a:r>
              <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記入上の注意</a:t>
            </a:r>
            <a:r>
              <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p>
          <a:p>
            <a:pPr marL="0" indent="0">
              <a:buFont typeface="Arial" panose="020B0604020202020204" pitchFamily="34" charset="0"/>
              <a:buNone/>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下記の内容について、現在想定している内容を記載してください。</a:t>
            </a: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marL="0" indent="0">
              <a:buFont typeface="Arial" panose="020B0604020202020204" pitchFamily="34" charset="0"/>
              <a:buNone/>
            </a:pP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マイクログリッドを行う地域の特性を説明すること。</a:t>
            </a: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地域特性を反映した再生可能エネルギーの活用について説明すること。</a:t>
            </a: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marL="0" indent="0">
              <a:buFont typeface="Arial" panose="020B0604020202020204" pitchFamily="34" charset="0"/>
              <a:buNone/>
            </a:pPr>
            <a:endParaRPr kumimoji="1" lang="ja-JP" altLang="ja-JP" sz="1200" b="0" i="0" u="none" strike="noStrike" kern="1200" dirty="0">
              <a:solidFill>
                <a:schemeClr val="tx1"/>
              </a:solidFill>
              <a:effectLst/>
              <a:latin typeface="+mn-lt"/>
              <a:ea typeface="+mn-ea"/>
              <a:cs typeface="+mn-cs"/>
            </a:endParaRPr>
          </a:p>
        </p:txBody>
      </p:sp>
      <p:sp>
        <p:nvSpPr>
          <p:cNvPr id="4" name="スライド番号プレースホルダー 3"/>
          <p:cNvSpPr>
            <a:spLocks noGrp="1"/>
          </p:cNvSpPr>
          <p:nvPr>
            <p:ph type="sldNum" sz="quarter" idx="10"/>
          </p:nvPr>
        </p:nvSpPr>
        <p:spPr/>
        <p:txBody>
          <a:bodyPr/>
          <a:lstStyle/>
          <a:p>
            <a:fld id="{E51DC78B-8530-4493-B636-CAEF2E9D7C47}" type="slidenum">
              <a:rPr kumimoji="1" lang="ja-JP" altLang="en-US" smtClean="0"/>
              <a:t>6</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Tree>
    <p:extLst>
      <p:ext uri="{BB962C8B-B14F-4D97-AF65-F5344CB8AC3E}">
        <p14:creationId xmlns:p14="http://schemas.microsoft.com/office/powerpoint/2010/main" val="170294229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記入上の注意</a:t>
            </a:r>
            <a:r>
              <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p>
          <a:p>
            <a:pPr marL="0" indent="0">
              <a:buFont typeface="Arial" panose="020B0604020202020204" pitchFamily="34" charset="0"/>
              <a:buNone/>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下記の内容について、現在想定している内容を記載してください。</a:t>
            </a: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marL="0" indent="0">
              <a:buFont typeface="Arial" panose="020B0604020202020204" pitchFamily="34" charset="0"/>
              <a:buNone/>
            </a:pPr>
            <a:endParaRPr kumimoji="1" lang="en-US" altLang="ja-JP" sz="1200" b="0" i="0" u="none" strike="noStrike" kern="1200" dirty="0">
              <a:solidFill>
                <a:srgbClr val="FF0000"/>
              </a:solidFill>
              <a:effectLst/>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kumimoji="1" lang="ja-JP" altLang="en-US" sz="1200" b="0" i="0" u="none" strike="noStrike" kern="1200" dirty="0">
                <a:solidFill>
                  <a:srgbClr val="FF0000"/>
                </a:solidFill>
                <a:effectLst/>
                <a:latin typeface="Meiryo UI" panose="020B0604030504040204" pitchFamily="50" charset="-128"/>
                <a:ea typeface="Meiryo UI" panose="020B0604030504040204" pitchFamily="50" charset="-128"/>
                <a:cs typeface="Meiryo UI" panose="020B0604030504040204" pitchFamily="50" charset="-128"/>
              </a:rPr>
              <a:t>「２．</a:t>
            </a:r>
            <a:r>
              <a:rPr lang="ja-JP" altLang="en-US"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対象となる地域特性に応じた課題抽出</a:t>
            </a:r>
            <a:r>
              <a:rPr kumimoji="1" lang="ja-JP" altLang="en-US" sz="1200" b="0" i="0" u="none" strike="noStrike" kern="1200" dirty="0">
                <a:solidFill>
                  <a:srgbClr val="FF0000"/>
                </a:solidFill>
                <a:effectLst/>
                <a:latin typeface="Meiryo UI" panose="020B0604030504040204" pitchFamily="50" charset="-128"/>
                <a:ea typeface="Meiryo UI" panose="020B0604030504040204" pitchFamily="50" charset="-128"/>
                <a:cs typeface="Meiryo UI" panose="020B0604030504040204" pitchFamily="50" charset="-128"/>
              </a:rPr>
              <a:t>」で記載した課題及び想定災害等に対して、当該マイクログリッドが事業の目的に即しており、地域課題の解決が実現できるものである旨を説明すること。</a:t>
            </a:r>
            <a:endParaRPr kumimoji="1" lang="ja-JP" altLang="ja-JP" sz="1200" b="0" i="0" u="none" strike="noStrike" kern="1200" dirty="0">
              <a:solidFill>
                <a:srgbClr val="FF0000"/>
              </a:solidFill>
              <a:effectLst/>
              <a:latin typeface="Meiryo UI" panose="020B0604030504040204" pitchFamily="50" charset="-128"/>
              <a:ea typeface="Meiryo UI" panose="020B0604030504040204" pitchFamily="50" charset="-128"/>
              <a:cs typeface="Meiryo UI" panose="020B0604030504040204" pitchFamily="50" charset="-128"/>
            </a:endParaRPr>
          </a:p>
          <a:p>
            <a:pPr marL="0" indent="0">
              <a:buFont typeface="Arial" panose="020B0604020202020204" pitchFamily="34" charset="0"/>
              <a:buNone/>
            </a:pPr>
            <a:endParaRPr kumimoji="1" lang="ja-JP" altLang="ja-JP" sz="1200" b="0" i="0" u="none" strike="noStrike" kern="1200" dirty="0">
              <a:solidFill>
                <a:schemeClr val="tx1"/>
              </a:solidFill>
              <a:effectLst/>
              <a:latin typeface="+mn-lt"/>
              <a:ea typeface="+mn-ea"/>
              <a:cs typeface="+mn-cs"/>
            </a:endParaRPr>
          </a:p>
        </p:txBody>
      </p:sp>
      <p:sp>
        <p:nvSpPr>
          <p:cNvPr id="4" name="スライド番号プレースホルダー 3"/>
          <p:cNvSpPr>
            <a:spLocks noGrp="1"/>
          </p:cNvSpPr>
          <p:nvPr>
            <p:ph type="sldNum" sz="quarter" idx="10"/>
          </p:nvPr>
        </p:nvSpPr>
        <p:spPr/>
        <p:txBody>
          <a:bodyPr/>
          <a:lstStyle/>
          <a:p>
            <a:fld id="{E51DC78B-8530-4493-B636-CAEF2E9D7C47}" type="slidenum">
              <a:rPr kumimoji="1" lang="ja-JP" altLang="en-US" smtClean="0"/>
              <a:t>7</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Tree>
    <p:extLst>
      <p:ext uri="{BB962C8B-B14F-4D97-AF65-F5344CB8AC3E}">
        <p14:creationId xmlns:p14="http://schemas.microsoft.com/office/powerpoint/2010/main" val="170294229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indent="0">
              <a:buFont typeface="Arial" panose="020B0604020202020204" pitchFamily="34" charset="0"/>
              <a:buNone/>
            </a:pPr>
            <a:r>
              <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記入上の注意</a:t>
            </a:r>
            <a:r>
              <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p>
          <a:p>
            <a:pPr marL="0" indent="0">
              <a:buFont typeface="Arial" panose="020B0604020202020204" pitchFamily="34" charset="0"/>
              <a:buNone/>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下記の内容について、現在想定している内容を記載してください。</a:t>
            </a: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marL="0" indent="0">
              <a:buFont typeface="Arial" panose="020B0604020202020204" pitchFamily="34" charset="0"/>
              <a:buNone/>
            </a:pP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当該マイクログリッド範囲を含む配電事業への参入検討状況を記載すること。</a:t>
            </a:r>
            <a:endParaRPr kumimoji="1" lang="ja-JP" altLang="ja-JP" sz="1200" b="0" i="0" u="none" strike="noStrike" kern="1200" dirty="0">
              <a:solidFill>
                <a:srgbClr val="FF0000"/>
              </a:solidFill>
              <a:effectLst/>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スライド番号プレースホルダー 3"/>
          <p:cNvSpPr>
            <a:spLocks noGrp="1"/>
          </p:cNvSpPr>
          <p:nvPr>
            <p:ph type="sldNum" sz="quarter" idx="10"/>
          </p:nvPr>
        </p:nvSpPr>
        <p:spPr/>
        <p:txBody>
          <a:bodyPr/>
          <a:lstStyle/>
          <a:p>
            <a:fld id="{E51DC78B-8530-4493-B636-CAEF2E9D7C47}" type="slidenum">
              <a:rPr kumimoji="1" lang="ja-JP" altLang="en-US" smtClean="0"/>
              <a:t>8</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Tree>
    <p:extLst>
      <p:ext uri="{BB962C8B-B14F-4D97-AF65-F5344CB8AC3E}">
        <p14:creationId xmlns:p14="http://schemas.microsoft.com/office/powerpoint/2010/main" val="170294229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indent="0">
              <a:buFont typeface="Arial" panose="020B0604020202020204" pitchFamily="34" charset="0"/>
              <a:buNone/>
            </a:pPr>
            <a:r>
              <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記入上の注意</a:t>
            </a:r>
            <a:r>
              <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p>
          <a:p>
            <a:pPr marL="0" indent="0">
              <a:buFont typeface="Arial" panose="020B0604020202020204" pitchFamily="34" charset="0"/>
              <a:buNone/>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下記の内容について、現在想定している内容を記載してください。</a:t>
            </a: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marL="0" indent="0">
              <a:buFont typeface="Arial" panose="020B0604020202020204" pitchFamily="34" charset="0"/>
              <a:buNone/>
            </a:pP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当該コミュニティ地域の地方公共団体も関与する、想定のコンソーシアム体制を記載すること。</a:t>
            </a: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kumimoji="1" lang="ja-JP" altLang="en-US" sz="1200" b="0" i="0" u="none" strike="noStrike" kern="1200" dirty="0">
                <a:solidFill>
                  <a:srgbClr val="FF0000"/>
                </a:solidFill>
                <a:effectLst/>
                <a:latin typeface="Meiryo UI" panose="020B0604030504040204" pitchFamily="50" charset="-128"/>
                <a:ea typeface="Meiryo UI" panose="020B0604030504040204" pitchFamily="50" charset="-128"/>
                <a:cs typeface="Meiryo UI" panose="020B0604030504040204" pitchFamily="50" charset="-128"/>
              </a:rPr>
              <a:t>設備の保守、サイバーセキュリティ等の体制についても言及すること。</a:t>
            </a:r>
            <a:endParaRPr kumimoji="1" lang="ja-JP" altLang="ja-JP" sz="1200" b="0" i="0" u="none" strike="noStrike" kern="1200" dirty="0">
              <a:solidFill>
                <a:srgbClr val="FF0000"/>
              </a:solidFill>
              <a:effectLst/>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スライド番号プレースホルダー 3"/>
          <p:cNvSpPr>
            <a:spLocks noGrp="1"/>
          </p:cNvSpPr>
          <p:nvPr>
            <p:ph type="sldNum" sz="quarter" idx="10"/>
          </p:nvPr>
        </p:nvSpPr>
        <p:spPr/>
        <p:txBody>
          <a:bodyPr/>
          <a:lstStyle/>
          <a:p>
            <a:fld id="{E51DC78B-8530-4493-B636-CAEF2E9D7C47}" type="slidenum">
              <a:rPr kumimoji="1" lang="ja-JP" altLang="en-US" smtClean="0"/>
              <a:t>9</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Tree>
    <p:extLst>
      <p:ext uri="{BB962C8B-B14F-4D97-AF65-F5344CB8AC3E}">
        <p14:creationId xmlns:p14="http://schemas.microsoft.com/office/powerpoint/2010/main" val="101732490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hasCustomPrompt="1"/>
          </p:nvPr>
        </p:nvSpPr>
        <p:spPr>
          <a:xfrm>
            <a:off x="685800" y="836713"/>
            <a:ext cx="7772400" cy="792088"/>
          </a:xfrm>
          <a:solidFill>
            <a:srgbClr val="0070C0"/>
          </a:solidFill>
        </p:spPr>
        <p:txBody>
          <a:bodyPr>
            <a:normAutofit/>
          </a:bodyPr>
          <a:lstStyle>
            <a:lvl1pPr>
              <a:defRPr sz="2800">
                <a:solidFill>
                  <a:schemeClr val="bg1"/>
                </a:solidFill>
              </a:defRPr>
            </a:lvl1pPr>
          </a:lstStyle>
          <a:p>
            <a:r>
              <a:rPr kumimoji="1" lang="ja-JP" altLang="en-US" dirty="0"/>
              <a:t>（補助事業の名称を記載）</a:t>
            </a:r>
          </a:p>
        </p:txBody>
      </p:sp>
      <p:sp>
        <p:nvSpPr>
          <p:cNvPr id="3" name="サブタイトル 2"/>
          <p:cNvSpPr>
            <a:spLocks noGrp="1"/>
          </p:cNvSpPr>
          <p:nvPr>
            <p:ph type="subTitle" idx="1" hasCustomPrompt="1"/>
          </p:nvPr>
        </p:nvSpPr>
        <p:spPr>
          <a:xfrm>
            <a:off x="683568" y="3789040"/>
            <a:ext cx="7776864" cy="2448272"/>
          </a:xfrm>
          <a:solidFill>
            <a:schemeClr val="accent6">
              <a:lumMod val="20000"/>
              <a:lumOff val="80000"/>
            </a:schemeClr>
          </a:solidFill>
          <a:ln>
            <a:solidFill>
              <a:srgbClr val="FF0000"/>
            </a:solidFill>
          </a:ln>
        </p:spPr>
        <p:txBody>
          <a:bodyPr>
            <a:noAutofit/>
          </a:bodyPr>
          <a:lstStyle>
            <a:lvl1pPr marL="0" indent="0" algn="l">
              <a:buFont typeface="Wingdings" panose="05000000000000000000" pitchFamily="2" charset="2"/>
              <a:buNone/>
              <a:defRPr sz="1400">
                <a:solidFill>
                  <a:srgbClr val="FF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en-US" altLang="ja-JP" dirty="0"/>
              <a:t>【</a:t>
            </a:r>
            <a:r>
              <a:rPr kumimoji="1" lang="ja-JP" altLang="en-US" dirty="0"/>
              <a:t>注意</a:t>
            </a:r>
            <a:r>
              <a:rPr kumimoji="1" lang="en-US" altLang="ja-JP" dirty="0"/>
              <a:t>】</a:t>
            </a:r>
          </a:p>
          <a:p>
            <a:endParaRPr kumimoji="1" lang="en-US" altLang="ja-JP" dirty="0"/>
          </a:p>
        </p:txBody>
      </p:sp>
    </p:spTree>
    <p:extLst>
      <p:ext uri="{BB962C8B-B14F-4D97-AF65-F5344CB8AC3E}">
        <p14:creationId xmlns:p14="http://schemas.microsoft.com/office/powerpoint/2010/main" val="35171994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5D22E163-5177-42DA-92F3-6E521FD5D760}" type="slidenum">
              <a:rPr kumimoji="1" lang="ja-JP" altLang="en-US" smtClean="0"/>
              <a:t>‹#›</a:t>
            </a:fld>
            <a:endParaRPr kumimoji="1" lang="ja-JP" altLang="en-US"/>
          </a:p>
        </p:txBody>
      </p:sp>
    </p:spTree>
    <p:extLst>
      <p:ext uri="{BB962C8B-B14F-4D97-AF65-F5344CB8AC3E}">
        <p14:creationId xmlns:p14="http://schemas.microsoft.com/office/powerpoint/2010/main" val="7335949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5D22E163-5177-42DA-92F3-6E521FD5D760}" type="slidenum">
              <a:rPr kumimoji="1" lang="ja-JP" altLang="en-US" smtClean="0"/>
              <a:t>‹#›</a:t>
            </a:fld>
            <a:endParaRPr kumimoji="1" lang="ja-JP" altLang="en-US"/>
          </a:p>
        </p:txBody>
      </p:sp>
    </p:spTree>
    <p:extLst>
      <p:ext uri="{BB962C8B-B14F-4D97-AF65-F5344CB8AC3E}">
        <p14:creationId xmlns:p14="http://schemas.microsoft.com/office/powerpoint/2010/main" val="697746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562074"/>
          </a:xfrm>
        </p:spPr>
        <p:txBody>
          <a:bodyPr>
            <a:noAutofit/>
          </a:bodyPr>
          <a:lstStyle>
            <a:lvl1pPr algn="l">
              <a:defRPr sz="1800"/>
            </a:lvl1pPr>
          </a:lstStyle>
          <a:p>
            <a:r>
              <a:rPr kumimoji="1" lang="ja-JP" altLang="en-US" dirty="0"/>
              <a:t>マスター タイトルの書式設定</a:t>
            </a:r>
          </a:p>
        </p:txBody>
      </p:sp>
      <p:sp>
        <p:nvSpPr>
          <p:cNvPr id="3" name="コンテンツ プレースホルダー 2"/>
          <p:cNvSpPr>
            <a:spLocks noGrp="1"/>
          </p:cNvSpPr>
          <p:nvPr>
            <p:ph idx="1" hasCustomPrompt="1"/>
          </p:nvPr>
        </p:nvSpPr>
        <p:spPr>
          <a:xfrm>
            <a:off x="457200" y="2420888"/>
            <a:ext cx="8229600" cy="3705275"/>
          </a:xfrm>
        </p:spPr>
        <p:txBody>
          <a:bodyPr>
            <a:normAutofit/>
          </a:bodyPr>
          <a:lstStyle>
            <a:lvl1pPr marL="0" indent="0">
              <a:buNone/>
              <a:defRPr sz="1400"/>
            </a:lvl1pPr>
            <a:lvl2pPr>
              <a:defRPr sz="1800"/>
            </a:lvl2pPr>
            <a:lvl3pPr>
              <a:defRPr sz="1600"/>
            </a:lvl3pPr>
            <a:lvl4pPr>
              <a:defRPr sz="1400"/>
            </a:lvl4pPr>
            <a:lvl5pPr>
              <a:defRPr sz="1400"/>
            </a:lvl5pPr>
          </a:lstStyle>
          <a:p>
            <a:pPr lvl="0"/>
            <a:r>
              <a:rPr kumimoji="1" lang="en-US" altLang="ja-JP" dirty="0"/>
              <a:t>【</a:t>
            </a:r>
            <a:r>
              <a:rPr kumimoji="1" lang="ja-JP" altLang="en-US" dirty="0"/>
              <a:t>詳細</a:t>
            </a:r>
            <a:r>
              <a:rPr kumimoji="1" lang="en-US" altLang="ja-JP" dirty="0"/>
              <a:t>】</a:t>
            </a:r>
          </a:p>
          <a:p>
            <a:pPr lvl="0"/>
            <a:endParaRPr kumimoji="1" lang="ja-JP" altLang="en-US" dirty="0"/>
          </a:p>
        </p:txBody>
      </p:sp>
      <p:sp>
        <p:nvSpPr>
          <p:cNvPr id="4" name="日付プレースホルダー 3"/>
          <p:cNvSpPr>
            <a:spLocks noGrp="1"/>
          </p:cNvSpPr>
          <p:nvPr>
            <p:ph type="dt" sz="half" idx="10"/>
          </p:nvPr>
        </p:nvSpPr>
        <p:spPr>
          <a:xfrm>
            <a:off x="457200" y="6356350"/>
            <a:ext cx="5554960" cy="365125"/>
          </a:xfrm>
        </p:spPr>
        <p:txBody>
          <a:bodyPr/>
          <a:lstStyle>
            <a:lvl1pPr>
              <a:defRPr sz="700">
                <a:latin typeface="Meiryo UI" panose="020B0604030504040204" pitchFamily="50" charset="-128"/>
                <a:ea typeface="Meiryo UI" panose="020B0604030504040204" pitchFamily="50" charset="-128"/>
                <a:cs typeface="Meiryo UI" panose="020B0604030504040204" pitchFamily="50" charset="-128"/>
              </a:defRPr>
            </a:lvl1pPr>
          </a:lstStyle>
          <a:p>
            <a:endParaRPr lang="ja-JP" altLang="en-US" dirty="0"/>
          </a:p>
        </p:txBody>
      </p:sp>
      <p:sp>
        <p:nvSpPr>
          <p:cNvPr id="5" name="フッター プレースホルダー 4"/>
          <p:cNvSpPr>
            <a:spLocks noGrp="1"/>
          </p:cNvSpPr>
          <p:nvPr>
            <p:ph type="ftr" sz="quarter" idx="11"/>
          </p:nvPr>
        </p:nvSpPr>
        <p:spPr/>
        <p:txBody>
          <a:bodyPr/>
          <a:lstStyle/>
          <a:p>
            <a:endParaRPr kumimoji="1" lang="ja-JP" altLang="en-US" dirty="0"/>
          </a:p>
        </p:txBody>
      </p:sp>
      <p:sp>
        <p:nvSpPr>
          <p:cNvPr id="6" name="スライド番号プレースホルダー 5"/>
          <p:cNvSpPr>
            <a:spLocks noGrp="1"/>
          </p:cNvSpPr>
          <p:nvPr>
            <p:ph type="sldNum" sz="quarter" idx="12"/>
          </p:nvPr>
        </p:nvSpPr>
        <p:spPr/>
        <p:txBody>
          <a:bodyPr/>
          <a:lstStyle/>
          <a:p>
            <a:fld id="{5D22E163-5177-42DA-92F3-6E521FD5D760}" type="slidenum">
              <a:rPr kumimoji="1" lang="ja-JP" altLang="en-US" smtClean="0"/>
              <a:t>‹#›</a:t>
            </a:fld>
            <a:endParaRPr kumimoji="1" lang="ja-JP" altLang="en-US" dirty="0"/>
          </a:p>
        </p:txBody>
      </p:sp>
      <p:sp>
        <p:nvSpPr>
          <p:cNvPr id="7" name="コンテンツ プレースホルダー 2"/>
          <p:cNvSpPr>
            <a:spLocks noGrp="1"/>
          </p:cNvSpPr>
          <p:nvPr>
            <p:ph idx="13" hasCustomPrompt="1"/>
          </p:nvPr>
        </p:nvSpPr>
        <p:spPr>
          <a:xfrm>
            <a:off x="446856" y="1019869"/>
            <a:ext cx="8229600" cy="1329011"/>
          </a:xfrm>
        </p:spPr>
        <p:txBody>
          <a:bodyPr>
            <a:noAutofit/>
          </a:bodyPr>
          <a:lstStyle>
            <a:lvl1pPr marL="0" indent="0">
              <a:buFont typeface="Wingdings" panose="05000000000000000000" pitchFamily="2" charset="2"/>
              <a:buNone/>
              <a:defRPr sz="1400"/>
            </a:lvl1pPr>
            <a:lvl2pPr>
              <a:defRPr sz="1800"/>
            </a:lvl2pPr>
            <a:lvl3pPr>
              <a:defRPr sz="1600"/>
            </a:lvl3pPr>
            <a:lvl4pPr>
              <a:defRPr sz="1400"/>
            </a:lvl4pPr>
            <a:lvl5pPr>
              <a:defRPr sz="1400"/>
            </a:lvl5pPr>
          </a:lstStyle>
          <a:p>
            <a:pPr lvl="0"/>
            <a:r>
              <a:rPr kumimoji="1" lang="en-US" altLang="ja-JP" dirty="0"/>
              <a:t>【</a:t>
            </a:r>
            <a:r>
              <a:rPr kumimoji="1" lang="ja-JP" altLang="en-US" dirty="0"/>
              <a:t>要旨</a:t>
            </a:r>
            <a:r>
              <a:rPr kumimoji="1" lang="en-US" altLang="ja-JP" dirty="0"/>
              <a:t>】</a:t>
            </a:r>
          </a:p>
          <a:p>
            <a:pPr lvl="0"/>
            <a:r>
              <a:rPr kumimoji="1" lang="ja-JP" altLang="en-US" dirty="0"/>
              <a:t>■　●●●･･･</a:t>
            </a:r>
            <a:endParaRPr kumimoji="1" lang="en-US" altLang="ja-JP" dirty="0"/>
          </a:p>
          <a:p>
            <a:pPr lvl="0"/>
            <a:r>
              <a:rPr kumimoji="1" lang="ja-JP" altLang="en-US" dirty="0"/>
              <a:t>■　●●●･･･</a:t>
            </a:r>
            <a:endParaRPr kumimoji="1" lang="en-US" altLang="ja-JP" dirty="0"/>
          </a:p>
          <a:p>
            <a:pPr lvl="0"/>
            <a:r>
              <a:rPr kumimoji="1" lang="ja-JP" altLang="en-US" dirty="0"/>
              <a:t>■　●●●･･･</a:t>
            </a:r>
            <a:endParaRPr kumimoji="1" lang="en-US" altLang="ja-JP" dirty="0"/>
          </a:p>
          <a:p>
            <a:pPr lvl="0"/>
            <a:r>
              <a:rPr kumimoji="1" lang="ja-JP" altLang="en-US" dirty="0"/>
              <a:t>■　●●●･･･</a:t>
            </a:r>
            <a:endParaRPr kumimoji="1" lang="en-US" altLang="ja-JP" dirty="0"/>
          </a:p>
        </p:txBody>
      </p:sp>
      <p:sp>
        <p:nvSpPr>
          <p:cNvPr id="8" name="正方形/長方形 7"/>
          <p:cNvSpPr/>
          <p:nvPr userDrawn="1"/>
        </p:nvSpPr>
        <p:spPr>
          <a:xfrm flipV="1">
            <a:off x="0" y="692696"/>
            <a:ext cx="9144000" cy="14401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コンテンツ プレースホルダー 2"/>
          <p:cNvSpPr>
            <a:spLocks noGrp="1"/>
          </p:cNvSpPr>
          <p:nvPr>
            <p:ph idx="14" hasCustomPrompt="1"/>
          </p:nvPr>
        </p:nvSpPr>
        <p:spPr>
          <a:xfrm>
            <a:off x="827584" y="2924943"/>
            <a:ext cx="7776864" cy="3096345"/>
          </a:xfrm>
        </p:spPr>
        <p:txBody>
          <a:bodyPr>
            <a:normAutofit/>
          </a:bodyPr>
          <a:lstStyle>
            <a:lvl1pPr marL="0" indent="0">
              <a:buNone/>
              <a:defRPr sz="1400"/>
            </a:lvl1pPr>
            <a:lvl2pPr>
              <a:defRPr sz="1800"/>
            </a:lvl2pPr>
            <a:lvl3pPr>
              <a:defRPr sz="1600"/>
            </a:lvl3pPr>
            <a:lvl4pPr>
              <a:defRPr sz="1400"/>
            </a:lvl4pPr>
            <a:lvl5pPr>
              <a:defRPr sz="1400"/>
            </a:lvl5pPr>
          </a:lstStyle>
          <a:p>
            <a:pPr lvl="0"/>
            <a:r>
              <a:rPr kumimoji="1" lang="en-US" altLang="ja-JP" dirty="0"/>
              <a:t>【</a:t>
            </a:r>
            <a:r>
              <a:rPr kumimoji="1" lang="ja-JP" altLang="en-US" dirty="0"/>
              <a:t>記入上の注意</a:t>
            </a:r>
            <a:r>
              <a:rPr kumimoji="1" lang="en-US" altLang="ja-JP" dirty="0"/>
              <a:t>】</a:t>
            </a:r>
          </a:p>
          <a:p>
            <a:pPr lvl="0"/>
            <a:endParaRPr kumimoji="1" lang="en-US" altLang="ja-JP" dirty="0"/>
          </a:p>
          <a:p>
            <a:pPr lvl="0"/>
            <a:r>
              <a:rPr kumimoji="1" lang="ja-JP" altLang="en-US" dirty="0"/>
              <a:t>　□</a:t>
            </a:r>
          </a:p>
        </p:txBody>
      </p:sp>
    </p:spTree>
    <p:extLst>
      <p:ext uri="{BB962C8B-B14F-4D97-AF65-F5344CB8AC3E}">
        <p14:creationId xmlns:p14="http://schemas.microsoft.com/office/powerpoint/2010/main" val="2575107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a:t>マスター テキストの書式設定</a:t>
            </a:r>
          </a:p>
        </p:txBody>
      </p:sp>
      <p:sp>
        <p:nvSpPr>
          <p:cNvPr id="4" name="日付プレースホルダー 3"/>
          <p:cNvSpPr>
            <a:spLocks noGrp="1"/>
          </p:cNvSpPr>
          <p:nvPr>
            <p:ph type="dt" sz="half" idx="10"/>
          </p:nvPr>
        </p:nvSpPr>
        <p:spPr/>
        <p:txBody>
          <a:bodyPr/>
          <a:lstStyle/>
          <a:p>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5D22E163-5177-42DA-92F3-6E521FD5D760}" type="slidenum">
              <a:rPr kumimoji="1" lang="ja-JP" altLang="en-US" smtClean="0"/>
              <a:t>‹#›</a:t>
            </a:fld>
            <a:endParaRPr kumimoji="1" lang="ja-JP" altLang="en-US"/>
          </a:p>
        </p:txBody>
      </p:sp>
    </p:spTree>
    <p:extLst>
      <p:ext uri="{BB962C8B-B14F-4D97-AF65-F5344CB8AC3E}">
        <p14:creationId xmlns:p14="http://schemas.microsoft.com/office/powerpoint/2010/main" val="419656060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5D22E163-5177-42DA-92F3-6E521FD5D760}" type="slidenum">
              <a:rPr kumimoji="1" lang="ja-JP" altLang="en-US" smtClean="0"/>
              <a:t>‹#›</a:t>
            </a:fld>
            <a:endParaRPr kumimoji="1" lang="ja-JP" altLang="en-US"/>
          </a:p>
        </p:txBody>
      </p:sp>
    </p:spTree>
    <p:extLst>
      <p:ext uri="{BB962C8B-B14F-4D97-AF65-F5344CB8AC3E}">
        <p14:creationId xmlns:p14="http://schemas.microsoft.com/office/powerpoint/2010/main" val="17183141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p:cNvSpPr>
            <a:spLocks noGrp="1"/>
          </p:cNvSpPr>
          <p:nvPr>
            <p:ph type="dt" sz="half" idx="10"/>
          </p:nvPr>
        </p:nvSpPr>
        <p:spPr/>
        <p:txBody>
          <a:bodyPr/>
          <a:lstStyle/>
          <a:p>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5D22E163-5177-42DA-92F3-6E521FD5D760}" type="slidenum">
              <a:rPr kumimoji="1" lang="ja-JP" altLang="en-US" smtClean="0"/>
              <a:t>‹#›</a:t>
            </a:fld>
            <a:endParaRPr kumimoji="1" lang="ja-JP" altLang="en-US"/>
          </a:p>
        </p:txBody>
      </p:sp>
    </p:spTree>
    <p:extLst>
      <p:ext uri="{BB962C8B-B14F-4D97-AF65-F5344CB8AC3E}">
        <p14:creationId xmlns:p14="http://schemas.microsoft.com/office/powerpoint/2010/main" val="42257985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5D22E163-5177-42DA-92F3-6E521FD5D760}" type="slidenum">
              <a:rPr kumimoji="1" lang="ja-JP" altLang="en-US" smtClean="0"/>
              <a:t>‹#›</a:t>
            </a:fld>
            <a:endParaRPr kumimoji="1" lang="ja-JP" altLang="en-US"/>
          </a:p>
        </p:txBody>
      </p:sp>
    </p:spTree>
    <p:extLst>
      <p:ext uri="{BB962C8B-B14F-4D97-AF65-F5344CB8AC3E}">
        <p14:creationId xmlns:p14="http://schemas.microsoft.com/office/powerpoint/2010/main" val="39015332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5D22E163-5177-42DA-92F3-6E521FD5D760}" type="slidenum">
              <a:rPr kumimoji="1" lang="ja-JP" altLang="en-US" smtClean="0"/>
              <a:t>‹#›</a:t>
            </a:fld>
            <a:endParaRPr kumimoji="1" lang="ja-JP" altLang="en-US"/>
          </a:p>
        </p:txBody>
      </p:sp>
    </p:spTree>
    <p:extLst>
      <p:ext uri="{BB962C8B-B14F-4D97-AF65-F5344CB8AC3E}">
        <p14:creationId xmlns:p14="http://schemas.microsoft.com/office/powerpoint/2010/main" val="3056379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a:t>マスター タイトルの書式設定</a:t>
            </a:r>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5D22E163-5177-42DA-92F3-6E521FD5D760}" type="slidenum">
              <a:rPr kumimoji="1" lang="ja-JP" altLang="en-US" smtClean="0"/>
              <a:t>‹#›</a:t>
            </a:fld>
            <a:endParaRPr kumimoji="1" lang="ja-JP" altLang="en-US"/>
          </a:p>
        </p:txBody>
      </p:sp>
    </p:spTree>
    <p:extLst>
      <p:ext uri="{BB962C8B-B14F-4D97-AF65-F5344CB8AC3E}">
        <p14:creationId xmlns:p14="http://schemas.microsoft.com/office/powerpoint/2010/main" val="4491689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a:t>マスター タイトルの書式設定</a:t>
            </a:r>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5D22E163-5177-42DA-92F3-6E521FD5D760}" type="slidenum">
              <a:rPr kumimoji="1" lang="ja-JP" altLang="en-US" smtClean="0"/>
              <a:t>‹#›</a:t>
            </a:fld>
            <a:endParaRPr kumimoji="1" lang="ja-JP" altLang="en-US"/>
          </a:p>
        </p:txBody>
      </p:sp>
    </p:spTree>
    <p:extLst>
      <p:ext uri="{BB962C8B-B14F-4D97-AF65-F5344CB8AC3E}">
        <p14:creationId xmlns:p14="http://schemas.microsoft.com/office/powerpoint/2010/main" val="6566412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kumimoji="1" lang="ja-JP" altLang="en-US"/>
          </a:p>
        </p:txBody>
      </p:sp>
      <p:sp>
        <p:nvSpPr>
          <p:cNvPr id="5" name="フッター プレースホルダー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D22E163-5177-42DA-92F3-6E521FD5D760}" type="slidenum">
              <a:rPr kumimoji="1" lang="ja-JP" altLang="en-US" smtClean="0"/>
              <a:t>‹#›</a:t>
            </a:fld>
            <a:endParaRPr kumimoji="1" lang="ja-JP" altLang="en-US"/>
          </a:p>
        </p:txBody>
      </p:sp>
      <p:sp>
        <p:nvSpPr>
          <p:cNvPr id="7" name="フッター プレースホルダー 4">
            <a:extLst>
              <a:ext uri="{FF2B5EF4-FFF2-40B4-BE49-F238E27FC236}">
                <a16:creationId xmlns:a16="http://schemas.microsoft.com/office/drawing/2014/main" id="{A6373E70-EE6D-46C2-A28D-72B82B0DFD60}"/>
              </a:ext>
            </a:extLst>
          </p:cNvPr>
          <p:cNvSpPr txBox="1">
            <a:spLocks/>
          </p:cNvSpPr>
          <p:nvPr userDrawn="1"/>
        </p:nvSpPr>
        <p:spPr>
          <a:xfrm>
            <a:off x="467544" y="6663853"/>
            <a:ext cx="6480720" cy="196131"/>
          </a:xfrm>
          <a:prstGeom prst="rect">
            <a:avLst/>
          </a:prstGeom>
        </p:spPr>
        <p:txBody>
          <a:bodyPr vert="horz" lIns="91440" tIns="45720" rIns="91440" bIns="45720" rtlCol="0" anchor="ctr"/>
          <a:lstStyle>
            <a:defPPr>
              <a:defRPr lang="ja-JP"/>
            </a:defPPr>
            <a:lvl1pPr marL="0" algn="ct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l"/>
            <a:r>
              <a:rPr lang="ja-JP" altLang="en-US" sz="700" dirty="0">
                <a:latin typeface="Meiryo UI" panose="020B0604030504040204" pitchFamily="50" charset="-128"/>
                <a:ea typeface="Meiryo UI" panose="020B0604030504040204" pitchFamily="50" charset="-128"/>
                <a:cs typeface="Meiryo UI" panose="020B0604030504040204" pitchFamily="50" charset="-128"/>
              </a:rPr>
              <a:t>令和６年度　再生可能エネルギー導入拡大に向けた分散型エネルギーリソース導入支援等事業費補助金（配電事業等の参入を見据えた計画策定支援事業）</a:t>
            </a:r>
          </a:p>
        </p:txBody>
      </p:sp>
    </p:spTree>
    <p:extLst>
      <p:ext uri="{BB962C8B-B14F-4D97-AF65-F5344CB8AC3E}">
        <p14:creationId xmlns:p14="http://schemas.microsoft.com/office/powerpoint/2010/main" val="423025231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latin typeface="Meiryo UI" panose="020B0604030504040204" pitchFamily="50" charset="-128"/>
                <a:ea typeface="Meiryo UI" panose="020B0604030504040204" pitchFamily="50" charset="-128"/>
                <a:cs typeface="Meiryo UI" panose="020B0604030504040204" pitchFamily="50" charset="-128"/>
              </a:rPr>
              <a:t>本様式の記入について</a:t>
            </a:r>
          </a:p>
        </p:txBody>
      </p:sp>
      <p:sp>
        <p:nvSpPr>
          <p:cNvPr id="10" name="スライド番号プレースホルダー 9"/>
          <p:cNvSpPr>
            <a:spLocks noGrp="1"/>
          </p:cNvSpPr>
          <p:nvPr>
            <p:ph type="sldNum" sz="quarter" idx="12"/>
          </p:nvPr>
        </p:nvSpPr>
        <p:spPr/>
        <p:txBody>
          <a:bodyPr/>
          <a:lstStyle/>
          <a:p>
            <a:fld id="{5D22E163-5177-42DA-92F3-6E521FD5D760}" type="slidenum">
              <a:rPr kumimoji="1" lang="ja-JP" altLang="en-US" smtClean="0"/>
              <a:t>1</a:t>
            </a:fld>
            <a:endParaRPr kumimoji="1" lang="ja-JP" altLang="en-US" dirty="0"/>
          </a:p>
        </p:txBody>
      </p:sp>
      <p:sp>
        <p:nvSpPr>
          <p:cNvPr id="12" name="正方形/長方形 11"/>
          <p:cNvSpPr/>
          <p:nvPr/>
        </p:nvSpPr>
        <p:spPr>
          <a:xfrm>
            <a:off x="-11324" y="0"/>
            <a:ext cx="2848136" cy="3600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kumimoji="1" lang="en-US" altLang="ja-JP"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2-8</a:t>
            </a:r>
            <a:r>
              <a:rPr lang="ja-JP" altLang="en-US"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　マイクログリッド構築概要書類</a:t>
            </a:r>
            <a:endParaRPr kumimoji="1" lang="ja-JP" altLang="en-US"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3" name="コンテンツ プレースホルダー 3"/>
          <p:cNvSpPr>
            <a:spLocks noGrp="1"/>
          </p:cNvSpPr>
          <p:nvPr>
            <p:ph idx="13"/>
          </p:nvPr>
        </p:nvSpPr>
        <p:spPr>
          <a:xfrm>
            <a:off x="446856" y="1019869"/>
            <a:ext cx="8373616" cy="5563493"/>
          </a:xfrm>
          <a:solidFill>
            <a:schemeClr val="accent6">
              <a:lumMod val="20000"/>
              <a:lumOff val="80000"/>
            </a:schemeClr>
          </a:solidFill>
          <a:ln>
            <a:solidFill>
              <a:srgbClr val="FF0000"/>
            </a:solidFill>
          </a:ln>
        </p:spPr>
        <p:txBody>
          <a:bodyPr/>
          <a:lstStyle/>
          <a:p>
            <a:r>
              <a:rPr lang="en-US" altLang="ja-JP"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注意</a:t>
            </a:r>
            <a:r>
              <a:rPr lang="en-US" altLang="ja-JP"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p>
          <a:p>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　本資料の作成にあたっては、マイクログリッド構築における事業概要及び以下１～８の項目について文章及び図表化したもので表現すること。</a:t>
            </a: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　</a:t>
            </a:r>
            <a:r>
              <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作成段階で未定の箇所がある場合はそのことが分かるように記載すること。</a:t>
            </a: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marL="268288" indent="-268288"/>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　</a:t>
            </a:r>
            <a:r>
              <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マイクログリッドを構築済みの事業者で既存のマイクログリッドエリアを含む配電事業の新規検討をする場合は、「マイクログリッド（構築）」を「配電事業」に書き換えて様式を作成ください。（７のみ「配電事業への参入スケジュール」としてください）</a:t>
            </a: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graphicFrame>
        <p:nvGraphicFramePr>
          <p:cNvPr id="14" name="表 13"/>
          <p:cNvGraphicFramePr>
            <a:graphicFrameLocks noGrp="1"/>
          </p:cNvGraphicFramePr>
          <p:nvPr>
            <p:extLst>
              <p:ext uri="{D42A27DB-BD31-4B8C-83A1-F6EECF244321}">
                <p14:modId xmlns:p14="http://schemas.microsoft.com/office/powerpoint/2010/main" val="399099803"/>
              </p:ext>
            </p:extLst>
          </p:nvPr>
        </p:nvGraphicFramePr>
        <p:xfrm>
          <a:off x="539552" y="2445520"/>
          <a:ext cx="8208912" cy="3867894"/>
        </p:xfrm>
        <a:graphic>
          <a:graphicData uri="http://schemas.openxmlformats.org/drawingml/2006/table">
            <a:tbl>
              <a:tblPr firstRow="1" bandRow="1">
                <a:tableStyleId>{5940675A-B579-460E-94D1-54222C63F5DA}</a:tableStyleId>
              </a:tblPr>
              <a:tblGrid>
                <a:gridCol w="432048">
                  <a:extLst>
                    <a:ext uri="{9D8B030D-6E8A-4147-A177-3AD203B41FA5}">
                      <a16:colId xmlns:a16="http://schemas.microsoft.com/office/drawing/2014/main" val="20000"/>
                    </a:ext>
                  </a:extLst>
                </a:gridCol>
                <a:gridCol w="2486676">
                  <a:extLst>
                    <a:ext uri="{9D8B030D-6E8A-4147-A177-3AD203B41FA5}">
                      <a16:colId xmlns:a16="http://schemas.microsoft.com/office/drawing/2014/main" val="20001"/>
                    </a:ext>
                  </a:extLst>
                </a:gridCol>
                <a:gridCol w="5290188">
                  <a:extLst>
                    <a:ext uri="{9D8B030D-6E8A-4147-A177-3AD203B41FA5}">
                      <a16:colId xmlns:a16="http://schemas.microsoft.com/office/drawing/2014/main" val="20002"/>
                    </a:ext>
                  </a:extLst>
                </a:gridCol>
              </a:tblGrid>
              <a:tr h="250288">
                <a:tc>
                  <a:txBody>
                    <a:bodyPr/>
                    <a:lstStyle/>
                    <a:p>
                      <a:pPr algn="ctr"/>
                      <a:r>
                        <a:rPr kumimoji="1" lang="en-US" altLang="ja-JP"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No.</a:t>
                      </a:r>
                      <a:endParaRPr kumimoji="1" lang="ja-JP" altLang="en-US"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txBody>
                  <a:tcPr anchor="ctr"/>
                </a:tc>
                <a:tc>
                  <a:txBody>
                    <a:bodyPr/>
                    <a:lstStyle/>
                    <a:p>
                      <a:pPr algn="ctr"/>
                      <a:r>
                        <a:rPr kumimoji="1" lang="ja-JP" altLang="en-US"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項目</a:t>
                      </a:r>
                    </a:p>
                  </a:txBody>
                  <a:tcPr anchor="ctr"/>
                </a:tc>
                <a:tc>
                  <a:txBody>
                    <a:bodyPr/>
                    <a:lstStyle/>
                    <a:p>
                      <a:pPr algn="ctr"/>
                      <a:r>
                        <a:rPr kumimoji="1" lang="ja-JP" altLang="en-US"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内容</a:t>
                      </a:r>
                    </a:p>
                  </a:txBody>
                  <a:tcPr anchor="ctr"/>
                </a:tc>
                <a:extLst>
                  <a:ext uri="{0D108BD9-81ED-4DB2-BD59-A6C34878D82A}">
                    <a16:rowId xmlns:a16="http://schemas.microsoft.com/office/drawing/2014/main" val="10000"/>
                  </a:ext>
                </a:extLst>
              </a:tr>
              <a:tr h="412239">
                <a:tc>
                  <a:txBody>
                    <a:bodyPr/>
                    <a:lstStyle/>
                    <a:p>
                      <a:pPr algn="ctr"/>
                      <a:r>
                        <a:rPr kumimoji="1" lang="en-US" altLang="ja-JP"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1</a:t>
                      </a:r>
                      <a:endParaRPr kumimoji="1" lang="ja-JP" altLang="en-US"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txBody>
                  <a:tcPr anchor="ctr"/>
                </a:tc>
                <a:tc>
                  <a:txBody>
                    <a:bodyPr/>
                    <a:lstStyle/>
                    <a:p>
                      <a:r>
                        <a:rPr kumimoji="1" lang="ja-JP" altLang="en-US"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マイクログリッドの対象区域</a:t>
                      </a:r>
                    </a:p>
                  </a:txBody>
                  <a:tcPr anchor="ctr"/>
                </a:tc>
                <a:tc>
                  <a:txBody>
                    <a:bodyPr/>
                    <a:lstStyle/>
                    <a:p>
                      <a:r>
                        <a:rPr kumimoji="1" lang="ja-JP" altLang="en-US"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 対象となる地域の対象範囲及び非常時の電力供給区域を明確に記載すること</a:t>
                      </a:r>
                      <a:endParaRPr kumimoji="1" lang="en-US" altLang="ja-JP"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 地方公共団体が指定した防災に資する施設についても明確に記載すること</a:t>
                      </a:r>
                      <a:endParaRPr kumimoji="1" lang="en-US" altLang="ja-JP"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1050" baseline="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 系統線の活用度を記載すること</a:t>
                      </a:r>
                      <a:endParaRPr kumimoji="1" lang="ja-JP" altLang="en-US"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txBody>
                  <a:tcPr anchor="ctr"/>
                </a:tc>
                <a:extLst>
                  <a:ext uri="{0D108BD9-81ED-4DB2-BD59-A6C34878D82A}">
                    <a16:rowId xmlns:a16="http://schemas.microsoft.com/office/drawing/2014/main" val="10001"/>
                  </a:ext>
                </a:extLst>
              </a:tr>
              <a:tr h="412239">
                <a:tc>
                  <a:txBody>
                    <a:bodyPr/>
                    <a:lstStyle/>
                    <a:p>
                      <a:pPr algn="ctr"/>
                      <a:r>
                        <a:rPr kumimoji="1" lang="en-US" altLang="ja-JP"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2</a:t>
                      </a:r>
                      <a:endParaRPr kumimoji="1" lang="ja-JP" altLang="en-US"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txBody>
                  <a:tcPr anchor="ctr"/>
                </a:tc>
                <a:tc>
                  <a:txBody>
                    <a:bodyPr/>
                    <a:lstStyle/>
                    <a:p>
                      <a:r>
                        <a:rPr lang="ja-JP" altLang="en-US"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対象となる地域特性に応じた課題抽出</a:t>
                      </a:r>
                      <a:endParaRPr kumimoji="1" lang="ja-JP" altLang="en-US"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txBody>
                  <a:tcPr anchor="ctr"/>
                </a:tc>
                <a:tc>
                  <a:txBody>
                    <a:bodyPr/>
                    <a:lstStyle/>
                    <a:p>
                      <a:r>
                        <a:rPr lang="ja-JP" altLang="en-US"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 対象となる地域の特性に応じた課題を抽出し、記載されていること</a:t>
                      </a:r>
                      <a:endParaRPr lang="en-US" altLang="ja-JP"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 対象となる地域で想定される災害について記載されていること</a:t>
                      </a:r>
                    </a:p>
                  </a:txBody>
                  <a:tcPr anchor="ctr"/>
                </a:tc>
                <a:extLst>
                  <a:ext uri="{0D108BD9-81ED-4DB2-BD59-A6C34878D82A}">
                    <a16:rowId xmlns:a16="http://schemas.microsoft.com/office/drawing/2014/main" val="10002"/>
                  </a:ext>
                </a:extLst>
              </a:tr>
              <a:tr h="412239">
                <a:tc>
                  <a:txBody>
                    <a:bodyPr/>
                    <a:lstStyle/>
                    <a:p>
                      <a:pPr algn="ctr"/>
                      <a:r>
                        <a:rPr kumimoji="1" lang="en-US" altLang="ja-JP"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3</a:t>
                      </a:r>
                      <a:endParaRPr kumimoji="1" lang="ja-JP" altLang="en-US"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txBody>
                  <a:tcPr anchor="ctr"/>
                </a:tc>
                <a:tc>
                  <a:txBody>
                    <a:bodyPr/>
                    <a:lstStyle/>
                    <a:p>
                      <a:r>
                        <a:rPr lang="ja-JP" altLang="en-US"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地域特性を反映したエネルギーの活用</a:t>
                      </a:r>
                    </a:p>
                  </a:txBody>
                  <a:tcPr anchor="ctr"/>
                </a:tc>
                <a:tc>
                  <a:txBody>
                    <a:bodyPr/>
                    <a:lstStyle/>
                    <a:p>
                      <a:r>
                        <a:rPr lang="ja-JP" altLang="en-US"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 地域特性を反映した再生可能エネルギーの活用について記載されていること</a:t>
                      </a:r>
                    </a:p>
                  </a:txBody>
                  <a:tcPr anchor="ctr"/>
                </a:tc>
                <a:extLst>
                  <a:ext uri="{0D108BD9-81ED-4DB2-BD59-A6C34878D82A}">
                    <a16:rowId xmlns:a16="http://schemas.microsoft.com/office/drawing/2014/main" val="10003"/>
                  </a:ext>
                </a:extLst>
              </a:tr>
              <a:tr h="412239">
                <a:tc>
                  <a:txBody>
                    <a:bodyPr/>
                    <a:lstStyle/>
                    <a:p>
                      <a:pPr algn="ctr"/>
                      <a:r>
                        <a:rPr kumimoji="1" lang="en-US" altLang="ja-JP"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4</a:t>
                      </a:r>
                      <a:endParaRPr kumimoji="1" lang="ja-JP" altLang="en-US"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txBody>
                  <a:tcPr anchor="ctr"/>
                </a:tc>
                <a:tc>
                  <a:txBody>
                    <a:bodyPr/>
                    <a:lstStyle/>
                    <a:p>
                      <a:r>
                        <a:rPr kumimoji="1" lang="ja-JP" altLang="en-US"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課題解決に向けた計画の策定</a:t>
                      </a:r>
                    </a:p>
                  </a:txBody>
                  <a:tcPr anchor="ctr"/>
                </a:tc>
                <a:tc>
                  <a:txBody>
                    <a:bodyPr/>
                    <a:lstStyle/>
                    <a:p>
                      <a:pPr marL="92075" indent="-92075"/>
                      <a:r>
                        <a:rPr lang="ja-JP" altLang="en-US"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 当該マイクログリッド</a:t>
                      </a:r>
                      <a:r>
                        <a:rPr kumimoji="1" lang="ja-JP" altLang="en-US"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が、事業の目的に即していること及び地域課題の解決、想定される災害に対するレジリエンスの向上を目指すものであることを記載すること</a:t>
                      </a:r>
                    </a:p>
                  </a:txBody>
                  <a:tcPr anchor="ctr"/>
                </a:tc>
                <a:extLst>
                  <a:ext uri="{0D108BD9-81ED-4DB2-BD59-A6C34878D82A}">
                    <a16:rowId xmlns:a16="http://schemas.microsoft.com/office/drawing/2014/main" val="10004"/>
                  </a:ext>
                </a:extLst>
              </a:tr>
              <a:tr h="412239">
                <a:tc>
                  <a:txBody>
                    <a:bodyPr/>
                    <a:lstStyle/>
                    <a:p>
                      <a:pPr algn="ctr"/>
                      <a:r>
                        <a:rPr kumimoji="1" lang="en-US" altLang="ja-JP"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5</a:t>
                      </a:r>
                      <a:endParaRPr kumimoji="1" lang="ja-JP" altLang="en-US"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txBody>
                  <a:tcPr anchor="ctr"/>
                </a:tc>
                <a:tc>
                  <a:txBody>
                    <a:bodyPr/>
                    <a:lstStyle/>
                    <a:p>
                      <a:r>
                        <a:rPr lang="ja-JP" altLang="en-US"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配電事業への参入検討</a:t>
                      </a:r>
                    </a:p>
                  </a:txBody>
                  <a:tcPr anchor="ctr"/>
                </a:tc>
                <a:tc>
                  <a:txBody>
                    <a:bodyPr/>
                    <a:lstStyle/>
                    <a:p>
                      <a:r>
                        <a:rPr kumimoji="1" lang="ja-JP" altLang="en-US"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 当該マイクログリッド範囲を含む配電事業への参入検討状況を記載すること</a:t>
                      </a:r>
                    </a:p>
                  </a:txBody>
                  <a:tcPr anchor="ctr"/>
                </a:tc>
                <a:extLst>
                  <a:ext uri="{0D108BD9-81ED-4DB2-BD59-A6C34878D82A}">
                    <a16:rowId xmlns:a16="http://schemas.microsoft.com/office/drawing/2014/main" val="3849581183"/>
                  </a:ext>
                </a:extLst>
              </a:tr>
              <a:tr h="412239">
                <a:tc>
                  <a:txBody>
                    <a:bodyPr/>
                    <a:lstStyle/>
                    <a:p>
                      <a:pPr algn="ctr"/>
                      <a:r>
                        <a:rPr kumimoji="1" lang="en-US" altLang="ja-JP"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6</a:t>
                      </a:r>
                      <a:endParaRPr kumimoji="1" lang="ja-JP" altLang="en-US"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txBody>
                  <a:tcPr anchor="ctr"/>
                </a:tc>
                <a:tc>
                  <a:txBody>
                    <a:bodyPr/>
                    <a:lstStyle/>
                    <a:p>
                      <a:r>
                        <a:rPr lang="ja-JP" altLang="en-US"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マイクログリッドの実施体制・事業スキーム及び管理体制</a:t>
                      </a:r>
                    </a:p>
                  </a:txBody>
                  <a:tcPr anchor="ctr"/>
                </a:tc>
                <a:tc>
                  <a:txBody>
                    <a:bodyPr/>
                    <a:lstStyle/>
                    <a:p>
                      <a:r>
                        <a:rPr kumimoji="1" lang="ja-JP" altLang="en-US"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 当該コミュニティ地域の地方公共団体も関与したコンソーシアム体制を具体的に記載すること</a:t>
                      </a:r>
                    </a:p>
                  </a:txBody>
                  <a:tcPr anchor="ctr"/>
                </a:tc>
                <a:extLst>
                  <a:ext uri="{0D108BD9-81ED-4DB2-BD59-A6C34878D82A}">
                    <a16:rowId xmlns:a16="http://schemas.microsoft.com/office/drawing/2014/main" val="10005"/>
                  </a:ext>
                </a:extLst>
              </a:tr>
              <a:tr h="412239">
                <a:tc>
                  <a:txBody>
                    <a:bodyPr/>
                    <a:lstStyle/>
                    <a:p>
                      <a:pPr algn="ctr"/>
                      <a:r>
                        <a:rPr kumimoji="1" lang="en-US" altLang="ja-JP"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7</a:t>
                      </a:r>
                      <a:endParaRPr kumimoji="1" lang="ja-JP" altLang="en-US"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マイクログリッド構築スケジュール</a:t>
                      </a:r>
                    </a:p>
                  </a:txBody>
                  <a:tcPr anchor="ctr"/>
                </a:tc>
                <a:tc>
                  <a:txBody>
                    <a:bodyPr/>
                    <a:lstStyle/>
                    <a:p>
                      <a:pPr marL="92075" marR="0" indent="-92075" algn="l" defTabSz="914400" rtl="0" eaLnBrk="1" fontAlgn="auto" latinLnBrk="0" hangingPunct="1">
                        <a:lnSpc>
                          <a:spcPct val="100000"/>
                        </a:lnSpc>
                        <a:spcBef>
                          <a:spcPts val="0"/>
                        </a:spcBef>
                        <a:spcAft>
                          <a:spcPts val="0"/>
                        </a:spcAft>
                        <a:buClrTx/>
                        <a:buSzTx/>
                        <a:buFontTx/>
                        <a:buNone/>
                        <a:tabLst/>
                        <a:defRPr/>
                      </a:pPr>
                      <a:r>
                        <a:rPr kumimoji="1" lang="ja-JP" altLang="en-US"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 実施スケジュールについて、各種許認可のスケジュールや設計施工、導入工事に係るスケジュールを記載すること</a:t>
                      </a:r>
                    </a:p>
                  </a:txBody>
                  <a:tcPr anchor="ctr"/>
                </a:tc>
                <a:extLst>
                  <a:ext uri="{0D108BD9-81ED-4DB2-BD59-A6C34878D82A}">
                    <a16:rowId xmlns:a16="http://schemas.microsoft.com/office/drawing/2014/main" val="10006"/>
                  </a:ext>
                </a:extLst>
              </a:tr>
              <a:tr h="412239">
                <a:tc>
                  <a:txBody>
                    <a:bodyPr/>
                    <a:lstStyle/>
                    <a:p>
                      <a:pPr algn="ctr"/>
                      <a:r>
                        <a:rPr kumimoji="1" lang="en-US" altLang="ja-JP"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8</a:t>
                      </a:r>
                      <a:endParaRPr kumimoji="1" lang="ja-JP" altLang="en-US"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txBody>
                  <a:tcPr anchor="ctr"/>
                </a:tc>
                <a:tc>
                  <a:txBody>
                    <a:bodyPr/>
                    <a:lstStyle/>
                    <a:p>
                      <a:r>
                        <a:rPr kumimoji="1" lang="ja-JP" altLang="en-US"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マイクログリッド構築における事業化可能性</a:t>
                      </a:r>
                    </a:p>
                  </a:txBody>
                  <a:tcPr anchor="ctr"/>
                </a:tc>
                <a:tc>
                  <a:txBody>
                    <a:bodyPr/>
                    <a:lstStyle/>
                    <a:p>
                      <a:r>
                        <a:rPr kumimoji="1" lang="ja-JP" altLang="en-US"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1050" baseline="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 </a:t>
                      </a:r>
                      <a:r>
                        <a:rPr kumimoji="1" lang="ja-JP" altLang="en-US"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事業採算性、投資回収方法、資金調達の見通しについて記載すること</a:t>
                      </a:r>
                      <a:endParaRPr kumimoji="1" lang="en-US" altLang="ja-JP" sz="1050" strike="sngStrike"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1050" baseline="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 導入予定の</a:t>
                      </a:r>
                      <a:r>
                        <a:rPr kumimoji="1" lang="ja-JP" altLang="en-US"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設備の平常時の活用方法を記載すること</a:t>
                      </a:r>
                      <a:endParaRPr kumimoji="1" lang="en-US" altLang="ja-JP"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 現時点で想定しているビジネススキームについて記載すること</a:t>
                      </a:r>
                    </a:p>
                  </a:txBody>
                  <a:tcPr anchor="ctr"/>
                </a:tc>
                <a:extLst>
                  <a:ext uri="{0D108BD9-81ED-4DB2-BD59-A6C34878D82A}">
                    <a16:rowId xmlns:a16="http://schemas.microsoft.com/office/drawing/2014/main" val="10007"/>
                  </a:ext>
                </a:extLst>
              </a:tr>
            </a:tbl>
          </a:graphicData>
        </a:graphic>
      </p:graphicFrame>
    </p:spTree>
    <p:extLst>
      <p:ext uri="{BB962C8B-B14F-4D97-AF65-F5344CB8AC3E}">
        <p14:creationId xmlns:p14="http://schemas.microsoft.com/office/powerpoint/2010/main" val="163412830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latin typeface="Meiryo UI" panose="020B0604030504040204" pitchFamily="50" charset="-128"/>
                <a:ea typeface="Meiryo UI" panose="020B0604030504040204" pitchFamily="50" charset="-128"/>
                <a:cs typeface="Meiryo UI" panose="020B0604030504040204" pitchFamily="50" charset="-128"/>
              </a:rPr>
              <a:t>７．マイクログリッド構築スケジュール</a:t>
            </a:r>
          </a:p>
        </p:txBody>
      </p:sp>
      <p:sp>
        <p:nvSpPr>
          <p:cNvPr id="3" name="コンテンツ プレースホルダー 2"/>
          <p:cNvSpPr>
            <a:spLocks noGrp="1"/>
          </p:cNvSpPr>
          <p:nvPr>
            <p:ph idx="1"/>
          </p:nvPr>
        </p:nvSpPr>
        <p:spPr>
          <a:xfrm>
            <a:off x="457200" y="2564904"/>
            <a:ext cx="8229600" cy="3744416"/>
          </a:xfrm>
          <a:ln>
            <a:solidFill>
              <a:schemeClr val="tx1"/>
            </a:solidFill>
          </a:ln>
        </p:spPr>
        <p:txBody>
          <a:bodyPr>
            <a:normAutofit/>
          </a:bodyPr>
          <a:lstStyle/>
          <a:p>
            <a:pPr marL="0" indent="0">
              <a:buNone/>
            </a:pPr>
            <a:r>
              <a:rPr kumimoji="1" lang="en-US" altLang="ja-JP"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dirty="0">
                <a:latin typeface="Meiryo UI" panose="020B0604030504040204" pitchFamily="50" charset="-128"/>
                <a:ea typeface="Meiryo UI" panose="020B0604030504040204" pitchFamily="50" charset="-128"/>
                <a:cs typeface="Meiryo UI" panose="020B0604030504040204" pitchFamily="50" charset="-128"/>
              </a:rPr>
              <a:t>詳細</a:t>
            </a:r>
            <a:r>
              <a:rPr lang="en-US" altLang="ja-JP" dirty="0">
                <a:latin typeface="Meiryo UI" panose="020B0604030504040204" pitchFamily="50" charset="-128"/>
                <a:ea typeface="Meiryo UI" panose="020B0604030504040204" pitchFamily="50" charset="-128"/>
                <a:cs typeface="Meiryo UI" panose="020B0604030504040204" pitchFamily="50" charset="-128"/>
              </a:rPr>
              <a:t>】</a:t>
            </a:r>
          </a:p>
        </p:txBody>
      </p:sp>
      <p:sp>
        <p:nvSpPr>
          <p:cNvPr id="4" name="コンテンツ プレースホルダー 3"/>
          <p:cNvSpPr>
            <a:spLocks noGrp="1"/>
          </p:cNvSpPr>
          <p:nvPr>
            <p:ph idx="13"/>
          </p:nvPr>
        </p:nvSpPr>
        <p:spPr>
          <a:ln>
            <a:solidFill>
              <a:schemeClr val="tx1"/>
            </a:solidFill>
          </a:ln>
        </p:spPr>
        <p:txBody>
          <a:bodyPr/>
          <a:lstStyle/>
          <a:p>
            <a:pPr marL="0" indent="0">
              <a:buNone/>
            </a:pPr>
            <a:r>
              <a:rPr kumimoji="1" lang="en-US" altLang="ja-JP" sz="14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a:latin typeface="Meiryo UI" panose="020B0604030504040204" pitchFamily="50" charset="-128"/>
                <a:ea typeface="Meiryo UI" panose="020B0604030504040204" pitchFamily="50" charset="-128"/>
                <a:cs typeface="Meiryo UI" panose="020B0604030504040204" pitchFamily="50" charset="-128"/>
              </a:rPr>
              <a:t>要旨</a:t>
            </a:r>
            <a:r>
              <a:rPr lang="en-US" altLang="ja-JP" sz="1400" dirty="0">
                <a:latin typeface="Meiryo UI" panose="020B0604030504040204" pitchFamily="50" charset="-128"/>
                <a:ea typeface="Meiryo UI" panose="020B0604030504040204" pitchFamily="50" charset="-128"/>
                <a:cs typeface="Meiryo UI" panose="020B0604030504040204" pitchFamily="50" charset="-128"/>
              </a:rPr>
              <a:t>】</a:t>
            </a: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スライド番号プレースホルダー 9"/>
          <p:cNvSpPr>
            <a:spLocks noGrp="1"/>
          </p:cNvSpPr>
          <p:nvPr>
            <p:ph type="sldNum" sz="quarter" idx="12"/>
          </p:nvPr>
        </p:nvSpPr>
        <p:spPr/>
        <p:txBody>
          <a:bodyPr/>
          <a:lstStyle/>
          <a:p>
            <a:fld id="{5D22E163-5177-42DA-92F3-6E521FD5D760}" type="slidenum">
              <a:rPr kumimoji="1" lang="ja-JP" altLang="en-US" smtClean="0"/>
              <a:t>10</a:t>
            </a:fld>
            <a:endParaRPr kumimoji="1" lang="ja-JP" altLang="en-US" dirty="0"/>
          </a:p>
        </p:txBody>
      </p:sp>
      <p:sp>
        <p:nvSpPr>
          <p:cNvPr id="12" name="正方形/長方形 11"/>
          <p:cNvSpPr/>
          <p:nvPr/>
        </p:nvSpPr>
        <p:spPr>
          <a:xfrm>
            <a:off x="-11324" y="0"/>
            <a:ext cx="2848136" cy="3600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kumimoji="1" lang="en-US" altLang="ja-JP"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2-8</a:t>
            </a:r>
            <a:r>
              <a:rPr lang="ja-JP" altLang="en-US"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　マイクログリッド構築概要書類</a:t>
            </a:r>
            <a:endParaRPr kumimoji="1" lang="ja-JP" altLang="en-US"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9" name="タイトル 1"/>
          <p:cNvSpPr txBox="1">
            <a:spLocks/>
          </p:cNvSpPr>
          <p:nvPr/>
        </p:nvSpPr>
        <p:spPr>
          <a:xfrm>
            <a:off x="-36512" y="692696"/>
            <a:ext cx="9217024" cy="144016"/>
          </a:xfrm>
          <a:prstGeom prst="rect">
            <a:avLst/>
          </a:prstGeom>
          <a:solidFill>
            <a:srgbClr val="0070C0"/>
          </a:solidFill>
        </p:spPr>
        <p:txBody>
          <a:bodyPr vert="horz" lIns="91440" tIns="45720" rIns="91440" bIns="45720" rtlCol="0" anchor="ctr">
            <a:normAutofit fontScale="25000" lnSpcReduction="20000"/>
          </a:bodyPr>
          <a:lstStyle>
            <a:lvl1pPr algn="l" defTabSz="914400" rtl="0" eaLnBrk="1" latinLnBrk="0" hangingPunct="1">
              <a:spcBef>
                <a:spcPct val="0"/>
              </a:spcBef>
              <a:buNone/>
              <a:defRPr kumimoji="1" sz="1800" kern="1200">
                <a:solidFill>
                  <a:schemeClr val="tx1"/>
                </a:solidFill>
                <a:latin typeface="+mj-lt"/>
                <a:ea typeface="+mj-ea"/>
                <a:cs typeface="+mj-cs"/>
              </a:defRPr>
            </a:lvl1pPr>
          </a:lstStyle>
          <a:p>
            <a:endParaRPr lang="ja-JP" altLang="en-US" sz="2400" dirty="0">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210488283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latin typeface="Meiryo UI" panose="020B0604030504040204" pitchFamily="50" charset="-128"/>
                <a:ea typeface="Meiryo UI" panose="020B0604030504040204" pitchFamily="50" charset="-128"/>
                <a:cs typeface="Meiryo UI" panose="020B0604030504040204" pitchFamily="50" charset="-128"/>
              </a:rPr>
              <a:t>８．マイクログリッド構築における事業化可能性</a:t>
            </a:r>
          </a:p>
        </p:txBody>
      </p:sp>
      <p:sp>
        <p:nvSpPr>
          <p:cNvPr id="3" name="コンテンツ プレースホルダー 2"/>
          <p:cNvSpPr>
            <a:spLocks noGrp="1"/>
          </p:cNvSpPr>
          <p:nvPr>
            <p:ph idx="1"/>
          </p:nvPr>
        </p:nvSpPr>
        <p:spPr>
          <a:xfrm>
            <a:off x="457200" y="2564904"/>
            <a:ext cx="8229600" cy="3744416"/>
          </a:xfrm>
          <a:ln>
            <a:solidFill>
              <a:schemeClr val="tx1"/>
            </a:solidFill>
          </a:ln>
        </p:spPr>
        <p:txBody>
          <a:bodyPr>
            <a:normAutofit/>
          </a:bodyPr>
          <a:lstStyle/>
          <a:p>
            <a:pPr marL="0" indent="0">
              <a:buNone/>
            </a:pPr>
            <a:r>
              <a:rPr kumimoji="1" lang="en-US" altLang="ja-JP"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dirty="0">
                <a:latin typeface="Meiryo UI" panose="020B0604030504040204" pitchFamily="50" charset="-128"/>
                <a:ea typeface="Meiryo UI" panose="020B0604030504040204" pitchFamily="50" charset="-128"/>
                <a:cs typeface="Meiryo UI" panose="020B0604030504040204" pitchFamily="50" charset="-128"/>
              </a:rPr>
              <a:t>詳細</a:t>
            </a:r>
            <a:r>
              <a:rPr lang="en-US" altLang="ja-JP" dirty="0">
                <a:latin typeface="Meiryo UI" panose="020B0604030504040204" pitchFamily="50" charset="-128"/>
                <a:ea typeface="Meiryo UI" panose="020B0604030504040204" pitchFamily="50" charset="-128"/>
                <a:cs typeface="Meiryo UI" panose="020B0604030504040204" pitchFamily="50" charset="-128"/>
              </a:rPr>
              <a:t>】</a:t>
            </a:r>
          </a:p>
        </p:txBody>
      </p:sp>
      <p:sp>
        <p:nvSpPr>
          <p:cNvPr id="4" name="コンテンツ プレースホルダー 3"/>
          <p:cNvSpPr>
            <a:spLocks noGrp="1"/>
          </p:cNvSpPr>
          <p:nvPr>
            <p:ph idx="13"/>
          </p:nvPr>
        </p:nvSpPr>
        <p:spPr>
          <a:ln>
            <a:solidFill>
              <a:schemeClr val="tx1"/>
            </a:solidFill>
          </a:ln>
        </p:spPr>
        <p:txBody>
          <a:bodyPr/>
          <a:lstStyle/>
          <a:p>
            <a:pPr marL="0" indent="0">
              <a:buNone/>
            </a:pPr>
            <a:r>
              <a:rPr kumimoji="1" lang="en-US" altLang="ja-JP" sz="14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a:latin typeface="Meiryo UI" panose="020B0604030504040204" pitchFamily="50" charset="-128"/>
                <a:ea typeface="Meiryo UI" panose="020B0604030504040204" pitchFamily="50" charset="-128"/>
                <a:cs typeface="Meiryo UI" panose="020B0604030504040204" pitchFamily="50" charset="-128"/>
              </a:rPr>
              <a:t>要旨</a:t>
            </a:r>
            <a:r>
              <a:rPr lang="en-US" altLang="ja-JP" sz="1400" dirty="0">
                <a:latin typeface="Meiryo UI" panose="020B0604030504040204" pitchFamily="50" charset="-128"/>
                <a:ea typeface="Meiryo UI" panose="020B0604030504040204" pitchFamily="50" charset="-128"/>
                <a:cs typeface="Meiryo UI" panose="020B0604030504040204" pitchFamily="50" charset="-128"/>
              </a:rPr>
              <a:t>】</a:t>
            </a: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スライド番号プレースホルダー 9"/>
          <p:cNvSpPr>
            <a:spLocks noGrp="1"/>
          </p:cNvSpPr>
          <p:nvPr>
            <p:ph type="sldNum" sz="quarter" idx="12"/>
          </p:nvPr>
        </p:nvSpPr>
        <p:spPr/>
        <p:txBody>
          <a:bodyPr/>
          <a:lstStyle/>
          <a:p>
            <a:fld id="{5D22E163-5177-42DA-92F3-6E521FD5D760}" type="slidenum">
              <a:rPr kumimoji="1" lang="ja-JP" altLang="en-US" smtClean="0"/>
              <a:t>11</a:t>
            </a:fld>
            <a:endParaRPr kumimoji="1" lang="ja-JP" altLang="en-US" dirty="0"/>
          </a:p>
        </p:txBody>
      </p:sp>
      <p:sp>
        <p:nvSpPr>
          <p:cNvPr id="12" name="正方形/長方形 11"/>
          <p:cNvSpPr/>
          <p:nvPr/>
        </p:nvSpPr>
        <p:spPr>
          <a:xfrm>
            <a:off x="-11324" y="0"/>
            <a:ext cx="2848136" cy="3600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kumimoji="1" lang="en-US" altLang="ja-JP"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2-8</a:t>
            </a:r>
            <a:r>
              <a:rPr lang="ja-JP" altLang="en-US"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　マイクログリッド構築概要書類</a:t>
            </a:r>
            <a:endParaRPr kumimoji="1" lang="ja-JP" altLang="en-US"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9" name="タイトル 1"/>
          <p:cNvSpPr txBox="1">
            <a:spLocks/>
          </p:cNvSpPr>
          <p:nvPr/>
        </p:nvSpPr>
        <p:spPr>
          <a:xfrm>
            <a:off x="-36512" y="692696"/>
            <a:ext cx="9217024" cy="144016"/>
          </a:xfrm>
          <a:prstGeom prst="rect">
            <a:avLst/>
          </a:prstGeom>
          <a:solidFill>
            <a:srgbClr val="0070C0"/>
          </a:solidFill>
        </p:spPr>
        <p:txBody>
          <a:bodyPr vert="horz" lIns="91440" tIns="45720" rIns="91440" bIns="45720" rtlCol="0" anchor="ctr">
            <a:normAutofit fontScale="25000" lnSpcReduction="20000"/>
          </a:bodyPr>
          <a:lstStyle>
            <a:lvl1pPr algn="l" defTabSz="914400" rtl="0" eaLnBrk="1" latinLnBrk="0" hangingPunct="1">
              <a:spcBef>
                <a:spcPct val="0"/>
              </a:spcBef>
              <a:buNone/>
              <a:defRPr kumimoji="1" sz="1800" kern="1200">
                <a:solidFill>
                  <a:schemeClr val="tx1"/>
                </a:solidFill>
                <a:latin typeface="+mj-lt"/>
                <a:ea typeface="+mj-ea"/>
                <a:cs typeface="+mj-cs"/>
              </a:defRPr>
            </a:lvl1pPr>
          </a:lstStyle>
          <a:p>
            <a:endParaRPr lang="ja-JP" altLang="en-US" sz="2400" dirty="0">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133130688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36512" y="836713"/>
            <a:ext cx="9217024" cy="792088"/>
          </a:xfrm>
        </p:spPr>
        <p:txBody>
          <a:bodyPr>
            <a:normAutofit/>
          </a:bodyPr>
          <a:lstStyle/>
          <a:p>
            <a:r>
              <a:rPr kumimoji="1" lang="ja-JP" altLang="en-US" sz="2400" dirty="0">
                <a:latin typeface="Meiryo UI" panose="020B0604030504040204" pitchFamily="50" charset="-128"/>
                <a:ea typeface="Meiryo UI" panose="020B0604030504040204" pitchFamily="50" charset="-128"/>
                <a:cs typeface="Meiryo UI" panose="020B0604030504040204" pitchFamily="50" charset="-128"/>
              </a:rPr>
              <a:t>例）</a:t>
            </a:r>
            <a:r>
              <a:rPr kumimoji="1" lang="en-US" altLang="ja-JP" sz="2400"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2400" dirty="0">
                <a:latin typeface="Meiryo UI" panose="020B0604030504040204" pitchFamily="50" charset="-128"/>
                <a:ea typeface="Meiryo UI" panose="020B0604030504040204" pitchFamily="50" charset="-128"/>
                <a:cs typeface="Meiryo UI" panose="020B0604030504040204" pitchFamily="50" charset="-128"/>
              </a:rPr>
              <a:t>○○市　マイクログリッド構築概要</a:t>
            </a:r>
            <a:r>
              <a:rPr kumimoji="1" lang="en-US" altLang="ja-JP" sz="2400" dirty="0">
                <a:latin typeface="Meiryo UI" panose="020B0604030504040204" pitchFamily="50" charset="-128"/>
                <a:ea typeface="Meiryo UI" panose="020B0604030504040204" pitchFamily="50" charset="-128"/>
                <a:cs typeface="Meiryo UI" panose="020B0604030504040204" pitchFamily="50" charset="-128"/>
              </a:rPr>
              <a:t>】</a:t>
            </a:r>
            <a:endParaRPr kumimoji="1" lang="ja-JP" altLang="en-US" sz="2400" dirty="0">
              <a:latin typeface="Meiryo UI" panose="020B0604030504040204" pitchFamily="50" charset="-128"/>
              <a:ea typeface="Meiryo UI" panose="020B0604030504040204" pitchFamily="50" charset="-128"/>
              <a:cs typeface="Meiryo UI" panose="020B0604030504040204" pitchFamily="50" charset="-128"/>
            </a:endParaRPr>
          </a:p>
        </p:txBody>
      </p:sp>
      <p:graphicFrame>
        <p:nvGraphicFramePr>
          <p:cNvPr id="4" name="表 3"/>
          <p:cNvGraphicFramePr>
            <a:graphicFrameLocks noGrp="1"/>
          </p:cNvGraphicFramePr>
          <p:nvPr>
            <p:extLst>
              <p:ext uri="{D42A27DB-BD31-4B8C-83A1-F6EECF244321}">
                <p14:modId xmlns:p14="http://schemas.microsoft.com/office/powerpoint/2010/main" val="1271500033"/>
              </p:ext>
            </p:extLst>
          </p:nvPr>
        </p:nvGraphicFramePr>
        <p:xfrm>
          <a:off x="683568" y="2060846"/>
          <a:ext cx="7776864" cy="1219200"/>
        </p:xfrm>
        <a:graphic>
          <a:graphicData uri="http://schemas.openxmlformats.org/drawingml/2006/table">
            <a:tbl>
              <a:tblPr firstRow="1" bandRow="1">
                <a:tableStyleId>{5940675A-B579-460E-94D1-54222C63F5DA}</a:tableStyleId>
              </a:tblPr>
              <a:tblGrid>
                <a:gridCol w="2880320">
                  <a:extLst>
                    <a:ext uri="{9D8B030D-6E8A-4147-A177-3AD203B41FA5}">
                      <a16:colId xmlns:a16="http://schemas.microsoft.com/office/drawing/2014/main" val="20000"/>
                    </a:ext>
                  </a:extLst>
                </a:gridCol>
                <a:gridCol w="4896544">
                  <a:extLst>
                    <a:ext uri="{9D8B030D-6E8A-4147-A177-3AD203B41FA5}">
                      <a16:colId xmlns:a16="http://schemas.microsoft.com/office/drawing/2014/main" val="20001"/>
                    </a:ext>
                  </a:extLst>
                </a:gridCol>
              </a:tblGrid>
              <a:tr h="28803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400" dirty="0">
                          <a:latin typeface="Meiryo UI" panose="020B0604030504040204" pitchFamily="50" charset="-128"/>
                          <a:ea typeface="Meiryo UI" panose="020B0604030504040204" pitchFamily="50" charset="-128"/>
                          <a:cs typeface="Meiryo UI" panose="020B0604030504040204" pitchFamily="50" charset="-128"/>
                        </a:rPr>
                        <a:t>申請者１</a:t>
                      </a:r>
                      <a:endParaRPr kumimoji="1" lang="en-US" altLang="ja-JP" sz="1400" dirty="0">
                        <a:latin typeface="Meiryo UI" panose="020B0604030504040204" pitchFamily="50" charset="-128"/>
                        <a:ea typeface="Meiryo UI" panose="020B0604030504040204" pitchFamily="50" charset="-128"/>
                        <a:cs typeface="Meiryo UI" panose="020B0604030504040204" pitchFamily="50" charset="-128"/>
                      </a:endParaRPr>
                    </a:p>
                  </a:txBody>
                  <a:tcPr/>
                </a:tc>
                <a:tc>
                  <a:txBody>
                    <a:bodyPr/>
                    <a:lstStyle/>
                    <a:p>
                      <a:r>
                        <a:rPr kumimoji="1" lang="ja-JP" altLang="en-US" sz="1400" dirty="0">
                          <a:latin typeface="Meiryo UI" panose="020B0604030504040204" pitchFamily="50" charset="-128"/>
                          <a:ea typeface="Meiryo UI" panose="020B0604030504040204" pitchFamily="50" charset="-128"/>
                          <a:cs typeface="Meiryo UI" panose="020B0604030504040204" pitchFamily="50" charset="-128"/>
                        </a:rPr>
                        <a:t>●●●●株式会社</a:t>
                      </a:r>
                    </a:p>
                  </a:txBody>
                  <a:tcPr/>
                </a:tc>
                <a:extLst>
                  <a:ext uri="{0D108BD9-81ED-4DB2-BD59-A6C34878D82A}">
                    <a16:rowId xmlns:a16="http://schemas.microsoft.com/office/drawing/2014/main" val="10000"/>
                  </a:ext>
                </a:extLst>
              </a:tr>
              <a:tr h="288032">
                <a:tc>
                  <a:txBody>
                    <a:bodyPr/>
                    <a:lstStyle/>
                    <a:p>
                      <a:r>
                        <a:rPr kumimoji="1" lang="ja-JP" altLang="en-US" sz="1400" dirty="0">
                          <a:latin typeface="Meiryo UI" panose="020B0604030504040204" pitchFamily="50" charset="-128"/>
                          <a:ea typeface="Meiryo UI" panose="020B0604030504040204" pitchFamily="50" charset="-128"/>
                          <a:cs typeface="Meiryo UI" panose="020B0604030504040204" pitchFamily="50" charset="-128"/>
                        </a:rPr>
                        <a:t>申請者２</a:t>
                      </a:r>
                      <a:endParaRPr kumimoji="1" lang="en-US" altLang="ja-JP" sz="1400" dirty="0">
                        <a:latin typeface="Meiryo UI" panose="020B0604030504040204" pitchFamily="50" charset="-128"/>
                        <a:ea typeface="Meiryo UI" panose="020B0604030504040204" pitchFamily="50" charset="-128"/>
                        <a:cs typeface="Meiryo UI" panose="020B0604030504040204" pitchFamily="50" charset="-128"/>
                      </a:endParaRPr>
                    </a:p>
                  </a:txBody>
                  <a:tcPr/>
                </a:tc>
                <a:tc>
                  <a:txBody>
                    <a:bodyPr/>
                    <a:lstStyle/>
                    <a:p>
                      <a:r>
                        <a:rPr kumimoji="1" lang="ja-JP" altLang="en-US" sz="1400" dirty="0">
                          <a:latin typeface="Meiryo UI" panose="020B0604030504040204" pitchFamily="50" charset="-128"/>
                          <a:ea typeface="Meiryo UI" panose="020B0604030504040204" pitchFamily="50" charset="-128"/>
                          <a:cs typeface="Meiryo UI" panose="020B0604030504040204" pitchFamily="50" charset="-128"/>
                        </a:rPr>
                        <a:t>▲▲▲▲株式会社</a:t>
                      </a:r>
                    </a:p>
                  </a:txBody>
                  <a:tcPr/>
                </a:tc>
                <a:extLst>
                  <a:ext uri="{0D108BD9-81ED-4DB2-BD59-A6C34878D82A}">
                    <a16:rowId xmlns:a16="http://schemas.microsoft.com/office/drawing/2014/main" val="10001"/>
                  </a:ext>
                </a:extLst>
              </a:tr>
              <a:tr h="288032">
                <a:tc>
                  <a:txBody>
                    <a:bodyPr/>
                    <a:lstStyle/>
                    <a:p>
                      <a:r>
                        <a:rPr kumimoji="1" lang="ja-JP" altLang="en-US" sz="1400" dirty="0">
                          <a:latin typeface="Meiryo UI" panose="020B0604030504040204" pitchFamily="50" charset="-128"/>
                          <a:ea typeface="Meiryo UI" panose="020B0604030504040204" pitchFamily="50" charset="-128"/>
                          <a:cs typeface="Meiryo UI" panose="020B0604030504040204" pitchFamily="50" charset="-128"/>
                        </a:rPr>
                        <a:t>地方公共団体</a:t>
                      </a:r>
                    </a:p>
                  </a:txBody>
                  <a:tcPr/>
                </a:tc>
                <a:tc>
                  <a:txBody>
                    <a:bodyPr/>
                    <a:lstStyle/>
                    <a:p>
                      <a:r>
                        <a:rPr kumimoji="1" lang="ja-JP" altLang="en-US" sz="1400" dirty="0">
                          <a:latin typeface="Meiryo UI" panose="020B0604030504040204" pitchFamily="50" charset="-128"/>
                          <a:ea typeface="Meiryo UI" panose="020B0604030504040204" pitchFamily="50" charset="-128"/>
                          <a:cs typeface="Meiryo UI" panose="020B0604030504040204" pitchFamily="50" charset="-128"/>
                        </a:rPr>
                        <a:t>○○市</a:t>
                      </a:r>
                    </a:p>
                  </a:txBody>
                  <a:tcPr/>
                </a:tc>
                <a:extLst>
                  <a:ext uri="{0D108BD9-81ED-4DB2-BD59-A6C34878D82A}">
                    <a16:rowId xmlns:a16="http://schemas.microsoft.com/office/drawing/2014/main" val="10002"/>
                  </a:ext>
                </a:extLst>
              </a:tr>
              <a:tr h="288032">
                <a:tc>
                  <a:txBody>
                    <a:bodyPr/>
                    <a:lstStyle/>
                    <a:p>
                      <a:r>
                        <a:rPr kumimoji="1" lang="ja-JP" altLang="en-US" sz="1400" dirty="0">
                          <a:latin typeface="Meiryo UI" panose="020B0604030504040204" pitchFamily="50" charset="-128"/>
                          <a:ea typeface="Meiryo UI" panose="020B0604030504040204" pitchFamily="50" charset="-128"/>
                          <a:cs typeface="Meiryo UI" panose="020B0604030504040204" pitchFamily="50" charset="-128"/>
                        </a:rPr>
                        <a:t>主な再生可能エネルギー発電設備</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400" dirty="0">
                          <a:latin typeface="Meiryo UI" panose="020B0604030504040204" pitchFamily="50" charset="-128"/>
                          <a:ea typeface="Meiryo UI" panose="020B0604030504040204" pitchFamily="50" charset="-128"/>
                          <a:cs typeface="Meiryo UI" panose="020B0604030504040204" pitchFamily="50" charset="-128"/>
                        </a:rPr>
                        <a:t>例）太陽光発電設備、風力発電設備</a:t>
                      </a:r>
                    </a:p>
                  </a:txBody>
                  <a:tcPr/>
                </a:tc>
                <a:extLst>
                  <a:ext uri="{0D108BD9-81ED-4DB2-BD59-A6C34878D82A}">
                    <a16:rowId xmlns:a16="http://schemas.microsoft.com/office/drawing/2014/main" val="10003"/>
                  </a:ext>
                </a:extLst>
              </a:tr>
            </a:tbl>
          </a:graphicData>
        </a:graphic>
      </p:graphicFrame>
      <p:sp>
        <p:nvSpPr>
          <p:cNvPr id="5" name="正方形/長方形 4"/>
          <p:cNvSpPr/>
          <p:nvPr/>
        </p:nvSpPr>
        <p:spPr>
          <a:xfrm>
            <a:off x="-11324" y="0"/>
            <a:ext cx="2848136" cy="3600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kumimoji="1" lang="en-US" altLang="ja-JP"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2-8</a:t>
            </a:r>
            <a:r>
              <a:rPr lang="ja-JP" altLang="en-US"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　マイクログリッド構築概要書類</a:t>
            </a:r>
            <a:endParaRPr kumimoji="1" lang="ja-JP" altLang="en-US"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391680113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latin typeface="Meiryo UI" panose="020B0604030504040204" pitchFamily="50" charset="-128"/>
                <a:ea typeface="Meiryo UI" panose="020B0604030504040204" pitchFamily="50" charset="-128"/>
                <a:cs typeface="Meiryo UI" panose="020B0604030504040204" pitchFamily="50" charset="-128"/>
              </a:rPr>
              <a:t>１．マイクログリッドの対象区域（概要図）</a:t>
            </a:r>
            <a:endParaRPr kumimoji="1" lang="ja-JP" altLang="en-US"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3" name="コンテンツ プレースホルダー 2"/>
          <p:cNvSpPr>
            <a:spLocks noGrp="1"/>
          </p:cNvSpPr>
          <p:nvPr>
            <p:ph idx="1"/>
          </p:nvPr>
        </p:nvSpPr>
        <p:spPr>
          <a:xfrm>
            <a:off x="457200" y="2564904"/>
            <a:ext cx="8229600" cy="3744416"/>
          </a:xfrm>
          <a:ln>
            <a:solidFill>
              <a:schemeClr val="tx1"/>
            </a:solidFill>
          </a:ln>
        </p:spPr>
        <p:txBody>
          <a:bodyPr>
            <a:normAutofit/>
          </a:bodyPr>
          <a:lstStyle/>
          <a:p>
            <a:pPr marL="0" indent="0">
              <a:buNone/>
            </a:pPr>
            <a:r>
              <a:rPr kumimoji="1" lang="en-US" altLang="ja-JP"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dirty="0">
                <a:latin typeface="Meiryo UI" panose="020B0604030504040204" pitchFamily="50" charset="-128"/>
                <a:ea typeface="Meiryo UI" panose="020B0604030504040204" pitchFamily="50" charset="-128"/>
                <a:cs typeface="Meiryo UI" panose="020B0604030504040204" pitchFamily="50" charset="-128"/>
              </a:rPr>
              <a:t>詳細</a:t>
            </a:r>
            <a:r>
              <a:rPr lang="en-US" altLang="ja-JP" dirty="0">
                <a:latin typeface="Meiryo UI" panose="020B0604030504040204" pitchFamily="50" charset="-128"/>
                <a:ea typeface="Meiryo UI" panose="020B0604030504040204" pitchFamily="50" charset="-128"/>
                <a:cs typeface="Meiryo UI" panose="020B0604030504040204" pitchFamily="50" charset="-128"/>
              </a:rPr>
              <a:t>】</a:t>
            </a:r>
          </a:p>
        </p:txBody>
      </p:sp>
      <p:sp>
        <p:nvSpPr>
          <p:cNvPr id="4" name="コンテンツ プレースホルダー 3"/>
          <p:cNvSpPr>
            <a:spLocks noGrp="1"/>
          </p:cNvSpPr>
          <p:nvPr>
            <p:ph idx="13"/>
          </p:nvPr>
        </p:nvSpPr>
        <p:spPr>
          <a:ln>
            <a:solidFill>
              <a:schemeClr val="tx1"/>
            </a:solidFill>
          </a:ln>
        </p:spPr>
        <p:txBody>
          <a:bodyPr/>
          <a:lstStyle/>
          <a:p>
            <a:pPr marL="0" indent="0">
              <a:buNone/>
            </a:pPr>
            <a:r>
              <a:rPr kumimoji="1" lang="en-US" altLang="ja-JP" sz="14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a:latin typeface="Meiryo UI" panose="020B0604030504040204" pitchFamily="50" charset="-128"/>
                <a:ea typeface="Meiryo UI" panose="020B0604030504040204" pitchFamily="50" charset="-128"/>
                <a:cs typeface="Meiryo UI" panose="020B0604030504040204" pitchFamily="50" charset="-128"/>
              </a:rPr>
              <a:t>要旨</a:t>
            </a:r>
            <a:r>
              <a:rPr lang="en-US" altLang="ja-JP" sz="1400" dirty="0">
                <a:latin typeface="Meiryo UI" panose="020B0604030504040204" pitchFamily="50" charset="-128"/>
                <a:ea typeface="Meiryo UI" panose="020B0604030504040204" pitchFamily="50" charset="-128"/>
                <a:cs typeface="Meiryo UI" panose="020B0604030504040204" pitchFamily="50" charset="-128"/>
              </a:rPr>
              <a:t>】</a:t>
            </a: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スライド番号プレースホルダー 9"/>
          <p:cNvSpPr>
            <a:spLocks noGrp="1"/>
          </p:cNvSpPr>
          <p:nvPr>
            <p:ph type="sldNum" sz="quarter" idx="12"/>
          </p:nvPr>
        </p:nvSpPr>
        <p:spPr/>
        <p:txBody>
          <a:bodyPr/>
          <a:lstStyle/>
          <a:p>
            <a:fld id="{5D22E163-5177-42DA-92F3-6E521FD5D760}" type="slidenum">
              <a:rPr kumimoji="1" lang="ja-JP" altLang="en-US" smtClean="0"/>
              <a:t>3</a:t>
            </a:fld>
            <a:endParaRPr kumimoji="1" lang="ja-JP" altLang="en-US" dirty="0"/>
          </a:p>
        </p:txBody>
      </p:sp>
      <p:sp>
        <p:nvSpPr>
          <p:cNvPr id="12" name="正方形/長方形 11"/>
          <p:cNvSpPr/>
          <p:nvPr/>
        </p:nvSpPr>
        <p:spPr>
          <a:xfrm>
            <a:off x="-11324" y="0"/>
            <a:ext cx="2848136" cy="3600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kumimoji="1" lang="en-US" altLang="ja-JP"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2-8</a:t>
            </a:r>
            <a:r>
              <a:rPr lang="ja-JP" altLang="en-US"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　マイクログリッド構築概要書類</a:t>
            </a:r>
            <a:endParaRPr kumimoji="1" lang="ja-JP" altLang="en-US"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9" name="タイトル 1"/>
          <p:cNvSpPr txBox="1">
            <a:spLocks/>
          </p:cNvSpPr>
          <p:nvPr/>
        </p:nvSpPr>
        <p:spPr>
          <a:xfrm>
            <a:off x="-36512" y="692696"/>
            <a:ext cx="9217024" cy="144016"/>
          </a:xfrm>
          <a:prstGeom prst="rect">
            <a:avLst/>
          </a:prstGeom>
          <a:solidFill>
            <a:srgbClr val="0070C0"/>
          </a:solidFill>
        </p:spPr>
        <p:txBody>
          <a:bodyPr vert="horz" lIns="91440" tIns="45720" rIns="91440" bIns="45720" rtlCol="0" anchor="ctr">
            <a:normAutofit fontScale="25000" lnSpcReduction="20000"/>
          </a:bodyPr>
          <a:lstStyle>
            <a:lvl1pPr algn="l" defTabSz="914400" rtl="0" eaLnBrk="1" latinLnBrk="0" hangingPunct="1">
              <a:spcBef>
                <a:spcPct val="0"/>
              </a:spcBef>
              <a:buNone/>
              <a:defRPr kumimoji="1" sz="1800" kern="1200">
                <a:solidFill>
                  <a:schemeClr val="tx1"/>
                </a:solidFill>
                <a:latin typeface="+mj-lt"/>
                <a:ea typeface="+mj-ea"/>
                <a:cs typeface="+mj-cs"/>
              </a:defRPr>
            </a:lvl1pPr>
          </a:lstStyle>
          <a:p>
            <a:endParaRPr lang="ja-JP" altLang="en-US" sz="2400" dirty="0">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416745252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latin typeface="Meiryo UI" panose="020B0604030504040204" pitchFamily="50" charset="-128"/>
                <a:ea typeface="Meiryo UI" panose="020B0604030504040204" pitchFamily="50" charset="-128"/>
                <a:cs typeface="Meiryo UI" panose="020B0604030504040204" pitchFamily="50" charset="-128"/>
              </a:rPr>
              <a:t>１．マイクログリッドの対象区域（全体地図）</a:t>
            </a:r>
            <a:endParaRPr kumimoji="1" lang="ja-JP" altLang="en-US"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3" name="コンテンツ プレースホルダー 2"/>
          <p:cNvSpPr>
            <a:spLocks noGrp="1"/>
          </p:cNvSpPr>
          <p:nvPr>
            <p:ph idx="1"/>
          </p:nvPr>
        </p:nvSpPr>
        <p:spPr>
          <a:xfrm>
            <a:off x="457200" y="2564904"/>
            <a:ext cx="8229600" cy="3744416"/>
          </a:xfrm>
          <a:ln>
            <a:solidFill>
              <a:schemeClr val="tx1"/>
            </a:solidFill>
          </a:ln>
        </p:spPr>
        <p:txBody>
          <a:bodyPr>
            <a:normAutofit/>
          </a:bodyPr>
          <a:lstStyle/>
          <a:p>
            <a:pPr marL="0" indent="0">
              <a:buNone/>
            </a:pPr>
            <a:r>
              <a:rPr kumimoji="1" lang="en-US" altLang="ja-JP"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dirty="0">
                <a:latin typeface="Meiryo UI" panose="020B0604030504040204" pitchFamily="50" charset="-128"/>
                <a:ea typeface="Meiryo UI" panose="020B0604030504040204" pitchFamily="50" charset="-128"/>
                <a:cs typeface="Meiryo UI" panose="020B0604030504040204" pitchFamily="50" charset="-128"/>
              </a:rPr>
              <a:t>詳細</a:t>
            </a:r>
            <a:r>
              <a:rPr lang="en-US" altLang="ja-JP" dirty="0">
                <a:latin typeface="Meiryo UI" panose="020B0604030504040204" pitchFamily="50" charset="-128"/>
                <a:ea typeface="Meiryo UI" panose="020B0604030504040204" pitchFamily="50" charset="-128"/>
                <a:cs typeface="Meiryo UI" panose="020B0604030504040204" pitchFamily="50" charset="-128"/>
              </a:rPr>
              <a:t>】</a:t>
            </a:r>
          </a:p>
        </p:txBody>
      </p:sp>
      <p:sp>
        <p:nvSpPr>
          <p:cNvPr id="4" name="コンテンツ プレースホルダー 3"/>
          <p:cNvSpPr>
            <a:spLocks noGrp="1"/>
          </p:cNvSpPr>
          <p:nvPr>
            <p:ph idx="13"/>
          </p:nvPr>
        </p:nvSpPr>
        <p:spPr>
          <a:ln>
            <a:solidFill>
              <a:schemeClr val="tx1"/>
            </a:solidFill>
          </a:ln>
        </p:spPr>
        <p:txBody>
          <a:bodyPr/>
          <a:lstStyle/>
          <a:p>
            <a:pPr marL="0" indent="0">
              <a:buNone/>
            </a:pPr>
            <a:r>
              <a:rPr kumimoji="1" lang="en-US" altLang="ja-JP" sz="14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a:latin typeface="Meiryo UI" panose="020B0604030504040204" pitchFamily="50" charset="-128"/>
                <a:ea typeface="Meiryo UI" panose="020B0604030504040204" pitchFamily="50" charset="-128"/>
                <a:cs typeface="Meiryo UI" panose="020B0604030504040204" pitchFamily="50" charset="-128"/>
              </a:rPr>
              <a:t>要旨</a:t>
            </a:r>
            <a:r>
              <a:rPr lang="en-US" altLang="ja-JP" sz="1400" dirty="0">
                <a:latin typeface="Meiryo UI" panose="020B0604030504040204" pitchFamily="50" charset="-128"/>
                <a:ea typeface="Meiryo UI" panose="020B0604030504040204" pitchFamily="50" charset="-128"/>
                <a:cs typeface="Meiryo UI" panose="020B0604030504040204" pitchFamily="50" charset="-128"/>
              </a:rPr>
              <a:t>】</a:t>
            </a: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スライド番号プレースホルダー 9"/>
          <p:cNvSpPr>
            <a:spLocks noGrp="1"/>
          </p:cNvSpPr>
          <p:nvPr>
            <p:ph type="sldNum" sz="quarter" idx="12"/>
          </p:nvPr>
        </p:nvSpPr>
        <p:spPr/>
        <p:txBody>
          <a:bodyPr/>
          <a:lstStyle/>
          <a:p>
            <a:fld id="{5D22E163-5177-42DA-92F3-6E521FD5D760}" type="slidenum">
              <a:rPr kumimoji="1" lang="ja-JP" altLang="en-US" smtClean="0"/>
              <a:t>4</a:t>
            </a:fld>
            <a:endParaRPr kumimoji="1" lang="ja-JP" altLang="en-US" dirty="0"/>
          </a:p>
        </p:txBody>
      </p:sp>
      <p:sp>
        <p:nvSpPr>
          <p:cNvPr id="12" name="正方形/長方形 11"/>
          <p:cNvSpPr/>
          <p:nvPr/>
        </p:nvSpPr>
        <p:spPr>
          <a:xfrm>
            <a:off x="-11324" y="0"/>
            <a:ext cx="2848136" cy="3600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kumimoji="1" lang="en-US" altLang="ja-JP"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2-8</a:t>
            </a:r>
            <a:r>
              <a:rPr lang="ja-JP" altLang="en-US"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　マイクログリッド構築概要書類</a:t>
            </a:r>
            <a:endParaRPr kumimoji="1" lang="ja-JP" altLang="en-US"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9" name="タイトル 1"/>
          <p:cNvSpPr txBox="1">
            <a:spLocks/>
          </p:cNvSpPr>
          <p:nvPr/>
        </p:nvSpPr>
        <p:spPr>
          <a:xfrm>
            <a:off x="-36512" y="692696"/>
            <a:ext cx="9217024" cy="144016"/>
          </a:xfrm>
          <a:prstGeom prst="rect">
            <a:avLst/>
          </a:prstGeom>
          <a:solidFill>
            <a:srgbClr val="0070C0"/>
          </a:solidFill>
        </p:spPr>
        <p:txBody>
          <a:bodyPr vert="horz" lIns="91440" tIns="45720" rIns="91440" bIns="45720" rtlCol="0" anchor="ctr">
            <a:normAutofit fontScale="25000" lnSpcReduction="20000"/>
          </a:bodyPr>
          <a:lstStyle>
            <a:lvl1pPr algn="l" defTabSz="914400" rtl="0" eaLnBrk="1" latinLnBrk="0" hangingPunct="1">
              <a:spcBef>
                <a:spcPct val="0"/>
              </a:spcBef>
              <a:buNone/>
              <a:defRPr kumimoji="1" sz="1800" kern="1200">
                <a:solidFill>
                  <a:schemeClr val="tx1"/>
                </a:solidFill>
                <a:latin typeface="+mj-lt"/>
                <a:ea typeface="+mj-ea"/>
                <a:cs typeface="+mj-cs"/>
              </a:defRPr>
            </a:lvl1pPr>
          </a:lstStyle>
          <a:p>
            <a:endParaRPr lang="ja-JP" altLang="en-US" sz="2400" dirty="0">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401022473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latin typeface="Meiryo UI" panose="020B0604030504040204" pitchFamily="50" charset="-128"/>
                <a:ea typeface="Meiryo UI" panose="020B0604030504040204" pitchFamily="50" charset="-128"/>
                <a:cs typeface="Meiryo UI" panose="020B0604030504040204" pitchFamily="50" charset="-128"/>
              </a:rPr>
              <a:t>２．対象となる地域特性に応じた課題抽出</a:t>
            </a:r>
          </a:p>
        </p:txBody>
      </p:sp>
      <p:sp>
        <p:nvSpPr>
          <p:cNvPr id="3" name="コンテンツ プレースホルダー 2"/>
          <p:cNvSpPr>
            <a:spLocks noGrp="1"/>
          </p:cNvSpPr>
          <p:nvPr>
            <p:ph idx="1"/>
          </p:nvPr>
        </p:nvSpPr>
        <p:spPr>
          <a:xfrm>
            <a:off x="457200" y="2564904"/>
            <a:ext cx="8229600" cy="3744416"/>
          </a:xfrm>
          <a:ln>
            <a:solidFill>
              <a:schemeClr val="tx1"/>
            </a:solidFill>
          </a:ln>
        </p:spPr>
        <p:txBody>
          <a:bodyPr>
            <a:normAutofit/>
          </a:bodyPr>
          <a:lstStyle/>
          <a:p>
            <a:pPr marL="0" indent="0">
              <a:buNone/>
            </a:pPr>
            <a:r>
              <a:rPr kumimoji="1" lang="en-US" altLang="ja-JP"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dirty="0">
                <a:latin typeface="Meiryo UI" panose="020B0604030504040204" pitchFamily="50" charset="-128"/>
                <a:ea typeface="Meiryo UI" panose="020B0604030504040204" pitchFamily="50" charset="-128"/>
                <a:cs typeface="Meiryo UI" panose="020B0604030504040204" pitchFamily="50" charset="-128"/>
              </a:rPr>
              <a:t>詳細</a:t>
            </a:r>
            <a:r>
              <a:rPr lang="en-US" altLang="ja-JP" dirty="0">
                <a:latin typeface="Meiryo UI" panose="020B0604030504040204" pitchFamily="50" charset="-128"/>
                <a:ea typeface="Meiryo UI" panose="020B0604030504040204" pitchFamily="50" charset="-128"/>
                <a:cs typeface="Meiryo UI" panose="020B0604030504040204" pitchFamily="50" charset="-128"/>
              </a:rPr>
              <a:t>】</a:t>
            </a:r>
          </a:p>
        </p:txBody>
      </p:sp>
      <p:sp>
        <p:nvSpPr>
          <p:cNvPr id="4" name="コンテンツ プレースホルダー 3"/>
          <p:cNvSpPr>
            <a:spLocks noGrp="1"/>
          </p:cNvSpPr>
          <p:nvPr>
            <p:ph idx="13"/>
          </p:nvPr>
        </p:nvSpPr>
        <p:spPr>
          <a:ln>
            <a:solidFill>
              <a:schemeClr val="tx1"/>
            </a:solidFill>
          </a:ln>
        </p:spPr>
        <p:txBody>
          <a:bodyPr/>
          <a:lstStyle/>
          <a:p>
            <a:pPr marL="0" indent="0">
              <a:buNone/>
            </a:pPr>
            <a:r>
              <a:rPr kumimoji="1" lang="en-US" altLang="ja-JP" sz="14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a:latin typeface="Meiryo UI" panose="020B0604030504040204" pitchFamily="50" charset="-128"/>
                <a:ea typeface="Meiryo UI" panose="020B0604030504040204" pitchFamily="50" charset="-128"/>
                <a:cs typeface="Meiryo UI" panose="020B0604030504040204" pitchFamily="50" charset="-128"/>
              </a:rPr>
              <a:t>要旨</a:t>
            </a:r>
            <a:r>
              <a:rPr lang="en-US" altLang="ja-JP" sz="1400" dirty="0">
                <a:latin typeface="Meiryo UI" panose="020B0604030504040204" pitchFamily="50" charset="-128"/>
                <a:ea typeface="Meiryo UI" panose="020B0604030504040204" pitchFamily="50" charset="-128"/>
                <a:cs typeface="Meiryo UI" panose="020B0604030504040204" pitchFamily="50" charset="-128"/>
              </a:rPr>
              <a:t>】</a:t>
            </a: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スライド番号プレースホルダー 9"/>
          <p:cNvSpPr>
            <a:spLocks noGrp="1"/>
          </p:cNvSpPr>
          <p:nvPr>
            <p:ph type="sldNum" sz="quarter" idx="12"/>
          </p:nvPr>
        </p:nvSpPr>
        <p:spPr/>
        <p:txBody>
          <a:bodyPr/>
          <a:lstStyle/>
          <a:p>
            <a:fld id="{5D22E163-5177-42DA-92F3-6E521FD5D760}" type="slidenum">
              <a:rPr kumimoji="1" lang="ja-JP" altLang="en-US" smtClean="0"/>
              <a:t>5</a:t>
            </a:fld>
            <a:endParaRPr kumimoji="1" lang="ja-JP" altLang="en-US" dirty="0"/>
          </a:p>
        </p:txBody>
      </p:sp>
      <p:sp>
        <p:nvSpPr>
          <p:cNvPr id="12" name="正方形/長方形 11"/>
          <p:cNvSpPr/>
          <p:nvPr/>
        </p:nvSpPr>
        <p:spPr>
          <a:xfrm>
            <a:off x="-11324" y="0"/>
            <a:ext cx="2848136" cy="3600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kumimoji="1" lang="en-US" altLang="ja-JP"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2-8</a:t>
            </a:r>
            <a:r>
              <a:rPr lang="ja-JP" altLang="en-US"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　マイクログリッド構築概要書類</a:t>
            </a:r>
            <a:endParaRPr kumimoji="1" lang="ja-JP" altLang="en-US"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9" name="タイトル 1"/>
          <p:cNvSpPr txBox="1">
            <a:spLocks/>
          </p:cNvSpPr>
          <p:nvPr/>
        </p:nvSpPr>
        <p:spPr>
          <a:xfrm>
            <a:off x="-36512" y="692696"/>
            <a:ext cx="9217024" cy="144016"/>
          </a:xfrm>
          <a:prstGeom prst="rect">
            <a:avLst/>
          </a:prstGeom>
          <a:solidFill>
            <a:srgbClr val="0070C0"/>
          </a:solidFill>
        </p:spPr>
        <p:txBody>
          <a:bodyPr vert="horz" lIns="91440" tIns="45720" rIns="91440" bIns="45720" rtlCol="0" anchor="ctr">
            <a:normAutofit fontScale="25000" lnSpcReduction="20000"/>
          </a:bodyPr>
          <a:lstStyle>
            <a:lvl1pPr algn="l" defTabSz="914400" rtl="0" eaLnBrk="1" latinLnBrk="0" hangingPunct="1">
              <a:spcBef>
                <a:spcPct val="0"/>
              </a:spcBef>
              <a:buNone/>
              <a:defRPr kumimoji="1" sz="1800" kern="1200">
                <a:solidFill>
                  <a:schemeClr val="tx1"/>
                </a:solidFill>
                <a:latin typeface="+mj-lt"/>
                <a:ea typeface="+mj-ea"/>
                <a:cs typeface="+mj-cs"/>
              </a:defRPr>
            </a:lvl1pPr>
          </a:lstStyle>
          <a:p>
            <a:endParaRPr lang="ja-JP" altLang="en-US" sz="2400" dirty="0">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189835413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latin typeface="Meiryo UI" panose="020B0604030504040204" pitchFamily="50" charset="-128"/>
                <a:ea typeface="Meiryo UI" panose="020B0604030504040204" pitchFamily="50" charset="-128"/>
                <a:cs typeface="Meiryo UI" panose="020B0604030504040204" pitchFamily="50" charset="-128"/>
              </a:rPr>
              <a:t>３．地域特性を反映したエネルギーの活用</a:t>
            </a:r>
          </a:p>
        </p:txBody>
      </p:sp>
      <p:sp>
        <p:nvSpPr>
          <p:cNvPr id="3" name="コンテンツ プレースホルダー 2"/>
          <p:cNvSpPr>
            <a:spLocks noGrp="1"/>
          </p:cNvSpPr>
          <p:nvPr>
            <p:ph idx="1"/>
          </p:nvPr>
        </p:nvSpPr>
        <p:spPr>
          <a:xfrm>
            <a:off x="457200" y="2564904"/>
            <a:ext cx="8229600" cy="3744416"/>
          </a:xfrm>
          <a:ln>
            <a:solidFill>
              <a:schemeClr val="tx1"/>
            </a:solidFill>
          </a:ln>
        </p:spPr>
        <p:txBody>
          <a:bodyPr>
            <a:normAutofit/>
          </a:bodyPr>
          <a:lstStyle/>
          <a:p>
            <a:pPr marL="0" indent="0">
              <a:buNone/>
            </a:pPr>
            <a:r>
              <a:rPr kumimoji="1" lang="en-US" altLang="ja-JP"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dirty="0">
                <a:latin typeface="Meiryo UI" panose="020B0604030504040204" pitchFamily="50" charset="-128"/>
                <a:ea typeface="Meiryo UI" panose="020B0604030504040204" pitchFamily="50" charset="-128"/>
                <a:cs typeface="Meiryo UI" panose="020B0604030504040204" pitchFamily="50" charset="-128"/>
              </a:rPr>
              <a:t>詳細</a:t>
            </a:r>
            <a:r>
              <a:rPr lang="en-US" altLang="ja-JP" dirty="0">
                <a:latin typeface="Meiryo UI" panose="020B0604030504040204" pitchFamily="50" charset="-128"/>
                <a:ea typeface="Meiryo UI" panose="020B0604030504040204" pitchFamily="50" charset="-128"/>
                <a:cs typeface="Meiryo UI" panose="020B0604030504040204" pitchFamily="50" charset="-128"/>
              </a:rPr>
              <a:t>】</a:t>
            </a:r>
          </a:p>
        </p:txBody>
      </p:sp>
      <p:sp>
        <p:nvSpPr>
          <p:cNvPr id="4" name="コンテンツ プレースホルダー 3"/>
          <p:cNvSpPr>
            <a:spLocks noGrp="1"/>
          </p:cNvSpPr>
          <p:nvPr>
            <p:ph idx="13"/>
          </p:nvPr>
        </p:nvSpPr>
        <p:spPr>
          <a:ln>
            <a:solidFill>
              <a:schemeClr val="tx1"/>
            </a:solidFill>
          </a:ln>
        </p:spPr>
        <p:txBody>
          <a:bodyPr/>
          <a:lstStyle/>
          <a:p>
            <a:pPr marL="0" indent="0">
              <a:buNone/>
            </a:pPr>
            <a:r>
              <a:rPr kumimoji="1" lang="en-US" altLang="ja-JP" sz="14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a:latin typeface="Meiryo UI" panose="020B0604030504040204" pitchFamily="50" charset="-128"/>
                <a:ea typeface="Meiryo UI" panose="020B0604030504040204" pitchFamily="50" charset="-128"/>
                <a:cs typeface="Meiryo UI" panose="020B0604030504040204" pitchFamily="50" charset="-128"/>
              </a:rPr>
              <a:t>要旨</a:t>
            </a:r>
            <a:r>
              <a:rPr lang="en-US" altLang="ja-JP" sz="1400" dirty="0">
                <a:latin typeface="Meiryo UI" panose="020B0604030504040204" pitchFamily="50" charset="-128"/>
                <a:ea typeface="Meiryo UI" panose="020B0604030504040204" pitchFamily="50" charset="-128"/>
                <a:cs typeface="Meiryo UI" panose="020B0604030504040204" pitchFamily="50" charset="-128"/>
              </a:rPr>
              <a:t>】</a:t>
            </a: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スライド番号プレースホルダー 9"/>
          <p:cNvSpPr>
            <a:spLocks noGrp="1"/>
          </p:cNvSpPr>
          <p:nvPr>
            <p:ph type="sldNum" sz="quarter" idx="12"/>
          </p:nvPr>
        </p:nvSpPr>
        <p:spPr/>
        <p:txBody>
          <a:bodyPr/>
          <a:lstStyle/>
          <a:p>
            <a:fld id="{5D22E163-5177-42DA-92F3-6E521FD5D760}" type="slidenum">
              <a:rPr kumimoji="1" lang="ja-JP" altLang="en-US" smtClean="0"/>
              <a:t>6</a:t>
            </a:fld>
            <a:endParaRPr kumimoji="1" lang="ja-JP" altLang="en-US" dirty="0"/>
          </a:p>
        </p:txBody>
      </p:sp>
      <p:sp>
        <p:nvSpPr>
          <p:cNvPr id="12" name="正方形/長方形 11"/>
          <p:cNvSpPr/>
          <p:nvPr/>
        </p:nvSpPr>
        <p:spPr>
          <a:xfrm>
            <a:off x="-11324" y="0"/>
            <a:ext cx="2848136" cy="3600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kumimoji="1" lang="en-US" altLang="ja-JP"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2-8</a:t>
            </a:r>
            <a:r>
              <a:rPr lang="ja-JP" altLang="en-US"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　マイクログリッド構築概要書類</a:t>
            </a:r>
            <a:endParaRPr kumimoji="1" lang="ja-JP" altLang="en-US"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9" name="タイトル 1"/>
          <p:cNvSpPr txBox="1">
            <a:spLocks/>
          </p:cNvSpPr>
          <p:nvPr/>
        </p:nvSpPr>
        <p:spPr>
          <a:xfrm>
            <a:off x="-36512" y="692696"/>
            <a:ext cx="9217024" cy="144016"/>
          </a:xfrm>
          <a:prstGeom prst="rect">
            <a:avLst/>
          </a:prstGeom>
          <a:solidFill>
            <a:srgbClr val="0070C0"/>
          </a:solidFill>
        </p:spPr>
        <p:txBody>
          <a:bodyPr vert="horz" lIns="91440" tIns="45720" rIns="91440" bIns="45720" rtlCol="0" anchor="ctr">
            <a:normAutofit fontScale="25000" lnSpcReduction="20000"/>
          </a:bodyPr>
          <a:lstStyle>
            <a:lvl1pPr algn="l" defTabSz="914400" rtl="0" eaLnBrk="1" latinLnBrk="0" hangingPunct="1">
              <a:spcBef>
                <a:spcPct val="0"/>
              </a:spcBef>
              <a:buNone/>
              <a:defRPr kumimoji="1" sz="1800" kern="1200">
                <a:solidFill>
                  <a:schemeClr val="tx1"/>
                </a:solidFill>
                <a:latin typeface="+mj-lt"/>
                <a:ea typeface="+mj-ea"/>
                <a:cs typeface="+mj-cs"/>
              </a:defRPr>
            </a:lvl1pPr>
          </a:lstStyle>
          <a:p>
            <a:endParaRPr lang="ja-JP" altLang="en-US" sz="2400" dirty="0">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304101592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latin typeface="Meiryo UI" panose="020B0604030504040204" pitchFamily="50" charset="-128"/>
                <a:ea typeface="Meiryo UI" panose="020B0604030504040204" pitchFamily="50" charset="-128"/>
                <a:cs typeface="Meiryo UI" panose="020B0604030504040204" pitchFamily="50" charset="-128"/>
              </a:rPr>
              <a:t>４．課題解決</a:t>
            </a:r>
            <a:r>
              <a:rPr lang="ja-JP" altLang="en-US">
                <a:latin typeface="Meiryo UI" panose="020B0604030504040204" pitchFamily="50" charset="-128"/>
                <a:ea typeface="Meiryo UI" panose="020B0604030504040204" pitchFamily="50" charset="-128"/>
                <a:cs typeface="Meiryo UI" panose="020B0604030504040204" pitchFamily="50" charset="-128"/>
              </a:rPr>
              <a:t>に向けた計画策定の</a:t>
            </a:r>
            <a:r>
              <a:rPr lang="ja-JP" altLang="en-US" dirty="0">
                <a:latin typeface="Meiryo UI" panose="020B0604030504040204" pitchFamily="50" charset="-128"/>
                <a:ea typeface="Meiryo UI" panose="020B0604030504040204" pitchFamily="50" charset="-128"/>
                <a:cs typeface="Meiryo UI" panose="020B0604030504040204" pitchFamily="50" charset="-128"/>
              </a:rPr>
              <a:t>策定</a:t>
            </a:r>
          </a:p>
        </p:txBody>
      </p:sp>
      <p:sp>
        <p:nvSpPr>
          <p:cNvPr id="3" name="コンテンツ プレースホルダー 2"/>
          <p:cNvSpPr>
            <a:spLocks noGrp="1"/>
          </p:cNvSpPr>
          <p:nvPr>
            <p:ph idx="1"/>
          </p:nvPr>
        </p:nvSpPr>
        <p:spPr>
          <a:xfrm>
            <a:off x="457200" y="2564904"/>
            <a:ext cx="8229600" cy="3744416"/>
          </a:xfrm>
          <a:ln>
            <a:solidFill>
              <a:schemeClr val="tx1"/>
            </a:solidFill>
          </a:ln>
        </p:spPr>
        <p:txBody>
          <a:bodyPr>
            <a:normAutofit/>
          </a:bodyPr>
          <a:lstStyle/>
          <a:p>
            <a:pPr marL="0" indent="0">
              <a:buNone/>
            </a:pPr>
            <a:r>
              <a:rPr kumimoji="1" lang="en-US" altLang="ja-JP"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dirty="0">
                <a:latin typeface="Meiryo UI" panose="020B0604030504040204" pitchFamily="50" charset="-128"/>
                <a:ea typeface="Meiryo UI" panose="020B0604030504040204" pitchFamily="50" charset="-128"/>
                <a:cs typeface="Meiryo UI" panose="020B0604030504040204" pitchFamily="50" charset="-128"/>
              </a:rPr>
              <a:t>詳細</a:t>
            </a:r>
            <a:r>
              <a:rPr lang="en-US" altLang="ja-JP" dirty="0">
                <a:latin typeface="Meiryo UI" panose="020B0604030504040204" pitchFamily="50" charset="-128"/>
                <a:ea typeface="Meiryo UI" panose="020B0604030504040204" pitchFamily="50" charset="-128"/>
                <a:cs typeface="Meiryo UI" panose="020B0604030504040204" pitchFamily="50" charset="-128"/>
              </a:rPr>
              <a:t>】</a:t>
            </a:r>
          </a:p>
        </p:txBody>
      </p:sp>
      <p:sp>
        <p:nvSpPr>
          <p:cNvPr id="4" name="コンテンツ プレースホルダー 3"/>
          <p:cNvSpPr>
            <a:spLocks noGrp="1"/>
          </p:cNvSpPr>
          <p:nvPr>
            <p:ph idx="13"/>
          </p:nvPr>
        </p:nvSpPr>
        <p:spPr>
          <a:ln>
            <a:solidFill>
              <a:schemeClr val="tx1"/>
            </a:solidFill>
          </a:ln>
        </p:spPr>
        <p:txBody>
          <a:bodyPr/>
          <a:lstStyle/>
          <a:p>
            <a:pPr marL="0" indent="0">
              <a:buNone/>
            </a:pPr>
            <a:r>
              <a:rPr kumimoji="1" lang="en-US" altLang="ja-JP" sz="14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a:latin typeface="Meiryo UI" panose="020B0604030504040204" pitchFamily="50" charset="-128"/>
                <a:ea typeface="Meiryo UI" panose="020B0604030504040204" pitchFamily="50" charset="-128"/>
                <a:cs typeface="Meiryo UI" panose="020B0604030504040204" pitchFamily="50" charset="-128"/>
              </a:rPr>
              <a:t>要旨</a:t>
            </a:r>
            <a:r>
              <a:rPr lang="en-US" altLang="ja-JP" sz="1400" dirty="0">
                <a:latin typeface="Meiryo UI" panose="020B0604030504040204" pitchFamily="50" charset="-128"/>
                <a:ea typeface="Meiryo UI" panose="020B0604030504040204" pitchFamily="50" charset="-128"/>
                <a:cs typeface="Meiryo UI" panose="020B0604030504040204" pitchFamily="50" charset="-128"/>
              </a:rPr>
              <a:t>】</a:t>
            </a: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スライド番号プレースホルダー 9"/>
          <p:cNvSpPr>
            <a:spLocks noGrp="1"/>
          </p:cNvSpPr>
          <p:nvPr>
            <p:ph type="sldNum" sz="quarter" idx="12"/>
          </p:nvPr>
        </p:nvSpPr>
        <p:spPr/>
        <p:txBody>
          <a:bodyPr/>
          <a:lstStyle/>
          <a:p>
            <a:fld id="{5D22E163-5177-42DA-92F3-6E521FD5D760}" type="slidenum">
              <a:rPr kumimoji="1" lang="ja-JP" altLang="en-US" smtClean="0"/>
              <a:t>7</a:t>
            </a:fld>
            <a:endParaRPr kumimoji="1" lang="ja-JP" altLang="en-US" dirty="0"/>
          </a:p>
        </p:txBody>
      </p:sp>
      <p:sp>
        <p:nvSpPr>
          <p:cNvPr id="12" name="正方形/長方形 11"/>
          <p:cNvSpPr/>
          <p:nvPr/>
        </p:nvSpPr>
        <p:spPr>
          <a:xfrm>
            <a:off x="-11324" y="0"/>
            <a:ext cx="2848136" cy="3600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kumimoji="1" lang="en-US" altLang="ja-JP"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2-8</a:t>
            </a:r>
            <a:r>
              <a:rPr lang="ja-JP" altLang="en-US"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　マイクログリッド構築概要書類</a:t>
            </a:r>
            <a:endParaRPr kumimoji="1" lang="ja-JP" altLang="en-US"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9" name="タイトル 1"/>
          <p:cNvSpPr txBox="1">
            <a:spLocks/>
          </p:cNvSpPr>
          <p:nvPr/>
        </p:nvSpPr>
        <p:spPr>
          <a:xfrm>
            <a:off x="-36512" y="692696"/>
            <a:ext cx="9217024" cy="144016"/>
          </a:xfrm>
          <a:prstGeom prst="rect">
            <a:avLst/>
          </a:prstGeom>
          <a:solidFill>
            <a:srgbClr val="0070C0"/>
          </a:solidFill>
        </p:spPr>
        <p:txBody>
          <a:bodyPr vert="horz" lIns="91440" tIns="45720" rIns="91440" bIns="45720" rtlCol="0" anchor="ctr">
            <a:normAutofit fontScale="25000" lnSpcReduction="20000"/>
          </a:bodyPr>
          <a:lstStyle>
            <a:lvl1pPr algn="l" defTabSz="914400" rtl="0" eaLnBrk="1" latinLnBrk="0" hangingPunct="1">
              <a:spcBef>
                <a:spcPct val="0"/>
              </a:spcBef>
              <a:buNone/>
              <a:defRPr kumimoji="1" sz="1800" kern="1200">
                <a:solidFill>
                  <a:schemeClr val="tx1"/>
                </a:solidFill>
                <a:latin typeface="+mj-lt"/>
                <a:ea typeface="+mj-ea"/>
                <a:cs typeface="+mj-cs"/>
              </a:defRPr>
            </a:lvl1pPr>
          </a:lstStyle>
          <a:p>
            <a:endParaRPr lang="ja-JP" altLang="en-US" sz="2400" dirty="0">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17014775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latin typeface="Meiryo UI" panose="020B0604030504040204" pitchFamily="50" charset="-128"/>
                <a:ea typeface="Meiryo UI" panose="020B0604030504040204" pitchFamily="50" charset="-128"/>
                <a:cs typeface="Meiryo UI" panose="020B0604030504040204" pitchFamily="50" charset="-128"/>
              </a:rPr>
              <a:t>５．配電事業への参入検討</a:t>
            </a:r>
          </a:p>
        </p:txBody>
      </p:sp>
      <p:sp>
        <p:nvSpPr>
          <p:cNvPr id="3" name="コンテンツ プレースホルダー 2"/>
          <p:cNvSpPr>
            <a:spLocks noGrp="1"/>
          </p:cNvSpPr>
          <p:nvPr>
            <p:ph idx="1"/>
          </p:nvPr>
        </p:nvSpPr>
        <p:spPr>
          <a:xfrm>
            <a:off x="457200" y="2564904"/>
            <a:ext cx="8229600" cy="3744416"/>
          </a:xfrm>
          <a:ln>
            <a:solidFill>
              <a:schemeClr val="tx1"/>
            </a:solidFill>
          </a:ln>
        </p:spPr>
        <p:txBody>
          <a:bodyPr>
            <a:normAutofit/>
          </a:bodyPr>
          <a:lstStyle/>
          <a:p>
            <a:pPr marL="0" indent="0">
              <a:buNone/>
            </a:pPr>
            <a:r>
              <a:rPr kumimoji="1" lang="en-US" altLang="ja-JP"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dirty="0">
                <a:latin typeface="Meiryo UI" panose="020B0604030504040204" pitchFamily="50" charset="-128"/>
                <a:ea typeface="Meiryo UI" panose="020B0604030504040204" pitchFamily="50" charset="-128"/>
                <a:cs typeface="Meiryo UI" panose="020B0604030504040204" pitchFamily="50" charset="-128"/>
              </a:rPr>
              <a:t>詳細</a:t>
            </a:r>
            <a:r>
              <a:rPr lang="en-US" altLang="ja-JP" dirty="0">
                <a:latin typeface="Meiryo UI" panose="020B0604030504040204" pitchFamily="50" charset="-128"/>
                <a:ea typeface="Meiryo UI" panose="020B0604030504040204" pitchFamily="50" charset="-128"/>
                <a:cs typeface="Meiryo UI" panose="020B0604030504040204" pitchFamily="50" charset="-128"/>
              </a:rPr>
              <a:t>】</a:t>
            </a:r>
          </a:p>
        </p:txBody>
      </p:sp>
      <p:sp>
        <p:nvSpPr>
          <p:cNvPr id="4" name="コンテンツ プレースホルダー 3"/>
          <p:cNvSpPr>
            <a:spLocks noGrp="1"/>
          </p:cNvSpPr>
          <p:nvPr>
            <p:ph idx="13"/>
          </p:nvPr>
        </p:nvSpPr>
        <p:spPr>
          <a:ln>
            <a:solidFill>
              <a:schemeClr val="tx1"/>
            </a:solidFill>
          </a:ln>
        </p:spPr>
        <p:txBody>
          <a:bodyPr/>
          <a:lstStyle/>
          <a:p>
            <a:pPr marL="0" indent="0">
              <a:buNone/>
            </a:pPr>
            <a:r>
              <a:rPr kumimoji="1" lang="en-US" altLang="ja-JP" sz="14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a:latin typeface="Meiryo UI" panose="020B0604030504040204" pitchFamily="50" charset="-128"/>
                <a:ea typeface="Meiryo UI" panose="020B0604030504040204" pitchFamily="50" charset="-128"/>
                <a:cs typeface="Meiryo UI" panose="020B0604030504040204" pitchFamily="50" charset="-128"/>
              </a:rPr>
              <a:t>要旨</a:t>
            </a:r>
            <a:r>
              <a:rPr lang="en-US" altLang="ja-JP" sz="1400" dirty="0">
                <a:latin typeface="Meiryo UI" panose="020B0604030504040204" pitchFamily="50" charset="-128"/>
                <a:ea typeface="Meiryo UI" panose="020B0604030504040204" pitchFamily="50" charset="-128"/>
                <a:cs typeface="Meiryo UI" panose="020B0604030504040204" pitchFamily="50" charset="-128"/>
              </a:rPr>
              <a:t>】</a:t>
            </a: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スライド番号プレースホルダー 9"/>
          <p:cNvSpPr>
            <a:spLocks noGrp="1"/>
          </p:cNvSpPr>
          <p:nvPr>
            <p:ph type="sldNum" sz="quarter" idx="12"/>
          </p:nvPr>
        </p:nvSpPr>
        <p:spPr/>
        <p:txBody>
          <a:bodyPr/>
          <a:lstStyle/>
          <a:p>
            <a:fld id="{5D22E163-5177-42DA-92F3-6E521FD5D760}" type="slidenum">
              <a:rPr kumimoji="1" lang="ja-JP" altLang="en-US" smtClean="0"/>
              <a:t>8</a:t>
            </a:fld>
            <a:endParaRPr kumimoji="1" lang="ja-JP" altLang="en-US" dirty="0"/>
          </a:p>
        </p:txBody>
      </p:sp>
      <p:sp>
        <p:nvSpPr>
          <p:cNvPr id="12" name="正方形/長方形 11"/>
          <p:cNvSpPr/>
          <p:nvPr/>
        </p:nvSpPr>
        <p:spPr>
          <a:xfrm>
            <a:off x="-11324" y="0"/>
            <a:ext cx="2848136" cy="3600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kumimoji="1" lang="en-US" altLang="ja-JP"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2-8</a:t>
            </a:r>
            <a:r>
              <a:rPr lang="ja-JP" altLang="en-US"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　マイクログリッド構築概要書類</a:t>
            </a:r>
            <a:endParaRPr kumimoji="1" lang="ja-JP" altLang="en-US"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9" name="タイトル 1"/>
          <p:cNvSpPr txBox="1">
            <a:spLocks/>
          </p:cNvSpPr>
          <p:nvPr/>
        </p:nvSpPr>
        <p:spPr>
          <a:xfrm>
            <a:off x="-36512" y="692696"/>
            <a:ext cx="9217024" cy="144016"/>
          </a:xfrm>
          <a:prstGeom prst="rect">
            <a:avLst/>
          </a:prstGeom>
          <a:solidFill>
            <a:srgbClr val="0070C0"/>
          </a:solidFill>
        </p:spPr>
        <p:txBody>
          <a:bodyPr vert="horz" lIns="91440" tIns="45720" rIns="91440" bIns="45720" rtlCol="0" anchor="ctr">
            <a:normAutofit fontScale="25000" lnSpcReduction="20000"/>
          </a:bodyPr>
          <a:lstStyle>
            <a:lvl1pPr algn="l" defTabSz="914400" rtl="0" eaLnBrk="1" latinLnBrk="0" hangingPunct="1">
              <a:spcBef>
                <a:spcPct val="0"/>
              </a:spcBef>
              <a:buNone/>
              <a:defRPr kumimoji="1" sz="1800" kern="1200">
                <a:solidFill>
                  <a:schemeClr val="tx1"/>
                </a:solidFill>
                <a:latin typeface="+mj-lt"/>
                <a:ea typeface="+mj-ea"/>
                <a:cs typeface="+mj-cs"/>
              </a:defRPr>
            </a:lvl1pPr>
          </a:lstStyle>
          <a:p>
            <a:endParaRPr lang="ja-JP" altLang="en-US" sz="2400" dirty="0">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375166824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latin typeface="Meiryo UI" panose="020B0604030504040204" pitchFamily="50" charset="-128"/>
                <a:ea typeface="Meiryo UI" panose="020B0604030504040204" pitchFamily="50" charset="-128"/>
                <a:cs typeface="Meiryo UI" panose="020B0604030504040204" pitchFamily="50" charset="-128"/>
              </a:rPr>
              <a:t>６．マイクログリッドの実施体制・事業スキーム及び管理体制</a:t>
            </a:r>
          </a:p>
        </p:txBody>
      </p:sp>
      <p:sp>
        <p:nvSpPr>
          <p:cNvPr id="3" name="コンテンツ プレースホルダー 2"/>
          <p:cNvSpPr>
            <a:spLocks noGrp="1"/>
          </p:cNvSpPr>
          <p:nvPr>
            <p:ph idx="1"/>
          </p:nvPr>
        </p:nvSpPr>
        <p:spPr>
          <a:xfrm>
            <a:off x="457200" y="2564904"/>
            <a:ext cx="8229600" cy="3744416"/>
          </a:xfrm>
          <a:ln>
            <a:solidFill>
              <a:schemeClr val="tx1"/>
            </a:solidFill>
          </a:ln>
        </p:spPr>
        <p:txBody>
          <a:bodyPr>
            <a:normAutofit/>
          </a:bodyPr>
          <a:lstStyle/>
          <a:p>
            <a:pPr marL="0" indent="0">
              <a:buNone/>
            </a:pPr>
            <a:r>
              <a:rPr kumimoji="1" lang="en-US" altLang="ja-JP"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dirty="0">
                <a:latin typeface="Meiryo UI" panose="020B0604030504040204" pitchFamily="50" charset="-128"/>
                <a:ea typeface="Meiryo UI" panose="020B0604030504040204" pitchFamily="50" charset="-128"/>
                <a:cs typeface="Meiryo UI" panose="020B0604030504040204" pitchFamily="50" charset="-128"/>
              </a:rPr>
              <a:t>詳細</a:t>
            </a:r>
            <a:r>
              <a:rPr lang="en-US" altLang="ja-JP" dirty="0">
                <a:latin typeface="Meiryo UI" panose="020B0604030504040204" pitchFamily="50" charset="-128"/>
                <a:ea typeface="Meiryo UI" panose="020B0604030504040204" pitchFamily="50" charset="-128"/>
                <a:cs typeface="Meiryo UI" panose="020B0604030504040204" pitchFamily="50" charset="-128"/>
              </a:rPr>
              <a:t>】</a:t>
            </a:r>
          </a:p>
        </p:txBody>
      </p:sp>
      <p:sp>
        <p:nvSpPr>
          <p:cNvPr id="4" name="コンテンツ プレースホルダー 3"/>
          <p:cNvSpPr>
            <a:spLocks noGrp="1"/>
          </p:cNvSpPr>
          <p:nvPr>
            <p:ph idx="13"/>
          </p:nvPr>
        </p:nvSpPr>
        <p:spPr>
          <a:ln>
            <a:solidFill>
              <a:schemeClr val="tx1"/>
            </a:solidFill>
          </a:ln>
        </p:spPr>
        <p:txBody>
          <a:bodyPr/>
          <a:lstStyle/>
          <a:p>
            <a:pPr marL="0" indent="0">
              <a:buNone/>
            </a:pPr>
            <a:r>
              <a:rPr kumimoji="1" lang="en-US" altLang="ja-JP" sz="14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a:latin typeface="Meiryo UI" panose="020B0604030504040204" pitchFamily="50" charset="-128"/>
                <a:ea typeface="Meiryo UI" panose="020B0604030504040204" pitchFamily="50" charset="-128"/>
                <a:cs typeface="Meiryo UI" panose="020B0604030504040204" pitchFamily="50" charset="-128"/>
              </a:rPr>
              <a:t>要旨</a:t>
            </a:r>
            <a:r>
              <a:rPr lang="en-US" altLang="ja-JP" sz="1400" dirty="0">
                <a:latin typeface="Meiryo UI" panose="020B0604030504040204" pitchFamily="50" charset="-128"/>
                <a:ea typeface="Meiryo UI" panose="020B0604030504040204" pitchFamily="50" charset="-128"/>
                <a:cs typeface="Meiryo UI" panose="020B0604030504040204" pitchFamily="50" charset="-128"/>
              </a:rPr>
              <a:t>】</a:t>
            </a: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スライド番号プレースホルダー 9"/>
          <p:cNvSpPr>
            <a:spLocks noGrp="1"/>
          </p:cNvSpPr>
          <p:nvPr>
            <p:ph type="sldNum" sz="quarter" idx="12"/>
          </p:nvPr>
        </p:nvSpPr>
        <p:spPr/>
        <p:txBody>
          <a:bodyPr/>
          <a:lstStyle/>
          <a:p>
            <a:fld id="{5D22E163-5177-42DA-92F3-6E521FD5D760}" type="slidenum">
              <a:rPr kumimoji="1" lang="ja-JP" altLang="en-US" smtClean="0"/>
              <a:t>9</a:t>
            </a:fld>
            <a:endParaRPr kumimoji="1" lang="ja-JP" altLang="en-US" dirty="0"/>
          </a:p>
        </p:txBody>
      </p:sp>
      <p:sp>
        <p:nvSpPr>
          <p:cNvPr id="12" name="正方形/長方形 11"/>
          <p:cNvSpPr/>
          <p:nvPr/>
        </p:nvSpPr>
        <p:spPr>
          <a:xfrm>
            <a:off x="-11324" y="0"/>
            <a:ext cx="2848136" cy="3600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kumimoji="1" lang="en-US" altLang="ja-JP"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2-8</a:t>
            </a:r>
            <a:r>
              <a:rPr lang="ja-JP" altLang="en-US"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　マイクログリッド構築概要書類</a:t>
            </a:r>
            <a:endParaRPr kumimoji="1" lang="ja-JP" altLang="en-US"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9" name="タイトル 1"/>
          <p:cNvSpPr txBox="1">
            <a:spLocks/>
          </p:cNvSpPr>
          <p:nvPr/>
        </p:nvSpPr>
        <p:spPr>
          <a:xfrm>
            <a:off x="-36512" y="692696"/>
            <a:ext cx="9217024" cy="144016"/>
          </a:xfrm>
          <a:prstGeom prst="rect">
            <a:avLst/>
          </a:prstGeom>
          <a:solidFill>
            <a:srgbClr val="0070C0"/>
          </a:solidFill>
        </p:spPr>
        <p:txBody>
          <a:bodyPr vert="horz" lIns="91440" tIns="45720" rIns="91440" bIns="45720" rtlCol="0" anchor="ctr">
            <a:normAutofit fontScale="25000" lnSpcReduction="20000"/>
          </a:bodyPr>
          <a:lstStyle>
            <a:lvl1pPr algn="l" defTabSz="914400" rtl="0" eaLnBrk="1" latinLnBrk="0" hangingPunct="1">
              <a:spcBef>
                <a:spcPct val="0"/>
              </a:spcBef>
              <a:buNone/>
              <a:defRPr kumimoji="1" sz="1800" kern="1200">
                <a:solidFill>
                  <a:schemeClr val="tx1"/>
                </a:solidFill>
                <a:latin typeface="+mj-lt"/>
                <a:ea typeface="+mj-ea"/>
                <a:cs typeface="+mj-cs"/>
              </a:defRPr>
            </a:lvl1pPr>
          </a:lstStyle>
          <a:p>
            <a:endParaRPr lang="ja-JP" altLang="en-US" sz="2400" dirty="0">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3452934817"/>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CC"/>
        </a:solidFill>
        <a:ln>
          <a:solidFill>
            <a:srgbClr val="FF0000"/>
          </a:solidFill>
        </a:ln>
      </a:spPr>
      <a:bodyPr rtlCol="0" anchor="ctr"/>
      <a:lstStyle>
        <a:defPPr>
          <a:defRPr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1612</Words>
  <Application>Microsoft Office PowerPoint</Application>
  <PresentationFormat>画面に合わせる (4:3)</PresentationFormat>
  <Paragraphs>197</Paragraphs>
  <Slides>11</Slides>
  <Notes>11</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11</vt:i4>
      </vt:variant>
    </vt:vector>
  </HeadingPairs>
  <TitlesOfParts>
    <vt:vector size="16" baseType="lpstr">
      <vt:lpstr>Meiryo UI</vt:lpstr>
      <vt:lpstr>Arial</vt:lpstr>
      <vt:lpstr>Calibri</vt:lpstr>
      <vt:lpstr>Wingdings</vt:lpstr>
      <vt:lpstr>Office ​​テーマ</vt:lpstr>
      <vt:lpstr>本様式の記入について</vt:lpstr>
      <vt:lpstr>例）【○○市　マイクログリッド構築概要】</vt:lpstr>
      <vt:lpstr>１．マイクログリッドの対象区域（概要図）</vt:lpstr>
      <vt:lpstr>１．マイクログリッドの対象区域（全体地図）</vt:lpstr>
      <vt:lpstr>２．対象となる地域特性に応じた課題抽出</vt:lpstr>
      <vt:lpstr>３．地域特性を反映したエネルギーの活用</vt:lpstr>
      <vt:lpstr>４．課題解決に向けた計画策定の策定</vt:lpstr>
      <vt:lpstr>５．配電事業への参入検討</vt:lpstr>
      <vt:lpstr>６．マイクログリッドの実施体制・事業スキーム及び管理体制</vt:lpstr>
      <vt:lpstr>７．マイクログリッド構築スケジュール</vt:lpstr>
      <vt:lpstr>８．マイクログリッド構築における事業化可能性</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revision>1</cp:revision>
  <dcterms:created xsi:type="dcterms:W3CDTF">2024-06-19T01:49:02Z</dcterms:created>
  <dcterms:modified xsi:type="dcterms:W3CDTF">2024-06-19T01:49:54Z</dcterms:modified>
</cp:coreProperties>
</file>