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256" r:id="rId2"/>
    <p:sldId id="257" r:id="rId3"/>
    <p:sldId id="258" r:id="rId4"/>
    <p:sldId id="267" r:id="rId5"/>
    <p:sldId id="259" r:id="rId6"/>
    <p:sldId id="281" r:id="rId7"/>
    <p:sldId id="286" r:id="rId8"/>
    <p:sldId id="287" r:id="rId9"/>
    <p:sldId id="296" r:id="rId10"/>
    <p:sldId id="288" r:id="rId11"/>
    <p:sldId id="297" r:id="rId12"/>
    <p:sldId id="290" r:id="rId13"/>
    <p:sldId id="291" r:id="rId14"/>
    <p:sldId id="295" r:id="rId15"/>
    <p:sldId id="292" r:id="rId16"/>
    <p:sldId id="300" r:id="rId17"/>
    <p:sldId id="298" r:id="rId18"/>
    <p:sldId id="299" r:id="rId19"/>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01D6A49-3D3A-6B51-0E54-A93139CC6B41}" name="siipcn0306" initials="s" userId="S::siipcd0255@officeSII.onmicrosoft.com::007cb06a-2607-4080-9ebf-46a7c8e8fef4"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54" autoAdjust="0"/>
    <p:restoredTop sz="94660"/>
  </p:normalViewPr>
  <p:slideViewPr>
    <p:cSldViewPr snapToGrid="0">
      <p:cViewPr varScale="1">
        <p:scale>
          <a:sx n="104" d="100"/>
          <a:sy n="104" d="100"/>
        </p:scale>
        <p:origin x="2100"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8/10/relationships/authors" Targe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77EEE049-E83B-4787-8E80-E3AAF9C9C366}" type="datetimeFigureOut">
              <a:rPr kumimoji="1" lang="ja-JP" altLang="en-US" smtClean="0"/>
              <a:t>2022/2/16</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323A380A-AB9A-4330-A729-7BEA3D22F50F}" type="slidenum">
              <a:rPr kumimoji="1" lang="ja-JP" altLang="en-US" smtClean="0"/>
              <a:t>‹#›</a:t>
            </a:fld>
            <a:endParaRPr kumimoji="1" lang="ja-JP" altLang="en-US"/>
          </a:p>
        </p:txBody>
      </p:sp>
    </p:spTree>
    <p:extLst>
      <p:ext uri="{BB962C8B-B14F-4D97-AF65-F5344CB8AC3E}">
        <p14:creationId xmlns:p14="http://schemas.microsoft.com/office/powerpoint/2010/main" val="253992201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323A380A-AB9A-4330-A729-7BEA3D22F50F}" type="slidenum">
              <a:rPr kumimoji="1" lang="ja-JP" altLang="en-US" smtClean="0"/>
              <a:t>6</a:t>
            </a:fld>
            <a:endParaRPr kumimoji="1" lang="ja-JP" altLang="en-US"/>
          </a:p>
        </p:txBody>
      </p:sp>
    </p:spTree>
    <p:extLst>
      <p:ext uri="{BB962C8B-B14F-4D97-AF65-F5344CB8AC3E}">
        <p14:creationId xmlns:p14="http://schemas.microsoft.com/office/powerpoint/2010/main" val="214395452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normAutofit/>
          </a:bodyPr>
          <a:lstStyle>
            <a:lvl1pPr algn="ctr">
              <a:defRPr sz="3600"/>
            </a:lvl1pPr>
          </a:lstStyle>
          <a:p>
            <a:r>
              <a:rPr lang="ja-JP" altLang="en-US" dirty="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30687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113321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7212494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ormAutofit/>
          </a:bodyPr>
          <a:lstStyle>
            <a:lvl1pPr>
              <a:defRPr sz="1800"/>
            </a:lvl1pPr>
            <a:lvl2pPr>
              <a:defRPr sz="1800"/>
            </a:lvl2pPr>
            <a:lvl3pPr>
              <a:defRPr sz="1800"/>
            </a:lvl3pPr>
            <a:lvl4pPr>
              <a:defRPr sz="1800"/>
            </a:lvl4pPr>
            <a:lvl5pPr>
              <a:defRPr sz="1800"/>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54689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normAutofit/>
          </a:bodyPr>
          <a:lstStyle>
            <a:lvl1pPr>
              <a:defRPr sz="36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412712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256032"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139509"/>
            <a:ext cx="4258818" cy="503745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355651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599115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20486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0954046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26777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F346C86-74A7-42A5-B0AE-C584C11A28E0}" type="datetimeFigureOut">
              <a:rPr kumimoji="1" lang="ja-JP" altLang="en-US" smtClean="0"/>
              <a:t>2022/2/16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9667423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56032" y="210312"/>
            <a:ext cx="8631936" cy="749809"/>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256032" y="1069848"/>
            <a:ext cx="8631936" cy="5107115"/>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256032"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346C86-74A7-42A5-B0AE-C584C11A28E0}" type="datetimeFigureOut">
              <a:rPr kumimoji="1" lang="ja-JP" altLang="en-US" smtClean="0"/>
              <a:t>2022/2/16</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814566"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C0E692-FC27-4B72-BF38-74E8965916AA}" type="slidenum">
              <a:rPr kumimoji="1" lang="ja-JP" altLang="en-US" smtClean="0"/>
              <a:t>‹#›</a:t>
            </a:fld>
            <a:endParaRPr kumimoji="1" lang="ja-JP" altLang="en-US"/>
          </a:p>
        </p:txBody>
      </p:sp>
    </p:spTree>
    <p:extLst>
      <p:ext uri="{BB962C8B-B14F-4D97-AF65-F5344CB8AC3E}">
        <p14:creationId xmlns:p14="http://schemas.microsoft.com/office/powerpoint/2010/main" val="4277381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EBE0414-57BF-46F7-B301-60821490AEFC}"/>
              </a:ext>
            </a:extLst>
          </p:cNvPr>
          <p:cNvSpPr>
            <a:spLocks noGrp="1"/>
          </p:cNvSpPr>
          <p:nvPr>
            <p:ph type="ctrTitle"/>
          </p:nvPr>
        </p:nvSpPr>
        <p:spPr/>
        <p:txBody>
          <a:bodyPr>
            <a:normAutofit fontScale="90000"/>
          </a:bodyPr>
          <a:lstStyle/>
          <a:p>
            <a:r>
              <a:rPr kumimoji="1" lang="ja-JP" altLang="en-US" sz="3200" dirty="0"/>
              <a:t>令和</a:t>
            </a:r>
            <a:r>
              <a:rPr kumimoji="1" lang="en-US" altLang="ja-JP" sz="3200" dirty="0"/>
              <a:t>3</a:t>
            </a:r>
            <a:r>
              <a:rPr kumimoji="1" lang="ja-JP" altLang="en-US" sz="3200" dirty="0"/>
              <a:t>年度補正予算</a:t>
            </a:r>
            <a:br>
              <a:rPr kumimoji="1" lang="ja-JP" altLang="en-US" sz="3200" dirty="0"/>
            </a:br>
            <a:r>
              <a:rPr kumimoji="1" lang="ja-JP" altLang="en-US" sz="3200" dirty="0"/>
              <a:t>再生可能エネルギー導入加速化に向けた</a:t>
            </a:r>
            <a:br>
              <a:rPr kumimoji="1" lang="en-US" altLang="ja-JP" sz="3200" dirty="0"/>
            </a:br>
            <a:r>
              <a:rPr kumimoji="1" lang="ja-JP" altLang="en-US" sz="3200" dirty="0"/>
              <a:t>系統用蓄電池等導入支援事業</a:t>
            </a:r>
            <a:br>
              <a:rPr kumimoji="1" lang="en-US" altLang="ja-JP" sz="3200" dirty="0"/>
            </a:br>
            <a:br>
              <a:rPr kumimoji="1" lang="en-US" altLang="ja-JP" dirty="0"/>
            </a:br>
            <a:r>
              <a:rPr kumimoji="1" lang="ja-JP" altLang="en-US" b="1" dirty="0"/>
              <a:t>事業概要書</a:t>
            </a:r>
            <a:endParaRPr kumimoji="1" lang="ja-JP" altLang="en-US" dirty="0">
              <a:solidFill>
                <a:srgbClr val="00B050"/>
              </a:solidFill>
            </a:endParaRPr>
          </a:p>
        </p:txBody>
      </p:sp>
      <p:sp>
        <p:nvSpPr>
          <p:cNvPr id="3" name="字幕 2">
            <a:extLst>
              <a:ext uri="{FF2B5EF4-FFF2-40B4-BE49-F238E27FC236}">
                <a16:creationId xmlns:a16="http://schemas.microsoft.com/office/drawing/2014/main" id="{715B5BD9-AA44-46D8-B899-50AB5908CB5C}"/>
              </a:ext>
            </a:extLst>
          </p:cNvPr>
          <p:cNvSpPr>
            <a:spLocks noGrp="1"/>
          </p:cNvSpPr>
          <p:nvPr>
            <p:ph type="subTitle" idx="1"/>
          </p:nvPr>
        </p:nvSpPr>
        <p:spPr/>
        <p:txBody>
          <a:bodyPr>
            <a:normAutofit/>
          </a:bodyPr>
          <a:lstStyle/>
          <a:p>
            <a:r>
              <a:rPr lang="en-US" altLang="ja-JP" sz="3200" dirty="0"/>
              <a:t>【</a:t>
            </a:r>
            <a:r>
              <a:rPr lang="ja-JP" altLang="en-US" sz="3200" dirty="0"/>
              <a:t>申請者名</a:t>
            </a:r>
            <a:r>
              <a:rPr lang="en-US" altLang="ja-JP" sz="3200" dirty="0"/>
              <a:t>】</a:t>
            </a:r>
            <a:endParaRPr kumimoji="1" lang="ja-JP" altLang="en-US" sz="3200" dirty="0"/>
          </a:p>
        </p:txBody>
      </p:sp>
      <p:sp>
        <p:nvSpPr>
          <p:cNvPr id="6" name="テキスト ボックス 5">
            <a:extLst>
              <a:ext uri="{FF2B5EF4-FFF2-40B4-BE49-F238E27FC236}">
                <a16:creationId xmlns:a16="http://schemas.microsoft.com/office/drawing/2014/main" id="{0338556D-548F-4B0D-A596-5AB542063D06}"/>
              </a:ext>
            </a:extLst>
          </p:cNvPr>
          <p:cNvSpPr txBox="1"/>
          <p:nvPr/>
        </p:nvSpPr>
        <p:spPr>
          <a:xfrm>
            <a:off x="1143000" y="4942789"/>
            <a:ext cx="6971168" cy="1815882"/>
          </a:xfrm>
          <a:prstGeom prst="rect">
            <a:avLst/>
          </a:prstGeom>
          <a:solidFill>
            <a:schemeClr val="accent3">
              <a:lumMod val="20000"/>
              <a:lumOff val="80000"/>
            </a:schemeClr>
          </a:solidFill>
        </p:spPr>
        <p:txBody>
          <a:bodyPr wrap="square" rtlCol="0">
            <a:spAutoFit/>
          </a:bodyPr>
          <a:lstStyle/>
          <a:p>
            <a:r>
              <a:rPr kumimoji="1" lang="en-US" altLang="ja-JP" sz="1400" dirty="0"/>
              <a:t>【</a:t>
            </a:r>
            <a:r>
              <a:rPr kumimoji="1" lang="ja-JP" altLang="en-US" sz="1400" dirty="0"/>
              <a:t>作成における注意事項</a:t>
            </a:r>
            <a:r>
              <a:rPr kumimoji="1" lang="en-US" altLang="ja-JP" sz="1400" dirty="0"/>
              <a:t>】</a:t>
            </a:r>
          </a:p>
          <a:p>
            <a:r>
              <a:rPr kumimoji="1" lang="ja-JP" altLang="en-US" sz="1400" dirty="0"/>
              <a:t>・資料はこのフォーマットを用いて、記載例を参考に作成のこと。</a:t>
            </a:r>
          </a:p>
          <a:p>
            <a:r>
              <a:rPr kumimoji="1" lang="ja-JP" altLang="en-US" sz="1400" dirty="0"/>
              <a:t>・テキストボックス外の文字（タイトル、大小目等）は変更しないこと。</a:t>
            </a:r>
          </a:p>
          <a:p>
            <a:r>
              <a:rPr kumimoji="1" lang="ja-JP" altLang="en-US" sz="1400" dirty="0"/>
              <a:t>・テキストボックス（背面グレー）は削除の上作成のこと。</a:t>
            </a:r>
            <a:endParaRPr kumimoji="1" lang="en-US" altLang="ja-JP" sz="1400" dirty="0"/>
          </a:p>
          <a:p>
            <a:r>
              <a:rPr kumimoji="1" lang="ja-JP" altLang="en-US" sz="1400" dirty="0"/>
              <a:t>　（このテキストボックスを含む）</a:t>
            </a:r>
            <a:endParaRPr kumimoji="1" lang="en-US" altLang="ja-JP" sz="1400" dirty="0"/>
          </a:p>
          <a:p>
            <a:r>
              <a:rPr kumimoji="1" lang="ja-JP" altLang="en-US" sz="1400" dirty="0"/>
              <a:t>・「５．ビジネスモデルの構造」、「６．ビジネスモデルの実現性」については、</a:t>
            </a:r>
            <a:endParaRPr kumimoji="1" lang="en-US" altLang="ja-JP" sz="1400" dirty="0"/>
          </a:p>
          <a:p>
            <a:r>
              <a:rPr kumimoji="1" lang="ja-JP" altLang="en-US" sz="1400" dirty="0"/>
              <a:t>　導入を予定する補助対象設備（蓄電システム</a:t>
            </a:r>
            <a:r>
              <a:rPr kumimoji="1" lang="en-US" altLang="ja-JP" sz="1400" dirty="0"/>
              <a:t>or</a:t>
            </a:r>
            <a:r>
              <a:rPr kumimoji="1" lang="ja-JP" altLang="en-US" sz="1400" dirty="0"/>
              <a:t>水電解装置）に対応する</a:t>
            </a:r>
            <a:endParaRPr kumimoji="1" lang="en-US" altLang="ja-JP" sz="1400" dirty="0"/>
          </a:p>
          <a:p>
            <a:r>
              <a:rPr kumimoji="1" lang="ja-JP" altLang="en-US" sz="1400" dirty="0"/>
              <a:t>　フォーマットを選択し、資料を作成ください。</a:t>
            </a:r>
          </a:p>
        </p:txBody>
      </p:sp>
    </p:spTree>
    <p:extLst>
      <p:ext uri="{BB962C8B-B14F-4D97-AF65-F5344CB8AC3E}">
        <p14:creationId xmlns:p14="http://schemas.microsoft.com/office/powerpoint/2010/main" val="866145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523220"/>
          </a:xfrm>
          <a:prstGeom prst="rect">
            <a:avLst/>
          </a:prstGeom>
          <a:solidFill>
            <a:schemeClr val="accent3">
              <a:lumMod val="20000"/>
              <a:lumOff val="80000"/>
            </a:schemeClr>
          </a:solidFill>
        </p:spPr>
        <p:txBody>
          <a:bodyPr wrap="square" rtlCol="0">
            <a:spAutoFit/>
          </a:bodyPr>
          <a:lstStyle/>
          <a:p>
            <a:r>
              <a:rPr kumimoji="1" lang="ja-JP" altLang="en-US" sz="1400" dirty="0"/>
              <a:t>・ビジネスモデルの遂行（稼働開始後の各種市場取引 等での運用）に当たり、予定している組織体制や</a:t>
            </a:r>
            <a:endParaRPr kumimoji="1" lang="en-US" altLang="ja-JP" sz="1400" dirty="0"/>
          </a:p>
          <a:p>
            <a:r>
              <a:rPr kumimoji="1" lang="ja-JP" altLang="en-US" sz="1400" dirty="0"/>
              <a:t>　人員体制等の概要を、体制図や組織図 等を用いて記載。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303311"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　</a:t>
            </a:r>
            <a:r>
              <a:rPr kumimoji="1" lang="en-US" altLang="ja-JP" sz="2000" b="1" dirty="0"/>
              <a:t>A.</a:t>
            </a:r>
            <a:r>
              <a:rPr kumimoji="1" lang="ja-JP" altLang="en-US" sz="2000" b="1" dirty="0"/>
              <a:t>概要（体制図、組織図 等）</a:t>
            </a:r>
          </a:p>
        </p:txBody>
      </p:sp>
      <p:sp>
        <p:nvSpPr>
          <p:cNvPr id="9" name="テキスト ボックス 8">
            <a:extLst>
              <a:ext uri="{FF2B5EF4-FFF2-40B4-BE49-F238E27FC236}">
                <a16:creationId xmlns:a16="http://schemas.microsoft.com/office/drawing/2014/main" id="{A42B43F4-438F-4BE8-885B-9DFAD192CB28}"/>
              </a:ext>
            </a:extLst>
          </p:cNvPr>
          <p:cNvSpPr txBox="1"/>
          <p:nvPr/>
        </p:nvSpPr>
        <p:spPr>
          <a:xfrm>
            <a:off x="6543041" y="-14518"/>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7" name="テキスト ボックス 6">
            <a:extLst>
              <a:ext uri="{FF2B5EF4-FFF2-40B4-BE49-F238E27FC236}">
                <a16:creationId xmlns:a16="http://schemas.microsoft.com/office/drawing/2014/main" id="{8B2A7ABE-5B0C-44F4-B02B-90DB2658C658}"/>
              </a:ext>
            </a:extLst>
          </p:cNvPr>
          <p:cNvSpPr txBox="1"/>
          <p:nvPr/>
        </p:nvSpPr>
        <p:spPr>
          <a:xfrm>
            <a:off x="6799152" y="472810"/>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982686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・前述の実施体制が、ビジネスモデルの遂行にあたり、十分な知識や経験を有したものであること示す</a:t>
            </a:r>
            <a:endParaRPr kumimoji="1" lang="en-US" altLang="ja-JP" sz="1400" dirty="0"/>
          </a:p>
          <a:p>
            <a:r>
              <a:rPr kumimoji="1" lang="ja-JP" altLang="en-US" sz="1400" dirty="0"/>
              <a:t>　根拠となるデータや情報 等を記載。</a:t>
            </a:r>
            <a:endParaRPr kumimoji="1" lang="en-US" altLang="ja-JP" sz="1400" dirty="0"/>
          </a:p>
          <a:p>
            <a:r>
              <a:rPr kumimoji="1" lang="ja-JP" altLang="en-US" sz="1400" dirty="0"/>
              <a:t>・ビジネスモデルの実現に向けて、想定される課題と、それに対する対策方針を記載。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4207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a:t>
            </a:r>
            <a:r>
              <a:rPr kumimoji="1" lang="ja-JP" altLang="en-US" sz="2000" b="1" dirty="0">
                <a:solidFill>
                  <a:srgbClr val="00B050"/>
                </a:solidFill>
              </a:rPr>
              <a:t>　</a:t>
            </a:r>
            <a:r>
              <a:rPr kumimoji="1" lang="en-US" altLang="ja-JP" sz="2000" b="1" dirty="0"/>
              <a:t>B.</a:t>
            </a:r>
            <a:r>
              <a:rPr kumimoji="1" lang="ja-JP" altLang="en-US" sz="2000" b="1" dirty="0"/>
              <a:t>根拠（根拠となる情報、課題と対応方針 等）</a:t>
            </a:r>
          </a:p>
        </p:txBody>
      </p:sp>
      <p:sp>
        <p:nvSpPr>
          <p:cNvPr id="7" name="テキスト ボックス 6">
            <a:extLst>
              <a:ext uri="{FF2B5EF4-FFF2-40B4-BE49-F238E27FC236}">
                <a16:creationId xmlns:a16="http://schemas.microsoft.com/office/drawing/2014/main" id="{112935B2-89EA-4A16-B4E9-FD5194F0CEEE}"/>
              </a:ext>
            </a:extLst>
          </p:cNvPr>
          <p:cNvSpPr txBox="1"/>
          <p:nvPr/>
        </p:nvSpPr>
        <p:spPr>
          <a:xfrm>
            <a:off x="6543041" y="-14518"/>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43729B41-C067-4644-B9DC-F5EA66CA6919}"/>
              </a:ext>
            </a:extLst>
          </p:cNvPr>
          <p:cNvSpPr txBox="1"/>
          <p:nvPr/>
        </p:nvSpPr>
        <p:spPr>
          <a:xfrm>
            <a:off x="6799152" y="472810"/>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27693274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55">
            <a:extLst>
              <a:ext uri="{FF2B5EF4-FFF2-40B4-BE49-F238E27FC236}">
                <a16:creationId xmlns:a16="http://schemas.microsoft.com/office/drawing/2014/main" id="{BAE1650A-723E-4140-8AC0-1592634AD0A1}"/>
              </a:ext>
            </a:extLst>
          </p:cNvPr>
          <p:cNvGraphicFramePr>
            <a:graphicFrameLocks noGrp="1"/>
          </p:cNvGraphicFramePr>
          <p:nvPr>
            <p:extLst>
              <p:ext uri="{D42A27DB-BD31-4B8C-83A1-F6EECF244321}">
                <p14:modId xmlns:p14="http://schemas.microsoft.com/office/powerpoint/2010/main" val="3615552173"/>
              </p:ext>
            </p:extLst>
          </p:nvPr>
        </p:nvGraphicFramePr>
        <p:xfrm>
          <a:off x="359136" y="2485570"/>
          <a:ext cx="8528832" cy="4162117"/>
        </p:xfrm>
        <a:graphic>
          <a:graphicData uri="http://schemas.openxmlformats.org/drawingml/2006/table">
            <a:tbl>
              <a:tblPr>
                <a:tableStyleId>{F5AB1C69-6EDB-4FF4-983F-18BD219EF322}</a:tableStyleId>
              </a:tblPr>
              <a:tblGrid>
                <a:gridCol w="1886770">
                  <a:extLst>
                    <a:ext uri="{9D8B030D-6E8A-4147-A177-3AD203B41FA5}">
                      <a16:colId xmlns:a16="http://schemas.microsoft.com/office/drawing/2014/main" val="907564764"/>
                    </a:ext>
                  </a:extLst>
                </a:gridCol>
                <a:gridCol w="2377646">
                  <a:extLst>
                    <a:ext uri="{9D8B030D-6E8A-4147-A177-3AD203B41FA5}">
                      <a16:colId xmlns:a16="http://schemas.microsoft.com/office/drawing/2014/main" val="2688030380"/>
                    </a:ext>
                  </a:extLst>
                </a:gridCol>
                <a:gridCol w="1886770">
                  <a:extLst>
                    <a:ext uri="{9D8B030D-6E8A-4147-A177-3AD203B41FA5}">
                      <a16:colId xmlns:a16="http://schemas.microsoft.com/office/drawing/2014/main" val="2638922298"/>
                    </a:ext>
                  </a:extLst>
                </a:gridCol>
                <a:gridCol w="2377646">
                  <a:extLst>
                    <a:ext uri="{9D8B030D-6E8A-4147-A177-3AD203B41FA5}">
                      <a16:colId xmlns:a16="http://schemas.microsoft.com/office/drawing/2014/main" val="906370730"/>
                    </a:ext>
                  </a:extLst>
                </a:gridCol>
              </a:tblGrid>
              <a:tr h="558689">
                <a:tc>
                  <a:txBody>
                    <a:bodyPr/>
                    <a:lstStyle/>
                    <a:p>
                      <a:r>
                        <a:rPr kumimoji="1" lang="ja-JP" altLang="en-US" sz="1400" b="1" dirty="0"/>
                        <a:t>活用の用途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1200" dirty="0"/>
                        <a:t>①卸電力市場、③需給調整市場（三次調整力②）</a:t>
                      </a:r>
                      <a:r>
                        <a:rPr kumimoji="1" lang="en-US" altLang="ja-JP" sz="1200" dirty="0">
                          <a:solidFill>
                            <a:srgbClr val="FF0000"/>
                          </a:solidFill>
                        </a:rPr>
                        <a:t>※</a:t>
                      </a:r>
                      <a:r>
                        <a:rPr kumimoji="1" lang="ja-JP" altLang="en-US" sz="1200" dirty="0">
                          <a:solidFill>
                            <a:srgbClr val="FF0000"/>
                          </a:solidFill>
                        </a:rPr>
                        <a:t>積算除外なし</a:t>
                      </a:r>
                      <a:endParaRPr kumimoji="1" lang="en-US" altLang="ja-JP" sz="1200" dirty="0">
                        <a:solidFill>
                          <a:srgbClr val="FF0000"/>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7353669"/>
                  </a:ext>
                </a:extLst>
              </a:tr>
              <a:tr h="347948">
                <a:tc>
                  <a:txBody>
                    <a:bodyPr/>
                    <a:lstStyle/>
                    <a:p>
                      <a:r>
                        <a:rPr kumimoji="1" lang="ja-JP" altLang="en-US" sz="1400" b="1" dirty="0"/>
                        <a:t>活用電力</a:t>
                      </a:r>
                      <a:r>
                        <a:rPr kumimoji="1" lang="en-US" altLang="ja-JP" sz="1050" b="1" dirty="0"/>
                        <a:t>(</a:t>
                      </a:r>
                      <a:r>
                        <a:rPr kumimoji="1" lang="ja-JP" altLang="en-US" sz="1050" b="1" dirty="0"/>
                        <a:t>最大</a:t>
                      </a:r>
                      <a:r>
                        <a:rPr kumimoji="1" lang="en-US" altLang="ja-JP" sz="1050" b="1" dirty="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1,000</a:t>
                      </a:r>
                      <a:r>
                        <a:rPr kumimoji="1" lang="ja-JP" altLang="en-US" sz="1600" dirty="0"/>
                        <a:t> </a:t>
                      </a:r>
                      <a:r>
                        <a:rPr kumimoji="1" lang="en-US" altLang="ja-JP" sz="1600" dirty="0"/>
                        <a:t>kW</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活用電力量</a:t>
                      </a:r>
                      <a:r>
                        <a:rPr kumimoji="1" lang="en-US" altLang="ja-JP" sz="1050" b="1" dirty="0"/>
                        <a:t>(</a:t>
                      </a:r>
                      <a:r>
                        <a:rPr kumimoji="1" lang="ja-JP" altLang="en-US" sz="1050" b="1" dirty="0"/>
                        <a:t>積算</a:t>
                      </a:r>
                      <a:r>
                        <a:rPr kumimoji="1" lang="en-US" altLang="ja-JP" sz="1050" b="1" dirty="0"/>
                        <a:t>)</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2,600,000kWh/</a:t>
                      </a:r>
                      <a:r>
                        <a:rPr kumimoji="1" lang="ja-JP" altLang="en-US" sz="1600" dirty="0"/>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860315"/>
                  </a:ext>
                </a:extLst>
              </a:tr>
              <a:tr h="347948">
                <a:tc>
                  <a:txBody>
                    <a:bodyPr/>
                    <a:lstStyle/>
                    <a:p>
                      <a:r>
                        <a:rPr kumimoji="1" lang="ja-JP" altLang="en-US" sz="1400" b="1" dirty="0"/>
                        <a:t>活用電力率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30</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5101643"/>
                  </a:ext>
                </a:extLst>
              </a:tr>
              <a:tr h="2907532">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9638786"/>
                  </a:ext>
                </a:extLst>
              </a:tr>
            </a:tbl>
          </a:graphicData>
        </a:graphic>
      </p:graphicFrame>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511881"/>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6" y="1009383"/>
            <a:ext cx="8528832" cy="1015663"/>
          </a:xfrm>
          <a:prstGeom prst="rect">
            <a:avLst/>
          </a:prstGeom>
          <a:solidFill>
            <a:schemeClr val="accent3">
              <a:lumMod val="20000"/>
              <a:lumOff val="80000"/>
            </a:schemeClr>
          </a:solidFill>
        </p:spPr>
        <p:txBody>
          <a:bodyPr wrap="square" rtlCol="0">
            <a:spAutoFit/>
          </a:bodyPr>
          <a:lstStyle/>
          <a:p>
            <a:r>
              <a:rPr kumimoji="1" lang="ja-JP" altLang="en-US" sz="1200" dirty="0"/>
              <a:t>・再エネ導入拡大に資する電力価値を提供するための、水電解装置の用途（参入を予定する市場及び、相対取引等）</a:t>
            </a:r>
            <a:endParaRPr kumimoji="1" lang="en-US" altLang="ja-JP" sz="1200" dirty="0"/>
          </a:p>
          <a:p>
            <a:r>
              <a:rPr kumimoji="1" lang="ja-JP" altLang="en-US" sz="1200" dirty="0"/>
              <a:t>　の内容を記載。下記の例を参考に、用途毎の活用電力および活用電力量の関係がわかるよう図示。併用が前提となる</a:t>
            </a:r>
            <a:endParaRPr kumimoji="1" lang="en-US" altLang="ja-JP" sz="1200" dirty="0"/>
          </a:p>
          <a:p>
            <a:r>
              <a:rPr kumimoji="1" lang="ja-JP" altLang="en-US" sz="1200" dirty="0"/>
              <a:t>　用途については、図を重ねて、併用が分かるよう示すこと。</a:t>
            </a:r>
            <a:endParaRPr kumimoji="1" lang="en-US" altLang="ja-JP" sz="1200" dirty="0"/>
          </a:p>
          <a:p>
            <a:r>
              <a:rPr kumimoji="1" lang="ja-JP" altLang="en-US" sz="1200" dirty="0"/>
              <a:t>・活用電力量については、想定可能と判断した用途における電力量のみを積算することとし、申請者が現時点での活用可</a:t>
            </a:r>
            <a:endParaRPr kumimoji="1" lang="en-US" altLang="ja-JP" sz="1200" dirty="0"/>
          </a:p>
          <a:p>
            <a:r>
              <a:rPr kumimoji="1" lang="ja-JP" altLang="en-US" sz="1200" dirty="0"/>
              <a:t>　否の判断や、電力量の想定が困難と判断した用途については、積算に含めることを必須とはしない。</a:t>
            </a:r>
            <a:endParaRPr kumimoji="1" lang="en-US" altLang="ja-JP" sz="1200" dirty="0"/>
          </a:p>
        </p:txBody>
      </p:sp>
      <p:sp>
        <p:nvSpPr>
          <p:cNvPr id="56" name="テキスト ボックス 55">
            <a:extLst>
              <a:ext uri="{FF2B5EF4-FFF2-40B4-BE49-F238E27FC236}">
                <a16:creationId xmlns:a16="http://schemas.microsoft.com/office/drawing/2014/main" id="{83E5C71C-6F91-42EE-9D1F-12E9773EB57E}"/>
              </a:ext>
            </a:extLst>
          </p:cNvPr>
          <p:cNvSpPr txBox="1"/>
          <p:nvPr/>
        </p:nvSpPr>
        <p:spPr>
          <a:xfrm>
            <a:off x="359136" y="2184335"/>
            <a:ext cx="588623" cy="253916"/>
          </a:xfrm>
          <a:prstGeom prst="rect">
            <a:avLst/>
          </a:prstGeom>
          <a:solidFill>
            <a:schemeClr val="accent3">
              <a:lumMod val="20000"/>
              <a:lumOff val="80000"/>
            </a:schemeClr>
          </a:solidFill>
        </p:spPr>
        <p:txBody>
          <a:bodyPr wrap="none" rtlCol="0">
            <a:spAutoFit/>
          </a:bodyPr>
          <a:lstStyle/>
          <a:p>
            <a:r>
              <a:rPr kumimoji="1" lang="ja-JP" altLang="en-US" sz="1050" b="1" dirty="0"/>
              <a:t>記載例</a:t>
            </a:r>
            <a:endParaRPr kumimoji="1" lang="ja-JP" altLang="en-US" sz="1050" b="1" dirty="0">
              <a:solidFill>
                <a:srgbClr val="00B050"/>
              </a:solidFill>
            </a:endParaRPr>
          </a:p>
        </p:txBody>
      </p:sp>
      <p:sp>
        <p:nvSpPr>
          <p:cNvPr id="29" name="正方形/長方形 28">
            <a:extLst>
              <a:ext uri="{FF2B5EF4-FFF2-40B4-BE49-F238E27FC236}">
                <a16:creationId xmlns:a16="http://schemas.microsoft.com/office/drawing/2014/main" id="{3A0DBC2E-1441-4100-9121-75C8E183F655}"/>
              </a:ext>
            </a:extLst>
          </p:cNvPr>
          <p:cNvSpPr/>
          <p:nvPr/>
        </p:nvSpPr>
        <p:spPr>
          <a:xfrm>
            <a:off x="5003204" y="4470599"/>
            <a:ext cx="1050585" cy="1859823"/>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②卸電力市場</a:t>
            </a:r>
            <a:endParaRPr kumimoji="1" lang="en-US" altLang="ja-JP" sz="1050" dirty="0">
              <a:solidFill>
                <a:schemeClr val="tx1"/>
              </a:solidFill>
            </a:endParaRPr>
          </a:p>
          <a:p>
            <a:pPr algn="ctr"/>
            <a:r>
              <a:rPr kumimoji="1" lang="en-US" altLang="ja-JP" sz="1050" dirty="0">
                <a:solidFill>
                  <a:schemeClr val="tx1"/>
                </a:solidFill>
              </a:rPr>
              <a:t>2,600MWh</a:t>
            </a:r>
          </a:p>
        </p:txBody>
      </p:sp>
      <p:cxnSp>
        <p:nvCxnSpPr>
          <p:cNvPr id="4" name="直線矢印コネクタ 3">
            <a:extLst>
              <a:ext uri="{FF2B5EF4-FFF2-40B4-BE49-F238E27FC236}">
                <a16:creationId xmlns:a16="http://schemas.microsoft.com/office/drawing/2014/main" id="{D3FEA35A-25F7-418F-806A-45BDC8461727}"/>
              </a:ext>
            </a:extLst>
          </p:cNvPr>
          <p:cNvCxnSpPr>
            <a:cxnSpLocks/>
          </p:cNvCxnSpPr>
          <p:nvPr/>
        </p:nvCxnSpPr>
        <p:spPr>
          <a:xfrm flipV="1">
            <a:off x="637275" y="3888985"/>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0974640-580B-4844-959B-D715A8DBA6A3}"/>
              </a:ext>
            </a:extLst>
          </p:cNvPr>
          <p:cNvSpPr txBox="1"/>
          <p:nvPr/>
        </p:nvSpPr>
        <p:spPr>
          <a:xfrm>
            <a:off x="1723979" y="6393164"/>
            <a:ext cx="595035" cy="215444"/>
          </a:xfrm>
          <a:prstGeom prst="rect">
            <a:avLst/>
          </a:prstGeom>
          <a:noFill/>
        </p:spPr>
        <p:txBody>
          <a:bodyPr wrap="none" rtlCol="0">
            <a:spAutoFit/>
          </a:bodyPr>
          <a:lstStyle/>
          <a:p>
            <a:r>
              <a:rPr kumimoji="1" lang="ja-JP" altLang="en-US" sz="800" dirty="0"/>
              <a:t>活用頻度</a:t>
            </a:r>
          </a:p>
        </p:txBody>
      </p:sp>
      <p:sp>
        <p:nvSpPr>
          <p:cNvPr id="8" name="正方形/長方形 7">
            <a:extLst>
              <a:ext uri="{FF2B5EF4-FFF2-40B4-BE49-F238E27FC236}">
                <a16:creationId xmlns:a16="http://schemas.microsoft.com/office/drawing/2014/main" id="{E13FAF7B-012E-4EFE-B9EE-E90EA78F4684}"/>
              </a:ext>
            </a:extLst>
          </p:cNvPr>
          <p:cNvSpPr/>
          <p:nvPr/>
        </p:nvSpPr>
        <p:spPr>
          <a:xfrm>
            <a:off x="2884965" y="4053907"/>
            <a:ext cx="364176" cy="2262912"/>
          </a:xfrm>
          <a:prstGeom prst="rect">
            <a:avLst/>
          </a:prstGeom>
          <a:solidFill>
            <a:schemeClr val="accent2">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③需給調整市場</a:t>
            </a:r>
            <a:r>
              <a:rPr kumimoji="1" lang="en-US" altLang="ja-JP" sz="1000" dirty="0"/>
              <a:t>(</a:t>
            </a:r>
            <a:r>
              <a:rPr kumimoji="1" lang="ja-JP" altLang="en-US" sz="1000" dirty="0"/>
              <a:t>三次②</a:t>
            </a:r>
            <a:r>
              <a:rPr kumimoji="1" lang="en-US" altLang="ja-JP" sz="1000" dirty="0"/>
              <a:t>)</a:t>
            </a:r>
          </a:p>
          <a:p>
            <a:r>
              <a:rPr kumimoji="1" lang="ja-JP" altLang="en-US" sz="1000" dirty="0"/>
              <a:t>　１０００</a:t>
            </a:r>
            <a:r>
              <a:rPr kumimoji="1" lang="en-US" altLang="ja-JP" sz="1000" dirty="0"/>
              <a:t>kW</a:t>
            </a:r>
          </a:p>
        </p:txBody>
      </p:sp>
      <p:sp>
        <p:nvSpPr>
          <p:cNvPr id="10" name="正方形/長方形 9">
            <a:extLst>
              <a:ext uri="{FF2B5EF4-FFF2-40B4-BE49-F238E27FC236}">
                <a16:creationId xmlns:a16="http://schemas.microsoft.com/office/drawing/2014/main" id="{E968E8D1-911C-49A0-AEAB-05F07E5AD86A}"/>
              </a:ext>
            </a:extLst>
          </p:cNvPr>
          <p:cNvSpPr/>
          <p:nvPr/>
        </p:nvSpPr>
        <p:spPr>
          <a:xfrm>
            <a:off x="736200" y="4048819"/>
            <a:ext cx="2068802" cy="2268000"/>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200" dirty="0">
              <a:solidFill>
                <a:schemeClr val="tx1"/>
              </a:solidFill>
            </a:endParaRPr>
          </a:p>
        </p:txBody>
      </p:sp>
      <p:sp>
        <p:nvSpPr>
          <p:cNvPr id="13" name="正方形/長方形 12">
            <a:extLst>
              <a:ext uri="{FF2B5EF4-FFF2-40B4-BE49-F238E27FC236}">
                <a16:creationId xmlns:a16="http://schemas.microsoft.com/office/drawing/2014/main" id="{C7A1795A-5C4F-4824-B56D-BCC43767F38F}"/>
              </a:ext>
            </a:extLst>
          </p:cNvPr>
          <p:cNvSpPr/>
          <p:nvPr/>
        </p:nvSpPr>
        <p:spPr>
          <a:xfrm>
            <a:off x="2340516" y="4099248"/>
            <a:ext cx="364175" cy="2204203"/>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p>
            <a:r>
              <a:rPr kumimoji="1" lang="ja-JP" altLang="en-US" sz="1000" dirty="0">
                <a:solidFill>
                  <a:schemeClr val="tx1"/>
                </a:solidFill>
              </a:rPr>
              <a:t> ⑤インバランス抑制　１０００</a:t>
            </a:r>
            <a:r>
              <a:rPr kumimoji="1" lang="en-US" altLang="ja-JP" sz="1000" dirty="0">
                <a:solidFill>
                  <a:schemeClr val="tx1"/>
                </a:solidFill>
              </a:rPr>
              <a:t>KW</a:t>
            </a:r>
          </a:p>
        </p:txBody>
      </p:sp>
      <p:sp>
        <p:nvSpPr>
          <p:cNvPr id="61" name="テキスト ボックス 60">
            <a:extLst>
              <a:ext uri="{FF2B5EF4-FFF2-40B4-BE49-F238E27FC236}">
                <a16:creationId xmlns:a16="http://schemas.microsoft.com/office/drawing/2014/main" id="{9F825AA5-04F8-4E16-97AC-6E42CEDF58B5}"/>
              </a:ext>
            </a:extLst>
          </p:cNvPr>
          <p:cNvSpPr txBox="1"/>
          <p:nvPr/>
        </p:nvSpPr>
        <p:spPr>
          <a:xfrm>
            <a:off x="1533466" y="4085739"/>
            <a:ext cx="338554" cy="2304813"/>
          </a:xfrm>
          <a:prstGeom prst="rect">
            <a:avLst/>
          </a:prstGeom>
          <a:noFill/>
        </p:spPr>
        <p:txBody>
          <a:bodyPr vert="eaVert" wrap="square" rtlCol="0">
            <a:spAutoFit/>
          </a:bodyPr>
          <a:lstStyle/>
          <a:p>
            <a:r>
              <a:rPr kumimoji="1" lang="ja-JP" altLang="en-US" sz="1000" dirty="0"/>
              <a:t>②卸電力市場　１０００</a:t>
            </a:r>
            <a:r>
              <a:rPr kumimoji="1" lang="en-US" altLang="ja-JP" sz="1000" dirty="0"/>
              <a:t>kW</a:t>
            </a:r>
          </a:p>
        </p:txBody>
      </p:sp>
      <p:sp>
        <p:nvSpPr>
          <p:cNvPr id="62" name="テキスト ボックス 61">
            <a:extLst>
              <a:ext uri="{FF2B5EF4-FFF2-40B4-BE49-F238E27FC236}">
                <a16:creationId xmlns:a16="http://schemas.microsoft.com/office/drawing/2014/main" id="{B67906E9-ECBD-4528-924D-D539AC63BDBB}"/>
              </a:ext>
            </a:extLst>
          </p:cNvPr>
          <p:cNvSpPr txBox="1"/>
          <p:nvPr/>
        </p:nvSpPr>
        <p:spPr>
          <a:xfrm>
            <a:off x="256032" y="636850"/>
            <a:ext cx="601504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A.</a:t>
            </a:r>
            <a:r>
              <a:rPr kumimoji="1" lang="ja-JP" altLang="en-US" sz="2000" b="1" dirty="0"/>
              <a:t>概要（用途、関係図）</a:t>
            </a:r>
            <a:endParaRPr kumimoji="1" lang="en-US" altLang="ja-JP" sz="2000" b="1" dirty="0"/>
          </a:p>
        </p:txBody>
      </p:sp>
      <p:cxnSp>
        <p:nvCxnSpPr>
          <p:cNvPr id="65" name="直線矢印コネクタ 64">
            <a:extLst>
              <a:ext uri="{FF2B5EF4-FFF2-40B4-BE49-F238E27FC236}">
                <a16:creationId xmlns:a16="http://schemas.microsoft.com/office/drawing/2014/main" id="{4847D560-3DDA-4E12-B5C5-5FC9D9908561}"/>
              </a:ext>
            </a:extLst>
          </p:cNvPr>
          <p:cNvCxnSpPr>
            <a:cxnSpLocks/>
          </p:cNvCxnSpPr>
          <p:nvPr/>
        </p:nvCxnSpPr>
        <p:spPr>
          <a:xfrm>
            <a:off x="621968" y="6404061"/>
            <a:ext cx="2928796"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71" name="テキスト ボックス 70">
            <a:extLst>
              <a:ext uri="{FF2B5EF4-FFF2-40B4-BE49-F238E27FC236}">
                <a16:creationId xmlns:a16="http://schemas.microsoft.com/office/drawing/2014/main" id="{51ADC6E3-C13F-4A43-B7C9-7842326100C9}"/>
              </a:ext>
            </a:extLst>
          </p:cNvPr>
          <p:cNvSpPr txBox="1"/>
          <p:nvPr/>
        </p:nvSpPr>
        <p:spPr>
          <a:xfrm rot="16200000">
            <a:off x="219869" y="5075096"/>
            <a:ext cx="595035" cy="215444"/>
          </a:xfrm>
          <a:prstGeom prst="rect">
            <a:avLst/>
          </a:prstGeom>
          <a:noFill/>
        </p:spPr>
        <p:txBody>
          <a:bodyPr wrap="none" rtlCol="0">
            <a:spAutoFit/>
          </a:bodyPr>
          <a:lstStyle/>
          <a:p>
            <a:r>
              <a:rPr kumimoji="1" lang="ja-JP" altLang="en-US" sz="800" dirty="0"/>
              <a:t>活用電力</a:t>
            </a:r>
          </a:p>
        </p:txBody>
      </p:sp>
      <p:cxnSp>
        <p:nvCxnSpPr>
          <p:cNvPr id="85" name="直線コネクタ 84">
            <a:extLst>
              <a:ext uri="{FF2B5EF4-FFF2-40B4-BE49-F238E27FC236}">
                <a16:creationId xmlns:a16="http://schemas.microsoft.com/office/drawing/2014/main" id="{9EB4E26A-29C5-4E93-8DB3-15BF641DFF9B}"/>
              </a:ext>
            </a:extLst>
          </p:cNvPr>
          <p:cNvCxnSpPr>
            <a:cxnSpLocks/>
          </p:cNvCxnSpPr>
          <p:nvPr/>
        </p:nvCxnSpPr>
        <p:spPr>
          <a:xfrm>
            <a:off x="3143737" y="6346839"/>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6" name="左中かっこ 85">
            <a:extLst>
              <a:ext uri="{FF2B5EF4-FFF2-40B4-BE49-F238E27FC236}">
                <a16:creationId xmlns:a16="http://schemas.microsoft.com/office/drawing/2014/main" id="{EF906D52-4E9D-4458-A9FF-4B751761C4C7}"/>
              </a:ext>
            </a:extLst>
          </p:cNvPr>
          <p:cNvSpPr/>
          <p:nvPr/>
        </p:nvSpPr>
        <p:spPr>
          <a:xfrm flipH="1">
            <a:off x="3914875" y="4025015"/>
            <a:ext cx="104793" cy="2346310"/>
          </a:xfrm>
          <a:prstGeom prst="leftBrace">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113B84E4-379A-44E3-8AFB-D819538D688C}"/>
              </a:ext>
            </a:extLst>
          </p:cNvPr>
          <p:cNvSpPr txBox="1"/>
          <p:nvPr/>
        </p:nvSpPr>
        <p:spPr>
          <a:xfrm>
            <a:off x="3618459" y="4967652"/>
            <a:ext cx="697627"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1,000kW</a:t>
            </a:r>
            <a:endParaRPr kumimoji="1" lang="ja-JP" altLang="en-US" sz="1000" b="1" dirty="0">
              <a:solidFill>
                <a:srgbClr val="FF0000"/>
              </a:solidFill>
            </a:endParaRPr>
          </a:p>
        </p:txBody>
      </p:sp>
      <p:cxnSp>
        <p:nvCxnSpPr>
          <p:cNvPr id="88" name="直線矢印コネクタ 87">
            <a:extLst>
              <a:ext uri="{FF2B5EF4-FFF2-40B4-BE49-F238E27FC236}">
                <a16:creationId xmlns:a16="http://schemas.microsoft.com/office/drawing/2014/main" id="{CF0640D8-BF0C-469E-ADBB-467486D22B63}"/>
              </a:ext>
            </a:extLst>
          </p:cNvPr>
          <p:cNvCxnSpPr>
            <a:cxnSpLocks/>
          </p:cNvCxnSpPr>
          <p:nvPr/>
        </p:nvCxnSpPr>
        <p:spPr>
          <a:xfrm flipV="1">
            <a:off x="4929703" y="3898316"/>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AAFA62F8-3C92-4411-B464-0CD7112EDC2F}"/>
              </a:ext>
            </a:extLst>
          </p:cNvPr>
          <p:cNvCxnSpPr>
            <a:cxnSpLocks/>
          </p:cNvCxnSpPr>
          <p:nvPr/>
        </p:nvCxnSpPr>
        <p:spPr>
          <a:xfrm>
            <a:off x="4912685" y="6404061"/>
            <a:ext cx="2928796"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5A43C450-5DF5-414F-8D78-9004A5BAABBE}"/>
              </a:ext>
            </a:extLst>
          </p:cNvPr>
          <p:cNvSpPr txBox="1"/>
          <p:nvPr/>
        </p:nvSpPr>
        <p:spPr>
          <a:xfrm rot="16200000">
            <a:off x="4510586" y="5075096"/>
            <a:ext cx="595035" cy="215444"/>
          </a:xfrm>
          <a:prstGeom prst="rect">
            <a:avLst/>
          </a:prstGeom>
          <a:noFill/>
        </p:spPr>
        <p:txBody>
          <a:bodyPr wrap="none" rtlCol="0">
            <a:spAutoFit/>
          </a:bodyPr>
          <a:lstStyle/>
          <a:p>
            <a:r>
              <a:rPr kumimoji="1" lang="ja-JP" altLang="en-US" sz="800" dirty="0"/>
              <a:t>活用電力</a:t>
            </a:r>
          </a:p>
        </p:txBody>
      </p:sp>
      <p:sp>
        <p:nvSpPr>
          <p:cNvPr id="92" name="テキスト ボックス 91">
            <a:extLst>
              <a:ext uri="{FF2B5EF4-FFF2-40B4-BE49-F238E27FC236}">
                <a16:creationId xmlns:a16="http://schemas.microsoft.com/office/drawing/2014/main" id="{D1FEB5B2-2D3A-44D6-8982-2081D34E222F}"/>
              </a:ext>
            </a:extLst>
          </p:cNvPr>
          <p:cNvSpPr txBox="1"/>
          <p:nvPr/>
        </p:nvSpPr>
        <p:spPr>
          <a:xfrm>
            <a:off x="6182158" y="6404061"/>
            <a:ext cx="389850" cy="215444"/>
          </a:xfrm>
          <a:prstGeom prst="rect">
            <a:avLst/>
          </a:prstGeom>
          <a:noFill/>
        </p:spPr>
        <p:txBody>
          <a:bodyPr wrap="none" rtlCol="0">
            <a:spAutoFit/>
          </a:bodyPr>
          <a:lstStyle/>
          <a:p>
            <a:r>
              <a:rPr kumimoji="1" lang="ja-JP" altLang="en-US" sz="800" dirty="0"/>
              <a:t>時間</a:t>
            </a:r>
          </a:p>
        </p:txBody>
      </p:sp>
      <p:sp>
        <p:nvSpPr>
          <p:cNvPr id="94" name="正方形/長方形 93">
            <a:extLst>
              <a:ext uri="{FF2B5EF4-FFF2-40B4-BE49-F238E27FC236}">
                <a16:creationId xmlns:a16="http://schemas.microsoft.com/office/drawing/2014/main" id="{BFB39E3B-AC55-40AD-AF4D-63857B3B3C96}"/>
              </a:ext>
            </a:extLst>
          </p:cNvPr>
          <p:cNvSpPr/>
          <p:nvPr/>
        </p:nvSpPr>
        <p:spPr>
          <a:xfrm>
            <a:off x="4973053" y="4426456"/>
            <a:ext cx="1124004" cy="1932417"/>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E4352C1F-1874-4C2E-879C-A0F53FD4B21D}"/>
              </a:ext>
            </a:extLst>
          </p:cNvPr>
          <p:cNvSpPr txBox="1"/>
          <p:nvPr/>
        </p:nvSpPr>
        <p:spPr>
          <a:xfrm>
            <a:off x="6129489" y="5198170"/>
            <a:ext cx="779381"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2,600MWh</a:t>
            </a:r>
            <a:endParaRPr kumimoji="1" lang="ja-JP" altLang="en-US" sz="1000" b="1" dirty="0">
              <a:solidFill>
                <a:srgbClr val="FF0000"/>
              </a:solidFill>
            </a:endParaRPr>
          </a:p>
        </p:txBody>
      </p:sp>
      <p:sp>
        <p:nvSpPr>
          <p:cNvPr id="101" name="テキスト ボックス 100">
            <a:extLst>
              <a:ext uri="{FF2B5EF4-FFF2-40B4-BE49-F238E27FC236}">
                <a16:creationId xmlns:a16="http://schemas.microsoft.com/office/drawing/2014/main" id="{F4D256A7-13B8-40DB-84A5-6F7DDDE7010B}"/>
              </a:ext>
            </a:extLst>
          </p:cNvPr>
          <p:cNvSpPr txBox="1"/>
          <p:nvPr/>
        </p:nvSpPr>
        <p:spPr>
          <a:xfrm>
            <a:off x="6031931" y="3807041"/>
            <a:ext cx="2877711" cy="253916"/>
          </a:xfrm>
          <a:prstGeom prst="rect">
            <a:avLst/>
          </a:prstGeom>
          <a:noFill/>
        </p:spPr>
        <p:txBody>
          <a:bodyPr wrap="none" rtlCol="0">
            <a:spAutoFit/>
          </a:bodyPr>
          <a:lstStyle/>
          <a:p>
            <a:r>
              <a:rPr kumimoji="1" lang="en-US" altLang="ja-JP" sz="1050" dirty="0"/>
              <a:t>※</a:t>
            </a:r>
            <a:r>
              <a:rPr kumimoji="1" lang="ja-JP" altLang="en-US" sz="1050" dirty="0"/>
              <a:t>活用電力量は、想定可能な電力量のみ記載</a:t>
            </a:r>
          </a:p>
        </p:txBody>
      </p:sp>
      <p:cxnSp>
        <p:nvCxnSpPr>
          <p:cNvPr id="66" name="直線コネクタ 65">
            <a:extLst>
              <a:ext uri="{FF2B5EF4-FFF2-40B4-BE49-F238E27FC236}">
                <a16:creationId xmlns:a16="http://schemas.microsoft.com/office/drawing/2014/main" id="{6951A8BD-B1C4-4A92-AD7B-298E8C88A0CA}"/>
              </a:ext>
            </a:extLst>
          </p:cNvPr>
          <p:cNvCxnSpPr>
            <a:cxnSpLocks/>
          </p:cNvCxnSpPr>
          <p:nvPr/>
        </p:nvCxnSpPr>
        <p:spPr>
          <a:xfrm>
            <a:off x="3190764" y="4048819"/>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E8C478CF-B590-43CF-954A-0130C5071E7F}"/>
              </a:ext>
            </a:extLst>
          </p:cNvPr>
          <p:cNvSpPr txBox="1"/>
          <p:nvPr/>
        </p:nvSpPr>
        <p:spPr>
          <a:xfrm>
            <a:off x="5276907" y="-11978"/>
            <a:ext cx="3868645" cy="646331"/>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2) -</a:t>
            </a:r>
            <a:r>
              <a:rPr kumimoji="1" lang="ja-JP" altLang="en-US" sz="1200" dirty="0">
                <a:solidFill>
                  <a:srgbClr val="00B050"/>
                </a:solidFill>
              </a:rPr>
              <a:t>①活用電力率、　　</a:t>
            </a:r>
            <a:r>
              <a:rPr kumimoji="1" lang="en-US" altLang="ja-JP" sz="1200" dirty="0">
                <a:solidFill>
                  <a:srgbClr val="00B050"/>
                </a:solidFill>
              </a:rPr>
              <a:t>2) -</a:t>
            </a:r>
            <a:r>
              <a:rPr kumimoji="1" lang="ja-JP" altLang="en-US" sz="1200" dirty="0">
                <a:solidFill>
                  <a:srgbClr val="00B050"/>
                </a:solidFill>
              </a:rPr>
              <a:t>②活用電力量率</a:t>
            </a:r>
            <a:r>
              <a:rPr kumimoji="1" lang="en-US" altLang="ja-JP" sz="1200" dirty="0">
                <a:solidFill>
                  <a:srgbClr val="00B050"/>
                </a:solidFill>
              </a:rPr>
              <a:t> </a:t>
            </a:r>
            <a:r>
              <a:rPr kumimoji="1" lang="ja-JP" altLang="en-US" sz="1200" dirty="0">
                <a:solidFill>
                  <a:srgbClr val="00B050"/>
                </a:solidFill>
              </a:rPr>
              <a:t>　</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2) -</a:t>
            </a:r>
            <a:r>
              <a:rPr kumimoji="1" lang="ja-JP" altLang="en-US" sz="1200" dirty="0">
                <a:solidFill>
                  <a:srgbClr val="00B050"/>
                </a:solidFill>
              </a:rPr>
              <a:t>③活用電力量単価　</a:t>
            </a:r>
            <a:r>
              <a:rPr kumimoji="1" lang="en-US" altLang="ja-JP" sz="1200" dirty="0">
                <a:solidFill>
                  <a:srgbClr val="00B050"/>
                </a:solidFill>
              </a:rPr>
              <a:t>3)</a:t>
            </a:r>
            <a:r>
              <a:rPr kumimoji="1" lang="ja-JP" altLang="en-US" sz="1200" dirty="0">
                <a:solidFill>
                  <a:srgbClr val="00B050"/>
                </a:solidFill>
              </a:rPr>
              <a:t> </a:t>
            </a:r>
            <a:r>
              <a:rPr kumimoji="1" lang="en-US" altLang="ja-JP" sz="1200" dirty="0">
                <a:solidFill>
                  <a:srgbClr val="00B050"/>
                </a:solidFill>
              </a:rPr>
              <a:t>-</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31" name="テキスト ボックス 30">
            <a:extLst>
              <a:ext uri="{FF2B5EF4-FFF2-40B4-BE49-F238E27FC236}">
                <a16:creationId xmlns:a16="http://schemas.microsoft.com/office/drawing/2014/main" id="{7BF7B748-2E4B-444F-9CAE-6627700F4463}"/>
              </a:ext>
            </a:extLst>
          </p:cNvPr>
          <p:cNvSpPr txBox="1"/>
          <p:nvPr/>
        </p:nvSpPr>
        <p:spPr>
          <a:xfrm>
            <a:off x="7112000" y="631789"/>
            <a:ext cx="203200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353158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954107"/>
          </a:xfrm>
          <a:prstGeom prst="rect">
            <a:avLst/>
          </a:prstGeom>
          <a:solidFill>
            <a:schemeClr val="accent3">
              <a:lumMod val="20000"/>
              <a:lumOff val="80000"/>
            </a:schemeClr>
          </a:solidFill>
        </p:spPr>
        <p:txBody>
          <a:bodyPr wrap="square" rtlCol="0">
            <a:spAutoFit/>
          </a:bodyPr>
          <a:lstStyle/>
          <a:p>
            <a:r>
              <a:rPr kumimoji="1" lang="ja-JP" altLang="en-US" sz="1400" dirty="0"/>
              <a:t>・前項で示した活用電力、活用電力量の算出根拠を記載。</a:t>
            </a:r>
            <a:endParaRPr kumimoji="1" lang="en-US" altLang="ja-JP" sz="1400" dirty="0"/>
          </a:p>
          <a:p>
            <a:r>
              <a:rPr kumimoji="1" lang="ja-JP" altLang="en-US" sz="1400" dirty="0"/>
              <a:t>・活用電力量については、想定可能と判断した用途における電力量のみを積算することとし、</a:t>
            </a:r>
            <a:endParaRPr kumimoji="1" lang="en-US" altLang="ja-JP" sz="1400" dirty="0"/>
          </a:p>
          <a:p>
            <a:r>
              <a:rPr kumimoji="1" lang="ja-JP" altLang="en-US" sz="1400" dirty="0"/>
              <a:t>　申請者が現時点での活用可否の判断や、電力量の想定が困難と判断した用途については、積算に含め</a:t>
            </a:r>
            <a:endParaRPr kumimoji="1" lang="en-US" altLang="ja-JP" sz="1400" dirty="0"/>
          </a:p>
          <a:p>
            <a:r>
              <a:rPr kumimoji="1" lang="ja-JP" altLang="en-US" sz="1400" dirty="0"/>
              <a:t>　ることを必須とはしない。</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803192"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B.</a:t>
            </a:r>
            <a:r>
              <a:rPr kumimoji="1" lang="ja-JP" altLang="en-US" sz="2000" b="1" dirty="0"/>
              <a:t>根拠（算出根拠 等）</a:t>
            </a:r>
          </a:p>
        </p:txBody>
      </p:sp>
      <p:sp>
        <p:nvSpPr>
          <p:cNvPr id="8" name="テキスト ボックス 7">
            <a:extLst>
              <a:ext uri="{FF2B5EF4-FFF2-40B4-BE49-F238E27FC236}">
                <a16:creationId xmlns:a16="http://schemas.microsoft.com/office/drawing/2014/main" id="{A249F6DF-295F-46B1-B654-0B8EEFFF22A8}"/>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10" name="テキスト ボックス 9">
            <a:extLst>
              <a:ext uri="{FF2B5EF4-FFF2-40B4-BE49-F238E27FC236}">
                <a16:creationId xmlns:a16="http://schemas.microsoft.com/office/drawing/2014/main" id="{68D3D43B-3B7E-436F-988A-7FC478D7873B}"/>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2535499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307777"/>
          </a:xfrm>
          <a:prstGeom prst="rect">
            <a:avLst/>
          </a:prstGeom>
          <a:solidFill>
            <a:schemeClr val="accent3">
              <a:lumMod val="20000"/>
              <a:lumOff val="80000"/>
            </a:schemeClr>
          </a:solidFill>
        </p:spPr>
        <p:txBody>
          <a:bodyPr wrap="square" rtlCol="0">
            <a:spAutoFit/>
          </a:bodyPr>
          <a:lstStyle/>
          <a:p>
            <a:r>
              <a:rPr kumimoji="1" lang="ja-JP" altLang="en-US" sz="1400" dirty="0"/>
              <a:t>・製造した水素の供給先及び、その水素の用途を記載。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4711546"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C.</a:t>
            </a:r>
            <a:r>
              <a:rPr kumimoji="1" lang="ja-JP" altLang="en-US" sz="2000" b="1" dirty="0"/>
              <a:t>水素の用途</a:t>
            </a:r>
          </a:p>
        </p:txBody>
      </p:sp>
      <p:sp>
        <p:nvSpPr>
          <p:cNvPr id="8" name="テキスト ボックス 7">
            <a:extLst>
              <a:ext uri="{FF2B5EF4-FFF2-40B4-BE49-F238E27FC236}">
                <a16:creationId xmlns:a16="http://schemas.microsoft.com/office/drawing/2014/main" id="{0290675B-8959-4AEA-BB99-1BC3D6397427}"/>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10" name="テキスト ボックス 9">
            <a:extLst>
              <a:ext uri="{FF2B5EF4-FFF2-40B4-BE49-F238E27FC236}">
                <a16:creationId xmlns:a16="http://schemas.microsoft.com/office/drawing/2014/main" id="{CCDDDCC6-D9DA-45E1-B8AE-ADEA7E784286}"/>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28017092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55155"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A.</a:t>
            </a:r>
            <a:r>
              <a:rPr kumimoji="1" lang="ja-JP" altLang="en-US" sz="2000" b="1" dirty="0"/>
              <a:t>概要（構造図や収支表 等）</a:t>
            </a:r>
          </a:p>
        </p:txBody>
      </p:sp>
      <p:sp>
        <p:nvSpPr>
          <p:cNvPr id="8" name="テキスト ボックス 7">
            <a:extLst>
              <a:ext uri="{FF2B5EF4-FFF2-40B4-BE49-F238E27FC236}">
                <a16:creationId xmlns:a16="http://schemas.microsoft.com/office/drawing/2014/main" id="{1DA141A7-5C90-4EBD-9A78-732D889F4317}"/>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028EFC72-CCDE-452C-9572-6BAEDCD8EF8C}"/>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
        <p:nvSpPr>
          <p:cNvPr id="10" name="テキスト ボックス 9">
            <a:extLst>
              <a:ext uri="{FF2B5EF4-FFF2-40B4-BE49-F238E27FC236}">
                <a16:creationId xmlns:a16="http://schemas.microsoft.com/office/drawing/2014/main" id="{25611273-33B9-4A39-9EA4-3AF2E5E01DE7}"/>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・設備の稼働開始から１０年程度におけるビジネスモデルの収支構造の概要を、構造図や収支表等を</a:t>
            </a:r>
            <a:endParaRPr kumimoji="1" lang="en-US" altLang="ja-JP" sz="1400" dirty="0"/>
          </a:p>
          <a:p>
            <a:r>
              <a:rPr kumimoji="1" lang="ja-JP" altLang="en-US" sz="1400" dirty="0"/>
              <a:t>　用いて記載。</a:t>
            </a:r>
          </a:p>
          <a:p>
            <a:r>
              <a:rPr kumimoji="1" lang="ja-JP" altLang="en-US" sz="1400" dirty="0"/>
              <a:t>・その他将来的なビジネス展開等、追加で検討している内容があれば記載。</a:t>
            </a:r>
          </a:p>
        </p:txBody>
      </p:sp>
    </p:spTree>
    <p:extLst>
      <p:ext uri="{BB962C8B-B14F-4D97-AF65-F5344CB8AC3E}">
        <p14:creationId xmlns:p14="http://schemas.microsoft.com/office/powerpoint/2010/main" val="2965244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307777"/>
          </a:xfrm>
          <a:prstGeom prst="rect">
            <a:avLst/>
          </a:prstGeom>
          <a:solidFill>
            <a:schemeClr val="accent3">
              <a:lumMod val="20000"/>
              <a:lumOff val="80000"/>
            </a:schemeClr>
          </a:solidFill>
        </p:spPr>
        <p:txBody>
          <a:bodyPr wrap="square" rtlCol="0">
            <a:spAutoFit/>
          </a:bodyPr>
          <a:lstStyle/>
          <a:p>
            <a:r>
              <a:rPr kumimoji="1" lang="ja-JP" altLang="en-US" sz="1400" dirty="0"/>
              <a:t>・前項で示したビジネスモデルの収支構造について、その算出根拠 等を記載。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6829114"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B.</a:t>
            </a:r>
            <a:r>
              <a:rPr kumimoji="1" lang="ja-JP" altLang="en-US" sz="2000" b="1" dirty="0"/>
              <a:t>根拠（算出根拠 等）</a:t>
            </a:r>
          </a:p>
        </p:txBody>
      </p:sp>
      <p:sp>
        <p:nvSpPr>
          <p:cNvPr id="7" name="テキスト ボックス 6">
            <a:extLst>
              <a:ext uri="{FF2B5EF4-FFF2-40B4-BE49-F238E27FC236}">
                <a16:creationId xmlns:a16="http://schemas.microsoft.com/office/drawing/2014/main" id="{F462D0A4-4EEA-4D16-805B-20A950D6D189}"/>
              </a:ext>
            </a:extLst>
          </p:cNvPr>
          <p:cNvSpPr txBox="1"/>
          <p:nvPr/>
        </p:nvSpPr>
        <p:spPr>
          <a:xfrm>
            <a:off x="6898741" y="-14518"/>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6884F6E9-65AA-44E5-987A-5E18CE9C0F41}"/>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558073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523220"/>
          </a:xfrm>
          <a:prstGeom prst="rect">
            <a:avLst/>
          </a:prstGeom>
          <a:solidFill>
            <a:schemeClr val="accent3">
              <a:lumMod val="20000"/>
              <a:lumOff val="80000"/>
            </a:schemeClr>
          </a:solidFill>
        </p:spPr>
        <p:txBody>
          <a:bodyPr wrap="square" rtlCol="0">
            <a:spAutoFit/>
          </a:bodyPr>
          <a:lstStyle/>
          <a:p>
            <a:r>
              <a:rPr kumimoji="1" lang="ja-JP" altLang="en-US" sz="1400" dirty="0"/>
              <a:t>・ビジネスモデルの遂行（稼働開始後の各種市場取引 等での運用）に当たり、予定している組織体制や</a:t>
            </a:r>
            <a:endParaRPr kumimoji="1" lang="en-US" altLang="ja-JP" sz="1400" dirty="0"/>
          </a:p>
          <a:p>
            <a:r>
              <a:rPr kumimoji="1" lang="ja-JP" altLang="en-US" sz="1400" dirty="0"/>
              <a:t>　人員体制等の概要を、体制図や組織図 等を用いて記載。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303311"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　</a:t>
            </a:r>
            <a:r>
              <a:rPr kumimoji="1" lang="en-US" altLang="ja-JP" sz="2000" b="1" dirty="0"/>
              <a:t>A.</a:t>
            </a:r>
            <a:r>
              <a:rPr kumimoji="1" lang="ja-JP" altLang="en-US" sz="2000" b="1" dirty="0"/>
              <a:t>概要（体制図、組織図 等）</a:t>
            </a:r>
          </a:p>
        </p:txBody>
      </p:sp>
      <p:sp>
        <p:nvSpPr>
          <p:cNvPr id="9" name="テキスト ボックス 8">
            <a:extLst>
              <a:ext uri="{FF2B5EF4-FFF2-40B4-BE49-F238E27FC236}">
                <a16:creationId xmlns:a16="http://schemas.microsoft.com/office/drawing/2014/main" id="{A42B43F4-438F-4BE8-885B-9DFAD192CB28}"/>
              </a:ext>
            </a:extLst>
          </p:cNvPr>
          <p:cNvSpPr txBox="1"/>
          <p:nvPr/>
        </p:nvSpPr>
        <p:spPr>
          <a:xfrm>
            <a:off x="6543041" y="-14518"/>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7" name="テキスト ボックス 6">
            <a:extLst>
              <a:ext uri="{FF2B5EF4-FFF2-40B4-BE49-F238E27FC236}">
                <a16:creationId xmlns:a16="http://schemas.microsoft.com/office/drawing/2014/main" id="{B810846C-FA81-424E-AB9B-A271DD6BDC76}"/>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657075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６．ビジネスモデルの実現性</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・前述の実施体制が、ビジネスモデルの遂行にあたり、十分な知識や経験を有したものであること示す</a:t>
            </a:r>
            <a:endParaRPr kumimoji="1" lang="en-US" altLang="ja-JP" sz="1400" dirty="0"/>
          </a:p>
          <a:p>
            <a:r>
              <a:rPr kumimoji="1" lang="ja-JP" altLang="en-US" sz="1400" dirty="0"/>
              <a:t>　根拠となるデータや情報 等を記載。</a:t>
            </a:r>
            <a:endParaRPr kumimoji="1" lang="en-US" altLang="ja-JP" sz="1400" dirty="0"/>
          </a:p>
          <a:p>
            <a:r>
              <a:rPr kumimoji="1" lang="ja-JP" altLang="en-US" sz="1400" dirty="0"/>
              <a:t>・ビジネスモデルの実現に向けて、想定される課題と、それに対する対策方針を記載。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4207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 </a:t>
            </a:r>
            <a:r>
              <a:rPr kumimoji="1" lang="ja-JP" altLang="en-US" sz="2000" b="1" dirty="0"/>
              <a:t>実施体制　</a:t>
            </a:r>
            <a:r>
              <a:rPr kumimoji="1" lang="en-US" altLang="ja-JP" sz="2000" b="1" dirty="0"/>
              <a:t>B.</a:t>
            </a:r>
            <a:r>
              <a:rPr kumimoji="1" lang="ja-JP" altLang="en-US" sz="2000" b="1" dirty="0"/>
              <a:t>根拠（根拠となる情報、課題と対応方針 等）</a:t>
            </a:r>
          </a:p>
        </p:txBody>
      </p:sp>
      <p:sp>
        <p:nvSpPr>
          <p:cNvPr id="7" name="テキスト ボックス 6">
            <a:extLst>
              <a:ext uri="{FF2B5EF4-FFF2-40B4-BE49-F238E27FC236}">
                <a16:creationId xmlns:a16="http://schemas.microsoft.com/office/drawing/2014/main" id="{112935B2-89EA-4A16-B4E9-FD5194F0CEEE}"/>
              </a:ext>
            </a:extLst>
          </p:cNvPr>
          <p:cNvSpPr txBox="1"/>
          <p:nvPr/>
        </p:nvSpPr>
        <p:spPr>
          <a:xfrm>
            <a:off x="6543041" y="-14518"/>
            <a:ext cx="2600960"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②ビジネスモデルの実現性</a:t>
            </a:r>
            <a:endParaRPr kumimoji="1" lang="en-US" altLang="ja-JP" sz="1200" dirty="0">
              <a:solidFill>
                <a:srgbClr val="00B050"/>
              </a:solidFill>
            </a:endParaRPr>
          </a:p>
        </p:txBody>
      </p:sp>
      <p:sp>
        <p:nvSpPr>
          <p:cNvPr id="9" name="テキスト ボックス 8">
            <a:extLst>
              <a:ext uri="{FF2B5EF4-FFF2-40B4-BE49-F238E27FC236}">
                <a16:creationId xmlns:a16="http://schemas.microsoft.com/office/drawing/2014/main" id="{4F713C56-176B-451D-8826-E279F0E2BA6B}"/>
              </a:ext>
            </a:extLst>
          </p:cNvPr>
          <p:cNvSpPr txBox="1"/>
          <p:nvPr/>
        </p:nvSpPr>
        <p:spPr>
          <a:xfrm>
            <a:off x="7081520" y="455403"/>
            <a:ext cx="2062480" cy="369332"/>
          </a:xfrm>
          <a:prstGeom prst="rect">
            <a:avLst/>
          </a:prstGeom>
          <a:solidFill>
            <a:srgbClr val="00B050"/>
          </a:solidFill>
          <a:ln>
            <a:solidFill>
              <a:srgbClr val="00B050"/>
            </a:solidFill>
          </a:ln>
        </p:spPr>
        <p:txBody>
          <a:bodyPr wrap="square" rtlCol="0">
            <a:spAutoFit/>
          </a:bodyPr>
          <a:lstStyle/>
          <a:p>
            <a:r>
              <a:rPr kumimoji="1" lang="ja-JP" altLang="en-US" b="1" dirty="0">
                <a:solidFill>
                  <a:srgbClr val="FFC000"/>
                </a:solidFill>
              </a:rPr>
              <a:t>水電解装置の場合</a:t>
            </a:r>
          </a:p>
        </p:txBody>
      </p:sp>
    </p:spTree>
    <p:extLst>
      <p:ext uri="{BB962C8B-B14F-4D97-AF65-F5344CB8AC3E}">
        <p14:creationId xmlns:p14="http://schemas.microsoft.com/office/powerpoint/2010/main" val="137473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表 12">
            <a:extLst>
              <a:ext uri="{FF2B5EF4-FFF2-40B4-BE49-F238E27FC236}">
                <a16:creationId xmlns:a16="http://schemas.microsoft.com/office/drawing/2014/main" id="{C1F42895-BAE3-4A75-B07D-4E1E561D8C8D}"/>
              </a:ext>
            </a:extLst>
          </p:cNvPr>
          <p:cNvGraphicFramePr>
            <a:graphicFrameLocks noGrp="1"/>
          </p:cNvGraphicFramePr>
          <p:nvPr>
            <p:extLst>
              <p:ext uri="{D42A27DB-BD31-4B8C-83A1-F6EECF244321}">
                <p14:modId xmlns:p14="http://schemas.microsoft.com/office/powerpoint/2010/main" val="2708128919"/>
              </p:ext>
            </p:extLst>
          </p:nvPr>
        </p:nvGraphicFramePr>
        <p:xfrm>
          <a:off x="301103" y="913939"/>
          <a:ext cx="8532208" cy="5667835"/>
        </p:xfrm>
        <a:graphic>
          <a:graphicData uri="http://schemas.openxmlformats.org/drawingml/2006/table">
            <a:tbl>
              <a:tblPr>
                <a:tableStyleId>{5C22544A-7EE6-4342-B048-85BDC9FD1C3A}</a:tableStyleId>
              </a:tblPr>
              <a:tblGrid>
                <a:gridCol w="4266104">
                  <a:extLst>
                    <a:ext uri="{9D8B030D-6E8A-4147-A177-3AD203B41FA5}">
                      <a16:colId xmlns:a16="http://schemas.microsoft.com/office/drawing/2014/main" val="369924687"/>
                    </a:ext>
                  </a:extLst>
                </a:gridCol>
                <a:gridCol w="4266104">
                  <a:extLst>
                    <a:ext uri="{9D8B030D-6E8A-4147-A177-3AD203B41FA5}">
                      <a16:colId xmlns:a16="http://schemas.microsoft.com/office/drawing/2014/main" val="1641760821"/>
                    </a:ext>
                  </a:extLst>
                </a:gridCol>
              </a:tblGrid>
              <a:tr h="2307365">
                <a:tc>
                  <a:txBody>
                    <a:bodyPr/>
                    <a:lstStyle/>
                    <a:p>
                      <a:r>
                        <a:rPr kumimoji="1" lang="en-US" altLang="ja-JP" sz="1400" b="1" dirty="0"/>
                        <a:t>(</a:t>
                      </a:r>
                      <a:r>
                        <a:rPr kumimoji="1" lang="ja-JP" altLang="en-US" sz="1400" b="1" dirty="0"/>
                        <a:t>１</a:t>
                      </a:r>
                      <a:r>
                        <a:rPr kumimoji="1" lang="en-US" altLang="ja-JP" sz="1400" b="1" dirty="0"/>
                        <a:t>)</a:t>
                      </a:r>
                      <a:r>
                        <a:rPr kumimoji="1" lang="ja-JP" altLang="en-US" sz="1400" b="1" dirty="0"/>
                        <a:t> 事業背景・目的</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b="1" dirty="0"/>
                        <a:t>(</a:t>
                      </a:r>
                      <a:r>
                        <a:rPr kumimoji="1" lang="ja-JP" altLang="en-US" sz="1400" b="1" dirty="0"/>
                        <a:t>２</a:t>
                      </a:r>
                      <a:r>
                        <a:rPr kumimoji="1" lang="en-US" altLang="ja-JP" sz="1400" b="1" dirty="0">
                          <a:solidFill>
                            <a:schemeClr val="tx1"/>
                          </a:solidFill>
                        </a:rPr>
                        <a:t>) </a:t>
                      </a:r>
                      <a:r>
                        <a:rPr kumimoji="1" lang="ja-JP" altLang="en-US" sz="1400" b="1" dirty="0">
                          <a:solidFill>
                            <a:schemeClr val="tx1"/>
                          </a:solidFill>
                        </a:rPr>
                        <a:t>補助事業</a:t>
                      </a:r>
                      <a:r>
                        <a:rPr kumimoji="1" lang="ja-JP" altLang="en-US" sz="1400" b="1" dirty="0"/>
                        <a:t>実施体制図</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27924102"/>
                  </a:ext>
                </a:extLst>
              </a:tr>
              <a:tr h="3360470">
                <a:tc>
                  <a:txBody>
                    <a:bodyPr/>
                    <a:lstStyle/>
                    <a:p>
                      <a:r>
                        <a:rPr kumimoji="1" lang="en-US" altLang="ja-JP" sz="1400" b="1" dirty="0"/>
                        <a:t>(</a:t>
                      </a:r>
                      <a:r>
                        <a:rPr kumimoji="1" lang="ja-JP" altLang="en-US" sz="1400" b="1" dirty="0"/>
                        <a:t>３</a:t>
                      </a:r>
                      <a:r>
                        <a:rPr kumimoji="1" lang="en-US" altLang="ja-JP" sz="1400" b="1" dirty="0"/>
                        <a:t>) </a:t>
                      </a:r>
                      <a:r>
                        <a:rPr kumimoji="1" lang="ja-JP" altLang="en-US" sz="1400" b="1" dirty="0"/>
                        <a:t>設備設置予定地</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400" b="1" dirty="0"/>
                        <a:t>(</a:t>
                      </a:r>
                      <a:r>
                        <a:rPr kumimoji="1" lang="ja-JP" altLang="en-US" sz="1400" b="1" dirty="0"/>
                        <a:t>４</a:t>
                      </a:r>
                      <a:r>
                        <a:rPr kumimoji="1" lang="en-US" altLang="ja-JP" sz="1400" b="1" dirty="0"/>
                        <a:t>) </a:t>
                      </a:r>
                      <a:r>
                        <a:rPr kumimoji="1" lang="ja-JP" altLang="en-US" sz="1400" b="1" dirty="0"/>
                        <a:t>導入設備の概要</a:t>
                      </a:r>
                      <a:endParaRPr kumimoji="1" lang="en-US" altLang="ja-JP" sz="14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46931465"/>
                  </a:ext>
                </a:extLst>
              </a:tr>
            </a:tbl>
          </a:graphicData>
        </a:graphic>
      </p:graphicFrame>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a:xfrm>
            <a:off x="201375" y="134828"/>
            <a:ext cx="8631936" cy="749809"/>
          </a:xfrm>
        </p:spPr>
        <p:txBody>
          <a:bodyPr>
            <a:normAutofit/>
          </a:bodyPr>
          <a:lstStyle/>
          <a:p>
            <a:r>
              <a:rPr kumimoji="1" lang="ja-JP" altLang="en-US" dirty="0"/>
              <a:t>１．事業概要</a:t>
            </a:r>
          </a:p>
        </p:txBody>
      </p:sp>
      <p:graphicFrame>
        <p:nvGraphicFramePr>
          <p:cNvPr id="13" name="表 13">
            <a:extLst>
              <a:ext uri="{FF2B5EF4-FFF2-40B4-BE49-F238E27FC236}">
                <a16:creationId xmlns:a16="http://schemas.microsoft.com/office/drawing/2014/main" id="{AC9E5DAF-ABB8-419E-B845-14874BCF6C81}"/>
              </a:ext>
            </a:extLst>
          </p:cNvPr>
          <p:cNvGraphicFramePr>
            <a:graphicFrameLocks noGrp="1"/>
          </p:cNvGraphicFramePr>
          <p:nvPr>
            <p:extLst>
              <p:ext uri="{D42A27DB-BD31-4B8C-83A1-F6EECF244321}">
                <p14:modId xmlns:p14="http://schemas.microsoft.com/office/powerpoint/2010/main" val="1863530618"/>
              </p:ext>
            </p:extLst>
          </p:nvPr>
        </p:nvGraphicFramePr>
        <p:xfrm>
          <a:off x="4780249" y="4282750"/>
          <a:ext cx="3910248" cy="2100064"/>
        </p:xfrm>
        <a:graphic>
          <a:graphicData uri="http://schemas.openxmlformats.org/drawingml/2006/table">
            <a:tbl>
              <a:tblPr firstRow="1" bandRow="1">
                <a:tableStyleId>{F5AB1C69-6EDB-4FF4-983F-18BD219EF322}</a:tableStyleId>
              </a:tblPr>
              <a:tblGrid>
                <a:gridCol w="2125256">
                  <a:extLst>
                    <a:ext uri="{9D8B030D-6E8A-4147-A177-3AD203B41FA5}">
                      <a16:colId xmlns:a16="http://schemas.microsoft.com/office/drawing/2014/main" val="2459440899"/>
                    </a:ext>
                  </a:extLst>
                </a:gridCol>
                <a:gridCol w="1784992">
                  <a:extLst>
                    <a:ext uri="{9D8B030D-6E8A-4147-A177-3AD203B41FA5}">
                      <a16:colId xmlns:a16="http://schemas.microsoft.com/office/drawing/2014/main" val="1414106674"/>
                    </a:ext>
                  </a:extLst>
                </a:gridCol>
              </a:tblGrid>
              <a:tr h="311568">
                <a:tc>
                  <a:txBody>
                    <a:bodyPr/>
                    <a:lstStyle/>
                    <a:p>
                      <a:pPr algn="ctr"/>
                      <a:r>
                        <a:rPr kumimoji="1" lang="ja-JP" altLang="en-US" sz="1050" dirty="0"/>
                        <a:t>設備名称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kumimoji="1" lang="ja-JP" altLang="en-US" sz="1050" dirty="0"/>
                        <a:t>仕様等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51265803"/>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60121288"/>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3491595"/>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27413261"/>
                  </a:ext>
                </a:extLst>
              </a:tr>
              <a:tr h="447124">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4830302"/>
                  </a:ext>
                </a:extLst>
              </a:tr>
            </a:tbl>
          </a:graphicData>
        </a:graphic>
      </p:graphicFrame>
      <p:sp>
        <p:nvSpPr>
          <p:cNvPr id="15" name="テキスト ボックス 14">
            <a:extLst>
              <a:ext uri="{FF2B5EF4-FFF2-40B4-BE49-F238E27FC236}">
                <a16:creationId xmlns:a16="http://schemas.microsoft.com/office/drawing/2014/main" id="{985B5B79-009F-4544-BE67-F60CCCBCDECB}"/>
              </a:ext>
            </a:extLst>
          </p:cNvPr>
          <p:cNvSpPr txBox="1"/>
          <p:nvPr/>
        </p:nvSpPr>
        <p:spPr>
          <a:xfrm>
            <a:off x="453500" y="1258501"/>
            <a:ext cx="3954929" cy="307777"/>
          </a:xfrm>
          <a:prstGeom prst="rect">
            <a:avLst/>
          </a:prstGeom>
          <a:solidFill>
            <a:schemeClr val="accent3">
              <a:lumMod val="20000"/>
              <a:lumOff val="80000"/>
            </a:schemeClr>
          </a:solidFill>
        </p:spPr>
        <p:txBody>
          <a:bodyPr wrap="none" rtlCol="0">
            <a:spAutoFit/>
          </a:bodyPr>
          <a:lstStyle/>
          <a:p>
            <a:r>
              <a:rPr kumimoji="1" lang="ja-JP" altLang="en-US" sz="1400" b="0" dirty="0"/>
              <a:t>・事業実施の背景や目的を文章にて簡潔に記載</a:t>
            </a:r>
          </a:p>
        </p:txBody>
      </p:sp>
      <p:sp>
        <p:nvSpPr>
          <p:cNvPr id="16" name="テキスト ボックス 15">
            <a:extLst>
              <a:ext uri="{FF2B5EF4-FFF2-40B4-BE49-F238E27FC236}">
                <a16:creationId xmlns:a16="http://schemas.microsoft.com/office/drawing/2014/main" id="{216E626E-1363-4D29-847C-EA169E4F4953}"/>
              </a:ext>
            </a:extLst>
          </p:cNvPr>
          <p:cNvSpPr txBox="1"/>
          <p:nvPr/>
        </p:nvSpPr>
        <p:spPr>
          <a:xfrm>
            <a:off x="4735570" y="1258501"/>
            <a:ext cx="3954927" cy="954107"/>
          </a:xfrm>
          <a:prstGeom prst="rect">
            <a:avLst/>
          </a:prstGeom>
          <a:solidFill>
            <a:schemeClr val="accent3">
              <a:lumMod val="20000"/>
              <a:lumOff val="80000"/>
            </a:schemeClr>
          </a:solidFill>
        </p:spPr>
        <p:txBody>
          <a:bodyPr wrap="square" rtlCol="0">
            <a:spAutoFit/>
          </a:bodyPr>
          <a:lstStyle/>
          <a:p>
            <a:r>
              <a:rPr kumimoji="1" lang="ja-JP" altLang="en-US" sz="1400" b="0" dirty="0"/>
              <a:t>・補助事業期間中（設備導入時）における実施</a:t>
            </a:r>
            <a:endParaRPr kumimoji="1" lang="en-US" altLang="ja-JP" sz="1400" b="0" dirty="0"/>
          </a:p>
          <a:p>
            <a:r>
              <a:rPr kumimoji="1" lang="ja-JP" altLang="en-US" sz="1400" dirty="0"/>
              <a:t>　</a:t>
            </a:r>
            <a:r>
              <a:rPr kumimoji="1" lang="ja-JP" altLang="en-US" sz="1400" b="0" dirty="0"/>
              <a:t>体制について、設備所有者、出資者</a:t>
            </a:r>
            <a:r>
              <a:rPr kumimoji="1" lang="ja-JP" altLang="en-US" sz="1400" dirty="0"/>
              <a:t>、請負先</a:t>
            </a:r>
            <a:r>
              <a:rPr kumimoji="1" lang="ja-JP" altLang="en-US" sz="1400" b="0" dirty="0"/>
              <a:t>、</a:t>
            </a:r>
            <a:endParaRPr kumimoji="1" lang="en-US" altLang="ja-JP" sz="1400" b="0" dirty="0"/>
          </a:p>
          <a:p>
            <a:r>
              <a:rPr kumimoji="1" lang="ja-JP" altLang="en-US" sz="1400" dirty="0"/>
              <a:t>　</a:t>
            </a:r>
            <a:r>
              <a:rPr kumimoji="1" lang="ja-JP" altLang="en-US" sz="1400" b="0" dirty="0"/>
              <a:t>一般送配電事業者等を役割が分かるよう記載。</a:t>
            </a:r>
            <a:endParaRPr kumimoji="1" lang="en-US" altLang="ja-JP" sz="1400" b="0" dirty="0"/>
          </a:p>
          <a:p>
            <a:r>
              <a:rPr kumimoji="1" lang="ja-JP" altLang="en-US" sz="1400" dirty="0">
                <a:solidFill>
                  <a:srgbClr val="FF0000"/>
                </a:solidFill>
              </a:rPr>
              <a:t>　</a:t>
            </a:r>
            <a:r>
              <a:rPr kumimoji="1" lang="en-US" altLang="ja-JP" sz="1400" dirty="0">
                <a:solidFill>
                  <a:srgbClr val="FF0000"/>
                </a:solidFill>
              </a:rPr>
              <a:t>※</a:t>
            </a:r>
            <a:r>
              <a:rPr kumimoji="1" lang="ja-JP" altLang="en-US" sz="1400" b="0" dirty="0">
                <a:solidFill>
                  <a:srgbClr val="FF0000"/>
                </a:solidFill>
              </a:rPr>
              <a:t>稼働開始後の実施</a:t>
            </a:r>
            <a:r>
              <a:rPr kumimoji="1" lang="ja-JP" altLang="en-US" sz="1400" dirty="0">
                <a:solidFill>
                  <a:srgbClr val="FF0000"/>
                </a:solidFill>
              </a:rPr>
              <a:t>体制ではありません。</a:t>
            </a:r>
            <a:endParaRPr kumimoji="1" lang="ja-JP" altLang="en-US" sz="1400" b="1" dirty="0">
              <a:solidFill>
                <a:srgbClr val="FF0000"/>
              </a:solidFill>
            </a:endParaRPr>
          </a:p>
        </p:txBody>
      </p:sp>
      <p:sp>
        <p:nvSpPr>
          <p:cNvPr id="18" name="テキスト ボックス 17">
            <a:extLst>
              <a:ext uri="{FF2B5EF4-FFF2-40B4-BE49-F238E27FC236}">
                <a16:creationId xmlns:a16="http://schemas.microsoft.com/office/drawing/2014/main" id="{5DADC3AA-ED5B-46B1-97BB-94A286E393CC}"/>
              </a:ext>
            </a:extLst>
          </p:cNvPr>
          <p:cNvSpPr txBox="1"/>
          <p:nvPr/>
        </p:nvSpPr>
        <p:spPr>
          <a:xfrm>
            <a:off x="4735570" y="3576443"/>
            <a:ext cx="3954927" cy="523220"/>
          </a:xfrm>
          <a:prstGeom prst="rect">
            <a:avLst/>
          </a:prstGeom>
          <a:solidFill>
            <a:schemeClr val="accent3">
              <a:lumMod val="20000"/>
              <a:lumOff val="80000"/>
            </a:schemeClr>
          </a:solidFill>
        </p:spPr>
        <p:txBody>
          <a:bodyPr wrap="square">
            <a:spAutoFit/>
          </a:bodyPr>
          <a:lstStyle/>
          <a:p>
            <a:r>
              <a:rPr kumimoji="1" lang="ja-JP" altLang="en-US" sz="1400" b="0" dirty="0"/>
              <a:t>・系統用蓄電池</a:t>
            </a:r>
            <a:r>
              <a:rPr kumimoji="1" lang="en-US" altLang="ja-JP" sz="1400" b="0" dirty="0"/>
              <a:t>/</a:t>
            </a:r>
            <a:r>
              <a:rPr kumimoji="1" lang="ja-JP" altLang="en-US" sz="1400" b="0" dirty="0"/>
              <a:t>水電解装置を構成する設備の</a:t>
            </a:r>
            <a:endParaRPr kumimoji="1" lang="en-US" altLang="ja-JP" sz="1400" b="0" dirty="0"/>
          </a:p>
          <a:p>
            <a:r>
              <a:rPr kumimoji="1" lang="ja-JP" altLang="en-US" sz="1400" b="0" dirty="0"/>
              <a:t>　概要として、以下の内容を記載。</a:t>
            </a:r>
            <a:endParaRPr kumimoji="1" lang="ja-JP" altLang="en-US" sz="1400" b="1" dirty="0"/>
          </a:p>
        </p:txBody>
      </p:sp>
      <p:sp>
        <p:nvSpPr>
          <p:cNvPr id="21" name="テキスト ボックス 20">
            <a:extLst>
              <a:ext uri="{FF2B5EF4-FFF2-40B4-BE49-F238E27FC236}">
                <a16:creationId xmlns:a16="http://schemas.microsoft.com/office/drawing/2014/main" id="{C3E0950C-E7E5-44AD-8113-057D602FCB31}"/>
              </a:ext>
            </a:extLst>
          </p:cNvPr>
          <p:cNvSpPr txBox="1"/>
          <p:nvPr/>
        </p:nvSpPr>
        <p:spPr>
          <a:xfrm>
            <a:off x="453503" y="3591094"/>
            <a:ext cx="3954926" cy="523220"/>
          </a:xfrm>
          <a:prstGeom prst="rect">
            <a:avLst/>
          </a:prstGeom>
          <a:solidFill>
            <a:schemeClr val="accent3">
              <a:lumMod val="20000"/>
              <a:lumOff val="80000"/>
            </a:schemeClr>
          </a:solidFill>
        </p:spPr>
        <p:txBody>
          <a:bodyPr wrap="square" rtlCol="0">
            <a:spAutoFit/>
          </a:bodyPr>
          <a:lstStyle/>
          <a:p>
            <a:r>
              <a:rPr kumimoji="1" lang="ja-JP" altLang="en-US" sz="1400" b="0" dirty="0"/>
              <a:t>・写真 等を使用し、設置場所や周辺の様子が</a:t>
            </a:r>
            <a:endParaRPr kumimoji="1" lang="en-US" altLang="ja-JP" sz="1400" b="0" dirty="0"/>
          </a:p>
          <a:p>
            <a:r>
              <a:rPr kumimoji="1" lang="ja-JP" altLang="en-US" sz="1400" dirty="0"/>
              <a:t>　</a:t>
            </a:r>
            <a:r>
              <a:rPr kumimoji="1" lang="ja-JP" altLang="en-US" sz="1400" b="0" dirty="0"/>
              <a:t>分かるよう図示。</a:t>
            </a:r>
          </a:p>
        </p:txBody>
      </p:sp>
    </p:spTree>
    <p:extLst>
      <p:ext uri="{BB962C8B-B14F-4D97-AF65-F5344CB8AC3E}">
        <p14:creationId xmlns:p14="http://schemas.microsoft.com/office/powerpoint/2010/main" val="370537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 name="正方形/長方形 90">
            <a:extLst>
              <a:ext uri="{FF2B5EF4-FFF2-40B4-BE49-F238E27FC236}">
                <a16:creationId xmlns:a16="http://schemas.microsoft.com/office/drawing/2014/main" id="{10E0A8DE-C72A-4F12-B25D-C4224E4A21C1}"/>
              </a:ext>
            </a:extLst>
          </p:cNvPr>
          <p:cNvSpPr/>
          <p:nvPr/>
        </p:nvSpPr>
        <p:spPr>
          <a:xfrm>
            <a:off x="599638" y="3319909"/>
            <a:ext cx="3981416" cy="2438076"/>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1ABFF51C-3A66-40D5-B353-8BB5C0E76C7E}"/>
              </a:ext>
            </a:extLst>
          </p:cNvPr>
          <p:cNvSpPr>
            <a:spLocks noGrp="1"/>
          </p:cNvSpPr>
          <p:nvPr>
            <p:ph type="title"/>
          </p:nvPr>
        </p:nvSpPr>
        <p:spPr/>
        <p:txBody>
          <a:bodyPr>
            <a:normAutofit/>
          </a:bodyPr>
          <a:lstStyle/>
          <a:p>
            <a:r>
              <a:rPr kumimoji="1" lang="ja-JP" altLang="en-US" dirty="0"/>
              <a:t>２．システム構成図</a:t>
            </a:r>
          </a:p>
        </p:txBody>
      </p:sp>
      <p:sp>
        <p:nvSpPr>
          <p:cNvPr id="5" name="正方形/長方形 4">
            <a:extLst>
              <a:ext uri="{FF2B5EF4-FFF2-40B4-BE49-F238E27FC236}">
                <a16:creationId xmlns:a16="http://schemas.microsoft.com/office/drawing/2014/main" id="{F4001329-E17E-4E9C-A032-6093C778CB65}"/>
              </a:ext>
            </a:extLst>
          </p:cNvPr>
          <p:cNvSpPr/>
          <p:nvPr/>
        </p:nvSpPr>
        <p:spPr>
          <a:xfrm>
            <a:off x="759701" y="3484943"/>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6" name="正方形/長方形 5">
            <a:extLst>
              <a:ext uri="{FF2B5EF4-FFF2-40B4-BE49-F238E27FC236}">
                <a16:creationId xmlns:a16="http://schemas.microsoft.com/office/drawing/2014/main" id="{F24ECE10-3D22-41F2-ACBF-974C00B54043}"/>
              </a:ext>
            </a:extLst>
          </p:cNvPr>
          <p:cNvSpPr/>
          <p:nvPr/>
        </p:nvSpPr>
        <p:spPr>
          <a:xfrm>
            <a:off x="759699" y="3928405"/>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7" name="正方形/長方形 6">
            <a:extLst>
              <a:ext uri="{FF2B5EF4-FFF2-40B4-BE49-F238E27FC236}">
                <a16:creationId xmlns:a16="http://schemas.microsoft.com/office/drawing/2014/main" id="{EE42FE9B-C143-414A-B9AE-79B441FED53E}"/>
              </a:ext>
            </a:extLst>
          </p:cNvPr>
          <p:cNvSpPr/>
          <p:nvPr/>
        </p:nvSpPr>
        <p:spPr>
          <a:xfrm>
            <a:off x="765586" y="4371867"/>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8" name="正方形/長方形 7">
            <a:extLst>
              <a:ext uri="{FF2B5EF4-FFF2-40B4-BE49-F238E27FC236}">
                <a16:creationId xmlns:a16="http://schemas.microsoft.com/office/drawing/2014/main" id="{AB741C75-D759-41E5-BFAC-74417099D6BB}"/>
              </a:ext>
            </a:extLst>
          </p:cNvPr>
          <p:cNvSpPr/>
          <p:nvPr/>
        </p:nvSpPr>
        <p:spPr>
          <a:xfrm>
            <a:off x="765586" y="4815329"/>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9" name="正方形/長方形 8">
            <a:extLst>
              <a:ext uri="{FF2B5EF4-FFF2-40B4-BE49-F238E27FC236}">
                <a16:creationId xmlns:a16="http://schemas.microsoft.com/office/drawing/2014/main" id="{CD4CCD46-9A0B-475D-AA1A-73DB22FBFCAF}"/>
              </a:ext>
            </a:extLst>
          </p:cNvPr>
          <p:cNvSpPr/>
          <p:nvPr/>
        </p:nvSpPr>
        <p:spPr>
          <a:xfrm>
            <a:off x="759699" y="5258800"/>
            <a:ext cx="98504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a:p>
        </p:txBody>
      </p:sp>
      <p:sp>
        <p:nvSpPr>
          <p:cNvPr id="10" name="正方形/長方形 9">
            <a:extLst>
              <a:ext uri="{FF2B5EF4-FFF2-40B4-BE49-F238E27FC236}">
                <a16:creationId xmlns:a16="http://schemas.microsoft.com/office/drawing/2014/main" id="{50AD3CBB-8650-4B85-B93A-BDD3B29D515D}"/>
              </a:ext>
            </a:extLst>
          </p:cNvPr>
          <p:cNvSpPr/>
          <p:nvPr/>
        </p:nvSpPr>
        <p:spPr>
          <a:xfrm>
            <a:off x="2003753" y="3484943"/>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1" name="正方形/長方形 10">
            <a:extLst>
              <a:ext uri="{FF2B5EF4-FFF2-40B4-BE49-F238E27FC236}">
                <a16:creationId xmlns:a16="http://schemas.microsoft.com/office/drawing/2014/main" id="{D4B53A07-FEBA-4DB7-A5B9-7D7B1AC47935}"/>
              </a:ext>
            </a:extLst>
          </p:cNvPr>
          <p:cNvSpPr/>
          <p:nvPr/>
        </p:nvSpPr>
        <p:spPr>
          <a:xfrm>
            <a:off x="1258109" y="3484943"/>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2" name="正方形/長方形 11">
            <a:extLst>
              <a:ext uri="{FF2B5EF4-FFF2-40B4-BE49-F238E27FC236}">
                <a16:creationId xmlns:a16="http://schemas.microsoft.com/office/drawing/2014/main" id="{93C258F6-6BCB-4F58-A7C5-0F8F1571E3E8}"/>
              </a:ext>
            </a:extLst>
          </p:cNvPr>
          <p:cNvSpPr/>
          <p:nvPr/>
        </p:nvSpPr>
        <p:spPr>
          <a:xfrm>
            <a:off x="1258107" y="3928404"/>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3" name="正方形/長方形 12">
            <a:extLst>
              <a:ext uri="{FF2B5EF4-FFF2-40B4-BE49-F238E27FC236}">
                <a16:creationId xmlns:a16="http://schemas.microsoft.com/office/drawing/2014/main" id="{9199546E-0D2F-4DE4-A88C-22DB0AB87E42}"/>
              </a:ext>
            </a:extLst>
          </p:cNvPr>
          <p:cNvSpPr/>
          <p:nvPr/>
        </p:nvSpPr>
        <p:spPr>
          <a:xfrm>
            <a:off x="1263995" y="4371866"/>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4" name="正方形/長方形 13">
            <a:extLst>
              <a:ext uri="{FF2B5EF4-FFF2-40B4-BE49-F238E27FC236}">
                <a16:creationId xmlns:a16="http://schemas.microsoft.com/office/drawing/2014/main" id="{08CE3F97-1D12-4D1F-8E3C-293FC22B9CAC}"/>
              </a:ext>
            </a:extLst>
          </p:cNvPr>
          <p:cNvSpPr/>
          <p:nvPr/>
        </p:nvSpPr>
        <p:spPr>
          <a:xfrm>
            <a:off x="1263996" y="4815328"/>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5" name="正方形/長方形 14">
            <a:extLst>
              <a:ext uri="{FF2B5EF4-FFF2-40B4-BE49-F238E27FC236}">
                <a16:creationId xmlns:a16="http://schemas.microsoft.com/office/drawing/2014/main" id="{83463288-3F6B-4242-851C-912077851902}"/>
              </a:ext>
            </a:extLst>
          </p:cNvPr>
          <p:cNvSpPr/>
          <p:nvPr/>
        </p:nvSpPr>
        <p:spPr>
          <a:xfrm>
            <a:off x="1258109" y="5258798"/>
            <a:ext cx="486632"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BMS</a:t>
            </a:r>
          </a:p>
        </p:txBody>
      </p:sp>
      <p:sp>
        <p:nvSpPr>
          <p:cNvPr id="16" name="正方形/長方形 15">
            <a:extLst>
              <a:ext uri="{FF2B5EF4-FFF2-40B4-BE49-F238E27FC236}">
                <a16:creationId xmlns:a16="http://schemas.microsoft.com/office/drawing/2014/main" id="{DBF6B5DB-3F75-4C28-882B-52598B2081C2}"/>
              </a:ext>
            </a:extLst>
          </p:cNvPr>
          <p:cNvSpPr/>
          <p:nvPr/>
        </p:nvSpPr>
        <p:spPr>
          <a:xfrm>
            <a:off x="2003753" y="3928405"/>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7" name="正方形/長方形 16">
            <a:extLst>
              <a:ext uri="{FF2B5EF4-FFF2-40B4-BE49-F238E27FC236}">
                <a16:creationId xmlns:a16="http://schemas.microsoft.com/office/drawing/2014/main" id="{AE0D737A-B463-41D2-B67D-8FFB6AC8B12E}"/>
              </a:ext>
            </a:extLst>
          </p:cNvPr>
          <p:cNvSpPr/>
          <p:nvPr/>
        </p:nvSpPr>
        <p:spPr>
          <a:xfrm>
            <a:off x="2003753" y="4371867"/>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8" name="正方形/長方形 17">
            <a:extLst>
              <a:ext uri="{FF2B5EF4-FFF2-40B4-BE49-F238E27FC236}">
                <a16:creationId xmlns:a16="http://schemas.microsoft.com/office/drawing/2014/main" id="{5D301234-247A-4A14-B42E-B5F5DFEB9C41}"/>
              </a:ext>
            </a:extLst>
          </p:cNvPr>
          <p:cNvSpPr/>
          <p:nvPr/>
        </p:nvSpPr>
        <p:spPr>
          <a:xfrm>
            <a:off x="2003753" y="4815329"/>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19" name="正方形/長方形 18">
            <a:extLst>
              <a:ext uri="{FF2B5EF4-FFF2-40B4-BE49-F238E27FC236}">
                <a16:creationId xmlns:a16="http://schemas.microsoft.com/office/drawing/2014/main" id="{D7C4CD4B-E031-4F5E-ACD8-820F87D5AEF5}"/>
              </a:ext>
            </a:extLst>
          </p:cNvPr>
          <p:cNvSpPr/>
          <p:nvPr/>
        </p:nvSpPr>
        <p:spPr>
          <a:xfrm>
            <a:off x="2003753" y="5258793"/>
            <a:ext cx="447391" cy="384597"/>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PCS</a:t>
            </a:r>
            <a:endParaRPr kumimoji="1" lang="ja-JP" altLang="en-US" sz="1200" dirty="0"/>
          </a:p>
        </p:txBody>
      </p:sp>
      <p:sp>
        <p:nvSpPr>
          <p:cNvPr id="20" name="正方形/長方形 19">
            <a:extLst>
              <a:ext uri="{FF2B5EF4-FFF2-40B4-BE49-F238E27FC236}">
                <a16:creationId xmlns:a16="http://schemas.microsoft.com/office/drawing/2014/main" id="{08F1C6A3-BB53-4CCB-A480-46821D1944B6}"/>
              </a:ext>
            </a:extLst>
          </p:cNvPr>
          <p:cNvSpPr/>
          <p:nvPr/>
        </p:nvSpPr>
        <p:spPr>
          <a:xfrm>
            <a:off x="3160126" y="3458291"/>
            <a:ext cx="486632" cy="21584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EMS</a:t>
            </a:r>
          </a:p>
        </p:txBody>
      </p:sp>
      <p:cxnSp>
        <p:nvCxnSpPr>
          <p:cNvPr id="22" name="コネクタ: カギ線 21">
            <a:extLst>
              <a:ext uri="{FF2B5EF4-FFF2-40B4-BE49-F238E27FC236}">
                <a16:creationId xmlns:a16="http://schemas.microsoft.com/office/drawing/2014/main" id="{77FD3CB3-1856-4285-9973-FF6EA910C4A9}"/>
              </a:ext>
            </a:extLst>
          </p:cNvPr>
          <p:cNvCxnSpPr>
            <a:cxnSpLocks/>
            <a:stCxn id="10" idx="3"/>
          </p:cNvCxnSpPr>
          <p:nvPr/>
        </p:nvCxnSpPr>
        <p:spPr>
          <a:xfrm>
            <a:off x="2451144" y="3677242"/>
            <a:ext cx="271310" cy="886926"/>
          </a:xfrm>
          <a:prstGeom prst="bentConnector3">
            <a:avLst/>
          </a:prstGeom>
        </p:spPr>
        <p:style>
          <a:lnRef idx="1">
            <a:schemeClr val="dk1"/>
          </a:lnRef>
          <a:fillRef idx="0">
            <a:schemeClr val="dk1"/>
          </a:fillRef>
          <a:effectRef idx="0">
            <a:schemeClr val="dk1"/>
          </a:effectRef>
          <a:fontRef idx="minor">
            <a:schemeClr val="tx1"/>
          </a:fontRef>
        </p:style>
      </p:cxnSp>
      <p:cxnSp>
        <p:nvCxnSpPr>
          <p:cNvPr id="24" name="コネクタ: カギ線 23">
            <a:extLst>
              <a:ext uri="{FF2B5EF4-FFF2-40B4-BE49-F238E27FC236}">
                <a16:creationId xmlns:a16="http://schemas.microsoft.com/office/drawing/2014/main" id="{E08753B5-1DA3-477E-AE72-190F5111B640}"/>
              </a:ext>
            </a:extLst>
          </p:cNvPr>
          <p:cNvCxnSpPr>
            <a:cxnSpLocks/>
            <a:stCxn id="16" idx="3"/>
          </p:cNvCxnSpPr>
          <p:nvPr/>
        </p:nvCxnSpPr>
        <p:spPr>
          <a:xfrm>
            <a:off x="2451144" y="4120704"/>
            <a:ext cx="271310" cy="443464"/>
          </a:xfrm>
          <a:prstGeom prst="bentConnector3">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コネクタ: カギ線 25">
            <a:extLst>
              <a:ext uri="{FF2B5EF4-FFF2-40B4-BE49-F238E27FC236}">
                <a16:creationId xmlns:a16="http://schemas.microsoft.com/office/drawing/2014/main" id="{C52D5AEF-80F3-4282-9D7C-0483133AC548}"/>
              </a:ext>
            </a:extLst>
          </p:cNvPr>
          <p:cNvCxnSpPr>
            <a:cxnSpLocks/>
            <a:stCxn id="17" idx="3"/>
            <a:endCxn id="20" idx="1"/>
          </p:cNvCxnSpPr>
          <p:nvPr/>
        </p:nvCxnSpPr>
        <p:spPr>
          <a:xfrm flipV="1">
            <a:off x="2451144" y="4537514"/>
            <a:ext cx="708982" cy="26652"/>
          </a:xfrm>
          <a:prstGeom prst="bentConnector3">
            <a:avLst/>
          </a:prstGeom>
        </p:spPr>
        <p:style>
          <a:lnRef idx="1">
            <a:schemeClr val="dk1"/>
          </a:lnRef>
          <a:fillRef idx="0">
            <a:schemeClr val="dk1"/>
          </a:fillRef>
          <a:effectRef idx="0">
            <a:schemeClr val="dk1"/>
          </a:effectRef>
          <a:fontRef idx="minor">
            <a:schemeClr val="tx1"/>
          </a:fontRef>
        </p:style>
      </p:cxnSp>
      <p:cxnSp>
        <p:nvCxnSpPr>
          <p:cNvPr id="29" name="コネクタ: カギ線 28">
            <a:extLst>
              <a:ext uri="{FF2B5EF4-FFF2-40B4-BE49-F238E27FC236}">
                <a16:creationId xmlns:a16="http://schemas.microsoft.com/office/drawing/2014/main" id="{2A300ADC-1457-4D89-ABF4-FBC6EE6D6818}"/>
              </a:ext>
            </a:extLst>
          </p:cNvPr>
          <p:cNvCxnSpPr>
            <a:cxnSpLocks/>
            <a:stCxn id="18" idx="3"/>
          </p:cNvCxnSpPr>
          <p:nvPr/>
        </p:nvCxnSpPr>
        <p:spPr>
          <a:xfrm flipV="1">
            <a:off x="2451144" y="4564168"/>
            <a:ext cx="271310" cy="443460"/>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コネクタ: カギ線 30">
            <a:extLst>
              <a:ext uri="{FF2B5EF4-FFF2-40B4-BE49-F238E27FC236}">
                <a16:creationId xmlns:a16="http://schemas.microsoft.com/office/drawing/2014/main" id="{82FF3977-378D-4991-99B6-36073315CE5F}"/>
              </a:ext>
            </a:extLst>
          </p:cNvPr>
          <p:cNvCxnSpPr>
            <a:cxnSpLocks/>
            <a:stCxn id="19" idx="3"/>
          </p:cNvCxnSpPr>
          <p:nvPr/>
        </p:nvCxnSpPr>
        <p:spPr>
          <a:xfrm flipV="1">
            <a:off x="2451144" y="4564168"/>
            <a:ext cx="271310" cy="886924"/>
          </a:xfrm>
          <a:prstGeom prst="bentConnector3">
            <a:avLst>
              <a:gd name="adj1" fmla="val 50000"/>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7AD33CB1-C100-4610-A7AF-E56A1AE206A0}"/>
              </a:ext>
            </a:extLst>
          </p:cNvPr>
          <p:cNvCxnSpPr>
            <a:stCxn id="11" idx="3"/>
            <a:endCxn id="10" idx="1"/>
          </p:cNvCxnSpPr>
          <p:nvPr/>
        </p:nvCxnSpPr>
        <p:spPr>
          <a:xfrm>
            <a:off x="1744741" y="3677242"/>
            <a:ext cx="259012"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80D9D67E-2C17-47EA-BEA2-2E48F91ACF75}"/>
              </a:ext>
            </a:extLst>
          </p:cNvPr>
          <p:cNvCxnSpPr>
            <a:cxnSpLocks/>
            <a:stCxn id="12" idx="3"/>
            <a:endCxn id="16" idx="1"/>
          </p:cNvCxnSpPr>
          <p:nvPr/>
        </p:nvCxnSpPr>
        <p:spPr>
          <a:xfrm>
            <a:off x="1744739" y="4120703"/>
            <a:ext cx="259014"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CD2B0798-3B79-42B3-89DB-6A44A333609E}"/>
              </a:ext>
            </a:extLst>
          </p:cNvPr>
          <p:cNvCxnSpPr>
            <a:cxnSpLocks/>
            <a:stCxn id="13" idx="3"/>
            <a:endCxn id="17" idx="1"/>
          </p:cNvCxnSpPr>
          <p:nvPr/>
        </p:nvCxnSpPr>
        <p:spPr>
          <a:xfrm>
            <a:off x="1750627" y="4564165"/>
            <a:ext cx="253126"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B152BB1E-6E1E-4CD0-B107-989FEF9353F9}"/>
              </a:ext>
            </a:extLst>
          </p:cNvPr>
          <p:cNvCxnSpPr>
            <a:cxnSpLocks/>
            <a:stCxn id="14" idx="3"/>
            <a:endCxn id="18" idx="1"/>
          </p:cNvCxnSpPr>
          <p:nvPr/>
        </p:nvCxnSpPr>
        <p:spPr>
          <a:xfrm>
            <a:off x="1750628" y="5007627"/>
            <a:ext cx="253125" cy="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直線コネクタ 60">
            <a:extLst>
              <a:ext uri="{FF2B5EF4-FFF2-40B4-BE49-F238E27FC236}">
                <a16:creationId xmlns:a16="http://schemas.microsoft.com/office/drawing/2014/main" id="{78AD54DF-6B66-443F-8BAF-EF7AFDB9FF17}"/>
              </a:ext>
            </a:extLst>
          </p:cNvPr>
          <p:cNvCxnSpPr>
            <a:cxnSpLocks/>
            <a:stCxn id="15" idx="3"/>
            <a:endCxn id="19" idx="1"/>
          </p:cNvCxnSpPr>
          <p:nvPr/>
        </p:nvCxnSpPr>
        <p:spPr>
          <a:xfrm flipV="1">
            <a:off x="1744741" y="5451092"/>
            <a:ext cx="259012" cy="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1" name="正方形/長方形 70">
            <a:extLst>
              <a:ext uri="{FF2B5EF4-FFF2-40B4-BE49-F238E27FC236}">
                <a16:creationId xmlns:a16="http://schemas.microsoft.com/office/drawing/2014/main" id="{0F535923-9A2F-4345-A324-1D671328B949}"/>
              </a:ext>
            </a:extLst>
          </p:cNvPr>
          <p:cNvSpPr/>
          <p:nvPr/>
        </p:nvSpPr>
        <p:spPr>
          <a:xfrm>
            <a:off x="3958098" y="3458291"/>
            <a:ext cx="486632" cy="21584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GW</a:t>
            </a:r>
          </a:p>
        </p:txBody>
      </p:sp>
      <p:cxnSp>
        <p:nvCxnSpPr>
          <p:cNvPr id="73" name="直線コネクタ 72">
            <a:extLst>
              <a:ext uri="{FF2B5EF4-FFF2-40B4-BE49-F238E27FC236}">
                <a16:creationId xmlns:a16="http://schemas.microsoft.com/office/drawing/2014/main" id="{23A48A12-8DE0-4353-A083-4D828862C9FD}"/>
              </a:ext>
            </a:extLst>
          </p:cNvPr>
          <p:cNvCxnSpPr>
            <a:cxnSpLocks/>
            <a:stCxn id="20" idx="3"/>
            <a:endCxn id="71" idx="1"/>
          </p:cNvCxnSpPr>
          <p:nvPr/>
        </p:nvCxnSpPr>
        <p:spPr>
          <a:xfrm>
            <a:off x="3646758" y="4537514"/>
            <a:ext cx="31134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正方形/長方形 75">
            <a:extLst>
              <a:ext uri="{FF2B5EF4-FFF2-40B4-BE49-F238E27FC236}">
                <a16:creationId xmlns:a16="http://schemas.microsoft.com/office/drawing/2014/main" id="{30D25C39-72A8-4063-924B-5FDA9BB0B55D}"/>
              </a:ext>
            </a:extLst>
          </p:cNvPr>
          <p:cNvSpPr/>
          <p:nvPr/>
        </p:nvSpPr>
        <p:spPr>
          <a:xfrm>
            <a:off x="4919805" y="3458291"/>
            <a:ext cx="810324" cy="21584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○○社</a:t>
            </a:r>
            <a:endParaRPr kumimoji="1" lang="en-US" altLang="ja-JP" sz="1200" dirty="0"/>
          </a:p>
          <a:p>
            <a:pPr algn="ctr"/>
            <a:r>
              <a:rPr kumimoji="1" lang="en-US" altLang="ja-JP" sz="1200" dirty="0"/>
              <a:t>RA</a:t>
            </a:r>
          </a:p>
          <a:p>
            <a:pPr algn="ctr"/>
            <a:r>
              <a:rPr kumimoji="1" lang="ja-JP" altLang="en-US" sz="1200" dirty="0"/>
              <a:t>システム</a:t>
            </a:r>
            <a:endParaRPr kumimoji="1" lang="en-US" altLang="ja-JP" sz="1200" dirty="0"/>
          </a:p>
        </p:txBody>
      </p:sp>
      <p:sp>
        <p:nvSpPr>
          <p:cNvPr id="77" name="正方形/長方形 76">
            <a:extLst>
              <a:ext uri="{FF2B5EF4-FFF2-40B4-BE49-F238E27FC236}">
                <a16:creationId xmlns:a16="http://schemas.microsoft.com/office/drawing/2014/main" id="{97717D32-1B4B-4B8E-BE24-2DD51E94F75E}"/>
              </a:ext>
            </a:extLst>
          </p:cNvPr>
          <p:cNvSpPr/>
          <p:nvPr/>
        </p:nvSpPr>
        <p:spPr>
          <a:xfrm>
            <a:off x="6143684" y="3458287"/>
            <a:ext cx="810324" cy="1461645"/>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○○社</a:t>
            </a:r>
            <a:endParaRPr kumimoji="1" lang="en-US" altLang="ja-JP" sz="1200" dirty="0"/>
          </a:p>
          <a:p>
            <a:pPr algn="ctr"/>
            <a:r>
              <a:rPr kumimoji="1" lang="en-US" altLang="ja-JP" sz="1200" dirty="0"/>
              <a:t>AC</a:t>
            </a:r>
          </a:p>
          <a:p>
            <a:pPr algn="ctr"/>
            <a:r>
              <a:rPr kumimoji="1" lang="ja-JP" altLang="en-US" sz="1200" dirty="0"/>
              <a:t>システム</a:t>
            </a:r>
            <a:endParaRPr kumimoji="1" lang="en-US" altLang="ja-JP" sz="1200" dirty="0"/>
          </a:p>
        </p:txBody>
      </p:sp>
      <p:cxnSp>
        <p:nvCxnSpPr>
          <p:cNvPr id="79" name="直線コネクタ 78">
            <a:extLst>
              <a:ext uri="{FF2B5EF4-FFF2-40B4-BE49-F238E27FC236}">
                <a16:creationId xmlns:a16="http://schemas.microsoft.com/office/drawing/2014/main" id="{21D2F01B-A9A3-4350-9D3B-98E02B402742}"/>
              </a:ext>
            </a:extLst>
          </p:cNvPr>
          <p:cNvCxnSpPr>
            <a:cxnSpLocks/>
            <a:stCxn id="71" idx="3"/>
            <a:endCxn id="76" idx="1"/>
          </p:cNvCxnSpPr>
          <p:nvPr/>
        </p:nvCxnSpPr>
        <p:spPr>
          <a:xfrm>
            <a:off x="4444730" y="4537514"/>
            <a:ext cx="47507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直線コネクタ 79">
            <a:extLst>
              <a:ext uri="{FF2B5EF4-FFF2-40B4-BE49-F238E27FC236}">
                <a16:creationId xmlns:a16="http://schemas.microsoft.com/office/drawing/2014/main" id="{8A404796-F1E3-44DE-B046-FC3B8C6B7291}"/>
              </a:ext>
            </a:extLst>
          </p:cNvPr>
          <p:cNvCxnSpPr>
            <a:cxnSpLocks/>
            <a:endCxn id="77" idx="1"/>
          </p:cNvCxnSpPr>
          <p:nvPr/>
        </p:nvCxnSpPr>
        <p:spPr>
          <a:xfrm>
            <a:off x="5738523" y="4189110"/>
            <a:ext cx="405161"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正方形/長方形 89">
            <a:extLst>
              <a:ext uri="{FF2B5EF4-FFF2-40B4-BE49-F238E27FC236}">
                <a16:creationId xmlns:a16="http://schemas.microsoft.com/office/drawing/2014/main" id="{6137D38F-67CF-4594-8548-1F50D5F476B8}"/>
              </a:ext>
            </a:extLst>
          </p:cNvPr>
          <p:cNvSpPr/>
          <p:nvPr/>
        </p:nvSpPr>
        <p:spPr>
          <a:xfrm>
            <a:off x="684183" y="3425799"/>
            <a:ext cx="3793025" cy="2217591"/>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92" name="テキスト ボックス 91">
            <a:extLst>
              <a:ext uri="{FF2B5EF4-FFF2-40B4-BE49-F238E27FC236}">
                <a16:creationId xmlns:a16="http://schemas.microsoft.com/office/drawing/2014/main" id="{CDA2C743-762A-4008-860C-949C81B3B4A6}"/>
              </a:ext>
            </a:extLst>
          </p:cNvPr>
          <p:cNvSpPr txBox="1"/>
          <p:nvPr/>
        </p:nvSpPr>
        <p:spPr>
          <a:xfrm>
            <a:off x="3777500" y="3252948"/>
            <a:ext cx="800219" cy="215444"/>
          </a:xfrm>
          <a:prstGeom prst="rect">
            <a:avLst/>
          </a:prstGeom>
          <a:noFill/>
        </p:spPr>
        <p:txBody>
          <a:bodyPr wrap="none" rtlCol="0">
            <a:spAutoFit/>
          </a:bodyPr>
          <a:lstStyle/>
          <a:p>
            <a:r>
              <a:rPr kumimoji="1" lang="ja-JP" altLang="en-US" sz="800" b="1" dirty="0">
                <a:solidFill>
                  <a:srgbClr val="FF0000"/>
                </a:solidFill>
              </a:rPr>
              <a:t>補助対象範囲</a:t>
            </a:r>
          </a:p>
        </p:txBody>
      </p:sp>
      <p:sp>
        <p:nvSpPr>
          <p:cNvPr id="94" name="テキスト ボックス 93">
            <a:extLst>
              <a:ext uri="{FF2B5EF4-FFF2-40B4-BE49-F238E27FC236}">
                <a16:creationId xmlns:a16="http://schemas.microsoft.com/office/drawing/2014/main" id="{8D81A711-B65D-4388-AEF3-5077F442BB94}"/>
              </a:ext>
            </a:extLst>
          </p:cNvPr>
          <p:cNvSpPr txBox="1"/>
          <p:nvPr/>
        </p:nvSpPr>
        <p:spPr>
          <a:xfrm>
            <a:off x="501338" y="3124667"/>
            <a:ext cx="800219" cy="215444"/>
          </a:xfrm>
          <a:prstGeom prst="rect">
            <a:avLst/>
          </a:prstGeom>
          <a:noFill/>
        </p:spPr>
        <p:txBody>
          <a:bodyPr wrap="none" rtlCol="0">
            <a:spAutoFit/>
          </a:bodyPr>
          <a:lstStyle/>
          <a:p>
            <a:r>
              <a:rPr kumimoji="1" lang="ja-JP" altLang="en-US" sz="800" b="1" dirty="0"/>
              <a:t>蓄電所敷地内</a:t>
            </a:r>
          </a:p>
        </p:txBody>
      </p:sp>
      <p:sp>
        <p:nvSpPr>
          <p:cNvPr id="97" name="テキスト ボックス 96">
            <a:extLst>
              <a:ext uri="{FF2B5EF4-FFF2-40B4-BE49-F238E27FC236}">
                <a16:creationId xmlns:a16="http://schemas.microsoft.com/office/drawing/2014/main" id="{D6DDF55F-2882-4D00-9913-8FEB45E960D0}"/>
              </a:ext>
            </a:extLst>
          </p:cNvPr>
          <p:cNvSpPr txBox="1"/>
          <p:nvPr/>
        </p:nvSpPr>
        <p:spPr>
          <a:xfrm>
            <a:off x="5730129" y="4022671"/>
            <a:ext cx="413555" cy="338554"/>
          </a:xfrm>
          <a:prstGeom prst="rect">
            <a:avLst/>
          </a:prstGeom>
          <a:noFill/>
        </p:spPr>
        <p:txBody>
          <a:bodyPr wrap="square" rtlCol="0">
            <a:spAutoFit/>
          </a:bodyPr>
          <a:lstStyle/>
          <a:p>
            <a:pPr algn="ctr"/>
            <a:r>
              <a:rPr kumimoji="1" lang="en-US" altLang="ja-JP" sz="800" b="1" dirty="0"/>
              <a:t>Open</a:t>
            </a:r>
          </a:p>
          <a:p>
            <a:pPr algn="ctr"/>
            <a:r>
              <a:rPr kumimoji="1" lang="en-US" altLang="ja-JP" sz="800" b="1" dirty="0"/>
              <a:t>ADR</a:t>
            </a:r>
            <a:endParaRPr kumimoji="1" lang="ja-JP" altLang="en-US" sz="800" b="1" dirty="0"/>
          </a:p>
        </p:txBody>
      </p:sp>
      <p:sp>
        <p:nvSpPr>
          <p:cNvPr id="98" name="テキスト ボックス 97">
            <a:extLst>
              <a:ext uri="{FF2B5EF4-FFF2-40B4-BE49-F238E27FC236}">
                <a16:creationId xmlns:a16="http://schemas.microsoft.com/office/drawing/2014/main" id="{E6839286-46B5-41D3-87B3-6AD859433FB2}"/>
              </a:ext>
            </a:extLst>
          </p:cNvPr>
          <p:cNvSpPr txBox="1"/>
          <p:nvPr/>
        </p:nvSpPr>
        <p:spPr>
          <a:xfrm>
            <a:off x="4502052" y="4373487"/>
            <a:ext cx="413555" cy="215444"/>
          </a:xfrm>
          <a:prstGeom prst="rect">
            <a:avLst/>
          </a:prstGeom>
          <a:noFill/>
        </p:spPr>
        <p:txBody>
          <a:bodyPr wrap="square" rtlCol="0">
            <a:spAutoFit/>
          </a:bodyPr>
          <a:lstStyle/>
          <a:p>
            <a:r>
              <a:rPr kumimoji="1" lang="ja-JP" altLang="en-US" sz="800" b="1" dirty="0"/>
              <a:t>独自</a:t>
            </a:r>
          </a:p>
        </p:txBody>
      </p:sp>
      <p:sp>
        <p:nvSpPr>
          <p:cNvPr id="99" name="テキスト ボックス 98">
            <a:extLst>
              <a:ext uri="{FF2B5EF4-FFF2-40B4-BE49-F238E27FC236}">
                <a16:creationId xmlns:a16="http://schemas.microsoft.com/office/drawing/2014/main" id="{7D029EF4-AF69-4E62-BFA2-800C900E1CAE}"/>
              </a:ext>
            </a:extLst>
          </p:cNvPr>
          <p:cNvSpPr txBox="1"/>
          <p:nvPr/>
        </p:nvSpPr>
        <p:spPr>
          <a:xfrm>
            <a:off x="3611813" y="4373487"/>
            <a:ext cx="413555" cy="338554"/>
          </a:xfrm>
          <a:prstGeom prst="rect">
            <a:avLst/>
          </a:prstGeom>
          <a:noFill/>
        </p:spPr>
        <p:txBody>
          <a:bodyPr wrap="square" rtlCol="0">
            <a:spAutoFit/>
          </a:bodyPr>
          <a:lstStyle/>
          <a:p>
            <a:r>
              <a:rPr kumimoji="1" lang="en-US" altLang="ja-JP" sz="800" b="1" dirty="0"/>
              <a:t>Modbus</a:t>
            </a:r>
            <a:endParaRPr kumimoji="1" lang="ja-JP" altLang="en-US" sz="800" b="1" dirty="0"/>
          </a:p>
        </p:txBody>
      </p:sp>
      <p:sp>
        <p:nvSpPr>
          <p:cNvPr id="122" name="正方形/長方形 121">
            <a:extLst>
              <a:ext uri="{FF2B5EF4-FFF2-40B4-BE49-F238E27FC236}">
                <a16:creationId xmlns:a16="http://schemas.microsoft.com/office/drawing/2014/main" id="{CAA4E903-FEB3-4EFC-9CA3-6F796A031C65}"/>
              </a:ext>
            </a:extLst>
          </p:cNvPr>
          <p:cNvSpPr/>
          <p:nvPr/>
        </p:nvSpPr>
        <p:spPr>
          <a:xfrm>
            <a:off x="7375957" y="3446804"/>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簡易</a:t>
            </a:r>
            <a:endParaRPr kumimoji="1" lang="en-US" altLang="ja-JP" sz="1200" dirty="0"/>
          </a:p>
          <a:p>
            <a:pPr algn="ctr"/>
            <a:r>
              <a:rPr kumimoji="1" lang="ja-JP" altLang="en-US" sz="1200" dirty="0"/>
              <a:t>システム</a:t>
            </a:r>
            <a:endParaRPr kumimoji="1" lang="en-US" altLang="ja-JP" sz="1200" dirty="0"/>
          </a:p>
        </p:txBody>
      </p:sp>
      <p:cxnSp>
        <p:nvCxnSpPr>
          <p:cNvPr id="123" name="直線コネクタ 122">
            <a:extLst>
              <a:ext uri="{FF2B5EF4-FFF2-40B4-BE49-F238E27FC236}">
                <a16:creationId xmlns:a16="http://schemas.microsoft.com/office/drawing/2014/main" id="{CCB97A6F-A433-41C0-AACC-81C991C71342}"/>
              </a:ext>
            </a:extLst>
          </p:cNvPr>
          <p:cNvCxnSpPr>
            <a:cxnSpLocks/>
          </p:cNvCxnSpPr>
          <p:nvPr/>
        </p:nvCxnSpPr>
        <p:spPr>
          <a:xfrm flipV="1">
            <a:off x="6962402" y="3716533"/>
            <a:ext cx="413555" cy="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4" name="テキスト ボックス 123">
            <a:extLst>
              <a:ext uri="{FF2B5EF4-FFF2-40B4-BE49-F238E27FC236}">
                <a16:creationId xmlns:a16="http://schemas.microsoft.com/office/drawing/2014/main" id="{75E21B6A-5136-47DB-8585-B1ADBEBBC9E3}"/>
              </a:ext>
            </a:extLst>
          </p:cNvPr>
          <p:cNvSpPr txBox="1"/>
          <p:nvPr/>
        </p:nvSpPr>
        <p:spPr>
          <a:xfrm>
            <a:off x="6954008" y="3563196"/>
            <a:ext cx="413555" cy="338554"/>
          </a:xfrm>
          <a:prstGeom prst="rect">
            <a:avLst/>
          </a:prstGeom>
          <a:noFill/>
        </p:spPr>
        <p:txBody>
          <a:bodyPr wrap="square" rtlCol="0">
            <a:spAutoFit/>
          </a:bodyPr>
          <a:lstStyle/>
          <a:p>
            <a:pPr algn="ctr"/>
            <a:r>
              <a:rPr kumimoji="1" lang="en-US" altLang="ja-JP" sz="800" b="1" dirty="0"/>
              <a:t>Open</a:t>
            </a:r>
          </a:p>
          <a:p>
            <a:pPr algn="ctr"/>
            <a:r>
              <a:rPr kumimoji="1" lang="en-US" altLang="ja-JP" sz="800" b="1" dirty="0"/>
              <a:t>ADR</a:t>
            </a:r>
            <a:endParaRPr kumimoji="1" lang="ja-JP" altLang="en-US" sz="800" b="1" dirty="0"/>
          </a:p>
        </p:txBody>
      </p:sp>
      <p:sp>
        <p:nvSpPr>
          <p:cNvPr id="125" name="正方形/長方形 124">
            <a:extLst>
              <a:ext uri="{FF2B5EF4-FFF2-40B4-BE49-F238E27FC236}">
                <a16:creationId xmlns:a16="http://schemas.microsoft.com/office/drawing/2014/main" id="{3725AE1D-4A07-4BD7-BAFD-5B3F124D4286}"/>
              </a:ext>
            </a:extLst>
          </p:cNvPr>
          <p:cNvSpPr/>
          <p:nvPr/>
        </p:nvSpPr>
        <p:spPr>
          <a:xfrm>
            <a:off x="7384351" y="5115398"/>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広域機関</a:t>
            </a:r>
            <a:endParaRPr kumimoji="1" lang="en-US" altLang="ja-JP" sz="1200" dirty="0"/>
          </a:p>
          <a:p>
            <a:pPr algn="ctr"/>
            <a:r>
              <a:rPr kumimoji="1" lang="ja-JP" altLang="en-US" sz="1200" dirty="0"/>
              <a:t>システム</a:t>
            </a:r>
            <a:endParaRPr kumimoji="1" lang="en-US" altLang="ja-JP" sz="1200" dirty="0"/>
          </a:p>
        </p:txBody>
      </p:sp>
      <p:cxnSp>
        <p:nvCxnSpPr>
          <p:cNvPr id="126" name="直線コネクタ 125">
            <a:extLst>
              <a:ext uri="{FF2B5EF4-FFF2-40B4-BE49-F238E27FC236}">
                <a16:creationId xmlns:a16="http://schemas.microsoft.com/office/drawing/2014/main" id="{CB54502A-5BBE-4BB1-BC2C-D8CA222B37D6}"/>
              </a:ext>
            </a:extLst>
          </p:cNvPr>
          <p:cNvCxnSpPr>
            <a:cxnSpLocks/>
            <a:stCxn id="127" idx="1"/>
            <a:endCxn id="125" idx="1"/>
          </p:cNvCxnSpPr>
          <p:nvPr/>
        </p:nvCxnSpPr>
        <p:spPr>
          <a:xfrm flipV="1">
            <a:off x="6973755" y="5366067"/>
            <a:ext cx="410596" cy="5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7" name="テキスト ボックス 126">
            <a:extLst>
              <a:ext uri="{FF2B5EF4-FFF2-40B4-BE49-F238E27FC236}">
                <a16:creationId xmlns:a16="http://schemas.microsoft.com/office/drawing/2014/main" id="{A7B4F735-AA50-4E63-B97A-0B279A4794D1}"/>
              </a:ext>
            </a:extLst>
          </p:cNvPr>
          <p:cNvSpPr txBox="1"/>
          <p:nvPr/>
        </p:nvSpPr>
        <p:spPr>
          <a:xfrm>
            <a:off x="6973755" y="5202206"/>
            <a:ext cx="413555" cy="338554"/>
          </a:xfrm>
          <a:prstGeom prst="rect">
            <a:avLst/>
          </a:prstGeom>
          <a:noFill/>
        </p:spPr>
        <p:txBody>
          <a:bodyPr wrap="square" rtlCol="0">
            <a:spAutoFit/>
          </a:bodyPr>
          <a:lstStyle/>
          <a:p>
            <a:pPr algn="ctr"/>
            <a:r>
              <a:rPr kumimoji="1" lang="en-US" altLang="ja-JP" sz="800" b="1" dirty="0"/>
              <a:t>WEB</a:t>
            </a:r>
          </a:p>
          <a:p>
            <a:pPr algn="ctr"/>
            <a:r>
              <a:rPr kumimoji="1" lang="en-US" altLang="ja-JP" sz="800" b="1" dirty="0"/>
              <a:t>API</a:t>
            </a:r>
            <a:endParaRPr kumimoji="1" lang="ja-JP" altLang="en-US" sz="800" b="1" dirty="0"/>
          </a:p>
        </p:txBody>
      </p:sp>
      <p:sp>
        <p:nvSpPr>
          <p:cNvPr id="141" name="テキスト ボックス 140">
            <a:extLst>
              <a:ext uri="{FF2B5EF4-FFF2-40B4-BE49-F238E27FC236}">
                <a16:creationId xmlns:a16="http://schemas.microsoft.com/office/drawing/2014/main" id="{3990E84D-4CE0-4016-BCEC-FEC1B3D7A33A}"/>
              </a:ext>
            </a:extLst>
          </p:cNvPr>
          <p:cNvSpPr txBox="1"/>
          <p:nvPr/>
        </p:nvSpPr>
        <p:spPr>
          <a:xfrm>
            <a:off x="1697948" y="3507955"/>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5" name="テキスト ボックス 144">
            <a:extLst>
              <a:ext uri="{FF2B5EF4-FFF2-40B4-BE49-F238E27FC236}">
                <a16:creationId xmlns:a16="http://schemas.microsoft.com/office/drawing/2014/main" id="{A9D2E248-9BEE-4076-8E8B-B3A800398320}"/>
              </a:ext>
            </a:extLst>
          </p:cNvPr>
          <p:cNvSpPr txBox="1"/>
          <p:nvPr/>
        </p:nvSpPr>
        <p:spPr>
          <a:xfrm>
            <a:off x="1697948" y="3951691"/>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6" name="テキスト ボックス 145">
            <a:extLst>
              <a:ext uri="{FF2B5EF4-FFF2-40B4-BE49-F238E27FC236}">
                <a16:creationId xmlns:a16="http://schemas.microsoft.com/office/drawing/2014/main" id="{6C7D57E9-8EF3-492F-B45B-95B832D7DC5B}"/>
              </a:ext>
            </a:extLst>
          </p:cNvPr>
          <p:cNvSpPr txBox="1"/>
          <p:nvPr/>
        </p:nvSpPr>
        <p:spPr>
          <a:xfrm>
            <a:off x="1697948" y="4395427"/>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7" name="テキスト ボックス 146">
            <a:extLst>
              <a:ext uri="{FF2B5EF4-FFF2-40B4-BE49-F238E27FC236}">
                <a16:creationId xmlns:a16="http://schemas.microsoft.com/office/drawing/2014/main" id="{43C1CD6D-42CB-4BC1-A15D-F760140F5310}"/>
              </a:ext>
            </a:extLst>
          </p:cNvPr>
          <p:cNvSpPr txBox="1"/>
          <p:nvPr/>
        </p:nvSpPr>
        <p:spPr>
          <a:xfrm>
            <a:off x="1697948" y="4839163"/>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8" name="テキスト ボックス 147">
            <a:extLst>
              <a:ext uri="{FF2B5EF4-FFF2-40B4-BE49-F238E27FC236}">
                <a16:creationId xmlns:a16="http://schemas.microsoft.com/office/drawing/2014/main" id="{9BF3140D-8197-4C8D-AAF3-2CD92FBC27F8}"/>
              </a:ext>
            </a:extLst>
          </p:cNvPr>
          <p:cNvSpPr txBox="1"/>
          <p:nvPr/>
        </p:nvSpPr>
        <p:spPr>
          <a:xfrm>
            <a:off x="1697948" y="5282899"/>
            <a:ext cx="413555" cy="338554"/>
          </a:xfrm>
          <a:prstGeom prst="rect">
            <a:avLst/>
          </a:prstGeom>
          <a:noFill/>
        </p:spPr>
        <p:txBody>
          <a:bodyPr wrap="square" rtlCol="0">
            <a:spAutoFit/>
          </a:bodyPr>
          <a:lstStyle/>
          <a:p>
            <a:r>
              <a:rPr kumimoji="1" lang="en-US" altLang="ja-JP" sz="800" b="1" dirty="0"/>
              <a:t>Mod</a:t>
            </a:r>
          </a:p>
          <a:p>
            <a:r>
              <a:rPr kumimoji="1" lang="en-US" altLang="ja-JP" sz="800" b="1" dirty="0"/>
              <a:t>bus</a:t>
            </a:r>
            <a:endParaRPr kumimoji="1" lang="ja-JP" altLang="en-US" sz="800" b="1" dirty="0"/>
          </a:p>
        </p:txBody>
      </p:sp>
      <p:sp>
        <p:nvSpPr>
          <p:cNvPr id="149" name="テキスト ボックス 148">
            <a:extLst>
              <a:ext uri="{FF2B5EF4-FFF2-40B4-BE49-F238E27FC236}">
                <a16:creationId xmlns:a16="http://schemas.microsoft.com/office/drawing/2014/main" id="{C06F47DF-E70C-4040-AF4E-21F58061696A}"/>
              </a:ext>
            </a:extLst>
          </p:cNvPr>
          <p:cNvSpPr txBox="1"/>
          <p:nvPr/>
        </p:nvSpPr>
        <p:spPr>
          <a:xfrm>
            <a:off x="2387934" y="3484212"/>
            <a:ext cx="413555" cy="215444"/>
          </a:xfrm>
          <a:prstGeom prst="rect">
            <a:avLst/>
          </a:prstGeom>
          <a:noFill/>
        </p:spPr>
        <p:txBody>
          <a:bodyPr wrap="square" rtlCol="0">
            <a:spAutoFit/>
          </a:bodyPr>
          <a:lstStyle/>
          <a:p>
            <a:r>
              <a:rPr kumimoji="1" lang="ja-JP" altLang="en-US" sz="800" b="1" dirty="0"/>
              <a:t>独自</a:t>
            </a:r>
          </a:p>
        </p:txBody>
      </p:sp>
      <p:sp>
        <p:nvSpPr>
          <p:cNvPr id="153" name="正方形/長方形 152">
            <a:extLst>
              <a:ext uri="{FF2B5EF4-FFF2-40B4-BE49-F238E27FC236}">
                <a16:creationId xmlns:a16="http://schemas.microsoft.com/office/drawing/2014/main" id="{88829B99-5EBA-45F8-976B-AAB459F9E8AC}"/>
              </a:ext>
            </a:extLst>
          </p:cNvPr>
          <p:cNvSpPr/>
          <p:nvPr/>
        </p:nvSpPr>
        <p:spPr>
          <a:xfrm>
            <a:off x="6166390" y="5122711"/>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200" dirty="0"/>
              <a:t>BG</a:t>
            </a:r>
            <a:r>
              <a:rPr kumimoji="1" lang="ja-JP" altLang="en-US" sz="1200" dirty="0"/>
              <a:t>代表</a:t>
            </a:r>
            <a:endParaRPr kumimoji="1" lang="en-US" altLang="ja-JP" sz="1200" dirty="0"/>
          </a:p>
          <a:p>
            <a:pPr algn="ctr"/>
            <a:r>
              <a:rPr kumimoji="1" lang="ja-JP" altLang="en-US" sz="1200" dirty="0"/>
              <a:t>システム</a:t>
            </a:r>
            <a:endParaRPr kumimoji="1" lang="en-US" altLang="ja-JP" sz="1200" dirty="0"/>
          </a:p>
        </p:txBody>
      </p:sp>
      <p:cxnSp>
        <p:nvCxnSpPr>
          <p:cNvPr id="154" name="直線コネクタ 153">
            <a:extLst>
              <a:ext uri="{FF2B5EF4-FFF2-40B4-BE49-F238E27FC236}">
                <a16:creationId xmlns:a16="http://schemas.microsoft.com/office/drawing/2014/main" id="{7101154E-0190-43D0-84B5-05CC5ED75E0A}"/>
              </a:ext>
            </a:extLst>
          </p:cNvPr>
          <p:cNvCxnSpPr>
            <a:cxnSpLocks/>
            <a:stCxn id="155" idx="1"/>
          </p:cNvCxnSpPr>
          <p:nvPr/>
        </p:nvCxnSpPr>
        <p:spPr>
          <a:xfrm flipV="1">
            <a:off x="5741482" y="5366067"/>
            <a:ext cx="410596" cy="54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テキスト ボックス 154">
            <a:extLst>
              <a:ext uri="{FF2B5EF4-FFF2-40B4-BE49-F238E27FC236}">
                <a16:creationId xmlns:a16="http://schemas.microsoft.com/office/drawing/2014/main" id="{6AC73DE3-353D-4E2A-91C8-7858F8D5E35B}"/>
              </a:ext>
            </a:extLst>
          </p:cNvPr>
          <p:cNvSpPr txBox="1"/>
          <p:nvPr/>
        </p:nvSpPr>
        <p:spPr>
          <a:xfrm>
            <a:off x="5741482" y="5202206"/>
            <a:ext cx="413555" cy="338554"/>
          </a:xfrm>
          <a:prstGeom prst="rect">
            <a:avLst/>
          </a:prstGeom>
          <a:noFill/>
        </p:spPr>
        <p:txBody>
          <a:bodyPr wrap="square" rtlCol="0">
            <a:spAutoFit/>
          </a:bodyPr>
          <a:lstStyle/>
          <a:p>
            <a:pPr algn="ctr"/>
            <a:r>
              <a:rPr kumimoji="1" lang="en-US" altLang="ja-JP" sz="800" b="1" dirty="0"/>
              <a:t>WEB</a:t>
            </a:r>
          </a:p>
          <a:p>
            <a:pPr algn="ctr"/>
            <a:r>
              <a:rPr kumimoji="1" lang="en-US" altLang="ja-JP" sz="800" b="1" dirty="0"/>
              <a:t>API</a:t>
            </a:r>
            <a:endParaRPr kumimoji="1" lang="ja-JP" altLang="en-US" sz="800" b="1" dirty="0"/>
          </a:p>
        </p:txBody>
      </p:sp>
      <p:sp>
        <p:nvSpPr>
          <p:cNvPr id="156" name="正方形/長方形 155">
            <a:extLst>
              <a:ext uri="{FF2B5EF4-FFF2-40B4-BE49-F238E27FC236}">
                <a16:creationId xmlns:a16="http://schemas.microsoft.com/office/drawing/2014/main" id="{E1C54587-A3D8-4850-826B-C787FF38323A}"/>
              </a:ext>
            </a:extLst>
          </p:cNvPr>
          <p:cNvSpPr/>
          <p:nvPr/>
        </p:nvSpPr>
        <p:spPr>
          <a:xfrm>
            <a:off x="7375957" y="4323323"/>
            <a:ext cx="810324" cy="501338"/>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a:t>中給</a:t>
            </a:r>
            <a:endParaRPr kumimoji="1" lang="en-US" altLang="ja-JP" sz="1200" dirty="0"/>
          </a:p>
          <a:p>
            <a:pPr algn="ctr"/>
            <a:r>
              <a:rPr kumimoji="1" lang="ja-JP" altLang="en-US" sz="1200" dirty="0"/>
              <a:t>システム</a:t>
            </a:r>
            <a:endParaRPr kumimoji="1" lang="en-US" altLang="ja-JP" sz="1200" dirty="0"/>
          </a:p>
        </p:txBody>
      </p:sp>
      <p:cxnSp>
        <p:nvCxnSpPr>
          <p:cNvPr id="157" name="直線コネクタ 156">
            <a:extLst>
              <a:ext uri="{FF2B5EF4-FFF2-40B4-BE49-F238E27FC236}">
                <a16:creationId xmlns:a16="http://schemas.microsoft.com/office/drawing/2014/main" id="{374118E7-07C4-4205-847D-9B1EFE3558D3}"/>
              </a:ext>
            </a:extLst>
          </p:cNvPr>
          <p:cNvCxnSpPr>
            <a:cxnSpLocks/>
          </p:cNvCxnSpPr>
          <p:nvPr/>
        </p:nvCxnSpPr>
        <p:spPr>
          <a:xfrm flipV="1">
            <a:off x="6962402" y="4593052"/>
            <a:ext cx="413555" cy="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8" name="テキスト ボックス 157">
            <a:extLst>
              <a:ext uri="{FF2B5EF4-FFF2-40B4-BE49-F238E27FC236}">
                <a16:creationId xmlns:a16="http://schemas.microsoft.com/office/drawing/2014/main" id="{B6E60461-E389-438D-BC8D-7FEAB06A7B2A}"/>
              </a:ext>
            </a:extLst>
          </p:cNvPr>
          <p:cNvSpPr txBox="1"/>
          <p:nvPr/>
        </p:nvSpPr>
        <p:spPr>
          <a:xfrm>
            <a:off x="6918925" y="4431405"/>
            <a:ext cx="500509" cy="215444"/>
          </a:xfrm>
          <a:prstGeom prst="rect">
            <a:avLst/>
          </a:prstGeom>
          <a:noFill/>
        </p:spPr>
        <p:txBody>
          <a:bodyPr wrap="square" rtlCol="0">
            <a:spAutoFit/>
          </a:bodyPr>
          <a:lstStyle/>
          <a:p>
            <a:pPr algn="ctr"/>
            <a:r>
              <a:rPr kumimoji="1" lang="ja-JP" altLang="en-US" sz="800" b="1" dirty="0"/>
              <a:t>専用線</a:t>
            </a:r>
          </a:p>
        </p:txBody>
      </p:sp>
      <p:cxnSp>
        <p:nvCxnSpPr>
          <p:cNvPr id="160" name="直線コネクタ 159">
            <a:extLst>
              <a:ext uri="{FF2B5EF4-FFF2-40B4-BE49-F238E27FC236}">
                <a16:creationId xmlns:a16="http://schemas.microsoft.com/office/drawing/2014/main" id="{17C3645C-4266-40F5-9187-16D52EE5CAD3}"/>
              </a:ext>
            </a:extLst>
          </p:cNvPr>
          <p:cNvCxnSpPr>
            <a:stCxn id="122" idx="2"/>
            <a:endCxn id="156" idx="0"/>
          </p:cNvCxnSpPr>
          <p:nvPr/>
        </p:nvCxnSpPr>
        <p:spPr>
          <a:xfrm>
            <a:off x="7781119" y="3948142"/>
            <a:ext cx="0" cy="375181"/>
          </a:xfrm>
          <a:prstGeom prst="line">
            <a:avLst/>
          </a:prstGeom>
        </p:spPr>
        <p:style>
          <a:lnRef idx="1">
            <a:schemeClr val="dk1"/>
          </a:lnRef>
          <a:fillRef idx="0">
            <a:schemeClr val="dk1"/>
          </a:fillRef>
          <a:effectRef idx="0">
            <a:schemeClr val="dk1"/>
          </a:effectRef>
          <a:fontRef idx="minor">
            <a:schemeClr val="tx1"/>
          </a:fontRef>
        </p:style>
      </p:cxnSp>
      <p:sp>
        <p:nvSpPr>
          <p:cNvPr id="161" name="テキスト ボックス 160">
            <a:extLst>
              <a:ext uri="{FF2B5EF4-FFF2-40B4-BE49-F238E27FC236}">
                <a16:creationId xmlns:a16="http://schemas.microsoft.com/office/drawing/2014/main" id="{9FE58B27-2DE6-4F2E-BDE3-44A493B90277}"/>
              </a:ext>
            </a:extLst>
          </p:cNvPr>
          <p:cNvSpPr txBox="1"/>
          <p:nvPr/>
        </p:nvSpPr>
        <p:spPr>
          <a:xfrm>
            <a:off x="7701614" y="4060194"/>
            <a:ext cx="522103" cy="215444"/>
          </a:xfrm>
          <a:prstGeom prst="rect">
            <a:avLst/>
          </a:prstGeom>
          <a:noFill/>
        </p:spPr>
        <p:txBody>
          <a:bodyPr wrap="square" rtlCol="0">
            <a:spAutoFit/>
          </a:bodyPr>
          <a:lstStyle/>
          <a:p>
            <a:pPr algn="ctr"/>
            <a:r>
              <a:rPr kumimoji="1" lang="en-US" altLang="ja-JP" sz="800" b="1" dirty="0"/>
              <a:t>IP/VPN</a:t>
            </a:r>
            <a:endParaRPr kumimoji="1" lang="ja-JP" altLang="en-US" sz="800" b="1" dirty="0"/>
          </a:p>
        </p:txBody>
      </p:sp>
      <p:sp>
        <p:nvSpPr>
          <p:cNvPr id="162" name="正方形/長方形 161">
            <a:extLst>
              <a:ext uri="{FF2B5EF4-FFF2-40B4-BE49-F238E27FC236}">
                <a16:creationId xmlns:a16="http://schemas.microsoft.com/office/drawing/2014/main" id="{3D952526-D837-473E-961B-475466799712}"/>
              </a:ext>
            </a:extLst>
          </p:cNvPr>
          <p:cNvSpPr/>
          <p:nvPr/>
        </p:nvSpPr>
        <p:spPr>
          <a:xfrm>
            <a:off x="256032" y="2094758"/>
            <a:ext cx="8631936" cy="467535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 name="テキスト ボックス 3">
            <a:extLst>
              <a:ext uri="{FF2B5EF4-FFF2-40B4-BE49-F238E27FC236}">
                <a16:creationId xmlns:a16="http://schemas.microsoft.com/office/drawing/2014/main" id="{B6216D9E-CD0A-4E48-BFD9-D8669F7F81BB}"/>
              </a:ext>
            </a:extLst>
          </p:cNvPr>
          <p:cNvSpPr txBox="1"/>
          <p:nvPr/>
        </p:nvSpPr>
        <p:spPr>
          <a:xfrm>
            <a:off x="2621430" y="4315978"/>
            <a:ext cx="492443" cy="461665"/>
          </a:xfrm>
          <a:prstGeom prst="rect">
            <a:avLst/>
          </a:prstGeom>
          <a:solidFill>
            <a:schemeClr val="bg1"/>
          </a:solidFill>
          <a:ln>
            <a:solidFill>
              <a:schemeClr val="tx1"/>
            </a:solidFill>
          </a:ln>
        </p:spPr>
        <p:txBody>
          <a:bodyPr wrap="none" rtlCol="0">
            <a:spAutoFit/>
          </a:bodyPr>
          <a:lstStyle/>
          <a:p>
            <a:r>
              <a:rPr kumimoji="1" lang="ja-JP" altLang="en-US" sz="1200" dirty="0"/>
              <a:t>制御</a:t>
            </a:r>
            <a:endParaRPr kumimoji="1" lang="en-US" altLang="ja-JP" sz="1200" dirty="0"/>
          </a:p>
          <a:p>
            <a:r>
              <a:rPr kumimoji="1" lang="ja-JP" altLang="en-US" sz="1200" dirty="0"/>
              <a:t>装置</a:t>
            </a:r>
          </a:p>
        </p:txBody>
      </p:sp>
      <p:sp>
        <p:nvSpPr>
          <p:cNvPr id="21" name="テキスト ボックス 20">
            <a:extLst>
              <a:ext uri="{FF2B5EF4-FFF2-40B4-BE49-F238E27FC236}">
                <a16:creationId xmlns:a16="http://schemas.microsoft.com/office/drawing/2014/main" id="{2D5672C9-49D6-4CD6-83EF-4AA3BC05A94F}"/>
              </a:ext>
            </a:extLst>
          </p:cNvPr>
          <p:cNvSpPr txBox="1"/>
          <p:nvPr/>
        </p:nvSpPr>
        <p:spPr>
          <a:xfrm>
            <a:off x="256032" y="949711"/>
            <a:ext cx="8631936" cy="738664"/>
          </a:xfrm>
          <a:prstGeom prst="rect">
            <a:avLst/>
          </a:prstGeom>
          <a:solidFill>
            <a:schemeClr val="accent3">
              <a:lumMod val="20000"/>
              <a:lumOff val="80000"/>
            </a:schemeClr>
          </a:solidFill>
        </p:spPr>
        <p:txBody>
          <a:bodyPr wrap="square" rtlCol="0">
            <a:spAutoFit/>
          </a:bodyPr>
          <a:lstStyle/>
          <a:p>
            <a:r>
              <a:rPr lang="ja-JP" altLang="en-US" sz="1400" dirty="0"/>
              <a:t>・システムの構成図（ブロック図等）を記載。</a:t>
            </a:r>
            <a:endParaRPr lang="en-US" altLang="ja-JP" sz="1400" dirty="0"/>
          </a:p>
          <a:p>
            <a:r>
              <a:rPr lang="ja-JP" altLang="en-US" sz="1400" dirty="0"/>
              <a:t>・各システムの機能、システム間の通信内容及び通信方式、制御目的及び方法がが分かるよう記載。</a:t>
            </a:r>
            <a:endParaRPr lang="en-US" altLang="ja-JP" sz="1400" dirty="0"/>
          </a:p>
          <a:p>
            <a:r>
              <a:rPr lang="ja-JP" altLang="en-US" sz="1400" dirty="0"/>
              <a:t>・補助対象範囲を赤線で記載。</a:t>
            </a:r>
            <a:endParaRPr lang="en-US" altLang="ja-JP" sz="1400" dirty="0"/>
          </a:p>
        </p:txBody>
      </p:sp>
      <p:sp>
        <p:nvSpPr>
          <p:cNvPr id="72" name="テキスト ボックス 71">
            <a:extLst>
              <a:ext uri="{FF2B5EF4-FFF2-40B4-BE49-F238E27FC236}">
                <a16:creationId xmlns:a16="http://schemas.microsoft.com/office/drawing/2014/main" id="{AF0C0EF8-DCD2-41CF-BD37-5A1310F2A155}"/>
              </a:ext>
            </a:extLst>
          </p:cNvPr>
          <p:cNvSpPr txBox="1"/>
          <p:nvPr/>
        </p:nvSpPr>
        <p:spPr>
          <a:xfrm>
            <a:off x="256032" y="1760761"/>
            <a:ext cx="607859" cy="261610"/>
          </a:xfrm>
          <a:prstGeom prst="rect">
            <a:avLst/>
          </a:prstGeom>
          <a:solidFill>
            <a:schemeClr val="accent3">
              <a:lumMod val="20000"/>
              <a:lumOff val="80000"/>
            </a:schemeClr>
          </a:solidFill>
        </p:spPr>
        <p:txBody>
          <a:bodyPr wrap="none" rtlCol="0">
            <a:spAutoFit/>
          </a:bodyPr>
          <a:lstStyle/>
          <a:p>
            <a:r>
              <a:rPr kumimoji="1" lang="ja-JP" altLang="en-US" sz="1050" b="1" dirty="0"/>
              <a:t>記載例</a:t>
            </a:r>
          </a:p>
        </p:txBody>
      </p:sp>
    </p:spTree>
    <p:extLst>
      <p:ext uri="{BB962C8B-B14F-4D97-AF65-F5344CB8AC3E}">
        <p14:creationId xmlns:p14="http://schemas.microsoft.com/office/powerpoint/2010/main" val="229263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9B396F-BC20-4121-AECF-118883B28301}"/>
              </a:ext>
            </a:extLst>
          </p:cNvPr>
          <p:cNvSpPr>
            <a:spLocks noGrp="1"/>
          </p:cNvSpPr>
          <p:nvPr>
            <p:ph type="title"/>
          </p:nvPr>
        </p:nvSpPr>
        <p:spPr/>
        <p:txBody>
          <a:bodyPr/>
          <a:lstStyle/>
          <a:p>
            <a:r>
              <a:rPr kumimoji="1" lang="ja-JP" altLang="en-US" dirty="0"/>
              <a:t>３．導入設備の主な仕様</a:t>
            </a:r>
          </a:p>
        </p:txBody>
      </p:sp>
      <p:sp>
        <p:nvSpPr>
          <p:cNvPr id="9" name="テキスト ボックス 8">
            <a:extLst>
              <a:ext uri="{FF2B5EF4-FFF2-40B4-BE49-F238E27FC236}">
                <a16:creationId xmlns:a16="http://schemas.microsoft.com/office/drawing/2014/main" id="{CC75F271-3245-4711-8FDB-DA8F3B9F62FB}"/>
              </a:ext>
            </a:extLst>
          </p:cNvPr>
          <p:cNvSpPr txBox="1"/>
          <p:nvPr/>
        </p:nvSpPr>
        <p:spPr>
          <a:xfrm>
            <a:off x="642610" y="3710573"/>
            <a:ext cx="4126451" cy="1569660"/>
          </a:xfrm>
          <a:prstGeom prst="rect">
            <a:avLst/>
          </a:prstGeom>
          <a:noFill/>
        </p:spPr>
        <p:txBody>
          <a:bodyPr wrap="none" rtlCol="0">
            <a:spAutoFit/>
          </a:bodyPr>
          <a:lstStyle/>
          <a:p>
            <a:r>
              <a:rPr kumimoji="1" lang="ja-JP" altLang="en-US" sz="1600" b="1" dirty="0"/>
              <a:t>■蓄電システム</a:t>
            </a:r>
            <a:endParaRPr kumimoji="1" lang="en-US" altLang="ja-JP" sz="1600" b="1" dirty="0"/>
          </a:p>
          <a:p>
            <a:r>
              <a:rPr kumimoji="1" lang="ja-JP" altLang="en-US" sz="1600" dirty="0"/>
              <a:t>　メーカー：○○社　型式：</a:t>
            </a:r>
            <a:endParaRPr kumimoji="1" lang="en-US" altLang="ja-JP" sz="1600" dirty="0"/>
          </a:p>
          <a:p>
            <a:r>
              <a:rPr kumimoji="1" lang="ja-JP" altLang="en-US" sz="1600" dirty="0"/>
              <a:t>　定格出力：○○</a:t>
            </a:r>
            <a:r>
              <a:rPr kumimoji="1" lang="en-US" altLang="ja-JP" sz="1600" dirty="0"/>
              <a:t>kW</a:t>
            </a:r>
            <a:r>
              <a:rPr kumimoji="1" lang="ja-JP" altLang="en-US" sz="1600" dirty="0"/>
              <a:t>　定格容量：○○</a:t>
            </a:r>
            <a:r>
              <a:rPr kumimoji="1" lang="en-US" altLang="ja-JP" sz="1600" dirty="0"/>
              <a:t>kWh</a:t>
            </a:r>
          </a:p>
          <a:p>
            <a:r>
              <a:rPr kumimoji="1" lang="ja-JP" altLang="en-US" sz="1600" dirty="0"/>
              <a:t>　電池種別：○○○○○○○○</a:t>
            </a:r>
            <a:endParaRPr kumimoji="1" lang="en-US" altLang="ja-JP" sz="1600" dirty="0"/>
          </a:p>
          <a:p>
            <a:r>
              <a:rPr kumimoji="1" lang="ja-JP" altLang="en-US" sz="1600" dirty="0"/>
              <a:t>　特　　徴：○○○○○○○○</a:t>
            </a:r>
            <a:endParaRPr lang="en-US" altLang="ja-JP" sz="1600" b="0" i="0" dirty="0">
              <a:effectLst/>
              <a:latin typeface="Noto Sans JP"/>
            </a:endParaRPr>
          </a:p>
          <a:p>
            <a:r>
              <a:rPr lang="ja-JP" altLang="en-US" sz="1600" dirty="0">
                <a:latin typeface="Noto Sans JP"/>
              </a:rPr>
              <a:t>　　　　　　</a:t>
            </a:r>
            <a:r>
              <a:rPr kumimoji="1" lang="ja-JP" altLang="en-US" sz="1600" dirty="0"/>
              <a:t>○○○○○○○○</a:t>
            </a:r>
            <a:endParaRPr lang="en-US" altLang="ja-JP" sz="1600" b="0" i="0" dirty="0">
              <a:effectLst/>
              <a:latin typeface="Noto Sans JP"/>
            </a:endParaRPr>
          </a:p>
        </p:txBody>
      </p:sp>
      <p:sp>
        <p:nvSpPr>
          <p:cNvPr id="10" name="正方形/長方形 9">
            <a:extLst>
              <a:ext uri="{FF2B5EF4-FFF2-40B4-BE49-F238E27FC236}">
                <a16:creationId xmlns:a16="http://schemas.microsoft.com/office/drawing/2014/main" id="{8A0783D6-82D0-40B5-BDE6-B6B19B1D4A41}"/>
              </a:ext>
            </a:extLst>
          </p:cNvPr>
          <p:cNvSpPr/>
          <p:nvPr/>
        </p:nvSpPr>
        <p:spPr>
          <a:xfrm>
            <a:off x="256032" y="1944213"/>
            <a:ext cx="8631936" cy="47034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テキスト ボックス 10">
            <a:extLst>
              <a:ext uri="{FF2B5EF4-FFF2-40B4-BE49-F238E27FC236}">
                <a16:creationId xmlns:a16="http://schemas.microsoft.com/office/drawing/2014/main" id="{14870A1D-A207-40CB-818A-AA248F084BF0}"/>
              </a:ext>
            </a:extLst>
          </p:cNvPr>
          <p:cNvSpPr txBox="1"/>
          <p:nvPr/>
        </p:nvSpPr>
        <p:spPr>
          <a:xfrm>
            <a:off x="256032" y="949711"/>
            <a:ext cx="8631936" cy="523220"/>
          </a:xfrm>
          <a:prstGeom prst="rect">
            <a:avLst/>
          </a:prstGeom>
          <a:solidFill>
            <a:schemeClr val="accent3">
              <a:lumMod val="20000"/>
              <a:lumOff val="80000"/>
            </a:schemeClr>
          </a:solidFill>
        </p:spPr>
        <p:txBody>
          <a:bodyPr wrap="square" rtlCol="0">
            <a:spAutoFit/>
          </a:bodyPr>
          <a:lstStyle/>
          <a:p>
            <a:r>
              <a:rPr lang="ja-JP" altLang="en-US" sz="1400" dirty="0"/>
              <a:t>・導入予定の各設備の主な機器仕様を記載。</a:t>
            </a:r>
          </a:p>
          <a:p>
            <a:r>
              <a:rPr lang="ja-JP" altLang="en-US" sz="1400" dirty="0"/>
              <a:t>・特に採用する設備に新規性や独自性のある特徴がある場合にはその内容を記載。</a:t>
            </a:r>
          </a:p>
        </p:txBody>
      </p:sp>
      <p:sp>
        <p:nvSpPr>
          <p:cNvPr id="12" name="テキスト ボックス 11">
            <a:extLst>
              <a:ext uri="{FF2B5EF4-FFF2-40B4-BE49-F238E27FC236}">
                <a16:creationId xmlns:a16="http://schemas.microsoft.com/office/drawing/2014/main" id="{C19432BF-342D-46BC-8065-215648AAD42C}"/>
              </a:ext>
            </a:extLst>
          </p:cNvPr>
          <p:cNvSpPr txBox="1"/>
          <p:nvPr/>
        </p:nvSpPr>
        <p:spPr>
          <a:xfrm>
            <a:off x="256032" y="1577767"/>
            <a:ext cx="607859" cy="261610"/>
          </a:xfrm>
          <a:prstGeom prst="rect">
            <a:avLst/>
          </a:prstGeom>
          <a:solidFill>
            <a:schemeClr val="accent3">
              <a:lumMod val="20000"/>
              <a:lumOff val="80000"/>
            </a:schemeClr>
          </a:solidFill>
        </p:spPr>
        <p:txBody>
          <a:bodyPr wrap="none" rtlCol="0">
            <a:spAutoFit/>
          </a:bodyPr>
          <a:lstStyle/>
          <a:p>
            <a:r>
              <a:rPr kumimoji="1" lang="ja-JP" altLang="en-US" sz="1050" b="1" dirty="0"/>
              <a:t>記載例</a:t>
            </a:r>
          </a:p>
        </p:txBody>
      </p:sp>
      <p:sp>
        <p:nvSpPr>
          <p:cNvPr id="4" name="テキスト ボックス 3">
            <a:extLst>
              <a:ext uri="{FF2B5EF4-FFF2-40B4-BE49-F238E27FC236}">
                <a16:creationId xmlns:a16="http://schemas.microsoft.com/office/drawing/2014/main" id="{01DD1390-8BD8-41FD-A30F-213E03966160}"/>
              </a:ext>
            </a:extLst>
          </p:cNvPr>
          <p:cNvSpPr txBox="1"/>
          <p:nvPr/>
        </p:nvSpPr>
        <p:spPr>
          <a:xfrm>
            <a:off x="6117720" y="5415697"/>
            <a:ext cx="1462260" cy="338554"/>
          </a:xfrm>
          <a:prstGeom prst="rect">
            <a:avLst/>
          </a:prstGeom>
          <a:noFill/>
        </p:spPr>
        <p:txBody>
          <a:bodyPr wrap="none" rtlCol="0">
            <a:spAutoFit/>
          </a:bodyPr>
          <a:lstStyle/>
          <a:p>
            <a:r>
              <a:rPr kumimoji="1" lang="ja-JP" altLang="en-US" sz="1600" dirty="0"/>
              <a:t>イメージ図 等</a:t>
            </a:r>
          </a:p>
        </p:txBody>
      </p:sp>
      <p:grpSp>
        <p:nvGrpSpPr>
          <p:cNvPr id="43" name="グループ化 42">
            <a:extLst>
              <a:ext uri="{FF2B5EF4-FFF2-40B4-BE49-F238E27FC236}">
                <a16:creationId xmlns:a16="http://schemas.microsoft.com/office/drawing/2014/main" id="{0DAB209A-D598-4381-AC21-2427F750D0CD}"/>
              </a:ext>
            </a:extLst>
          </p:cNvPr>
          <p:cNvGrpSpPr/>
          <p:nvPr/>
        </p:nvGrpSpPr>
        <p:grpSpPr>
          <a:xfrm>
            <a:off x="5746188" y="3530176"/>
            <a:ext cx="2184973" cy="1750057"/>
            <a:chOff x="5678867" y="2836063"/>
            <a:chExt cx="2851998" cy="1931514"/>
          </a:xfrm>
        </p:grpSpPr>
        <p:sp>
          <p:nvSpPr>
            <p:cNvPr id="24" name="正方形/長方形 23">
              <a:extLst>
                <a:ext uri="{FF2B5EF4-FFF2-40B4-BE49-F238E27FC236}">
                  <a16:creationId xmlns:a16="http://schemas.microsoft.com/office/drawing/2014/main" id="{83199927-4981-4688-8607-9652B59D3F4F}"/>
                </a:ext>
              </a:extLst>
            </p:cNvPr>
            <p:cNvSpPr/>
            <p:nvPr/>
          </p:nvSpPr>
          <p:spPr>
            <a:xfrm>
              <a:off x="5678867" y="330254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17190BFC-78B5-4EB1-A417-12B9591FF6C9}"/>
                </a:ext>
              </a:extLst>
            </p:cNvPr>
            <p:cNvSpPr/>
            <p:nvPr/>
          </p:nvSpPr>
          <p:spPr>
            <a:xfrm>
              <a:off x="5869875" y="330254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388780C5-5559-45D7-9F31-8AFA6341923A}"/>
                </a:ext>
              </a:extLst>
            </p:cNvPr>
            <p:cNvSpPr/>
            <p:nvPr/>
          </p:nvSpPr>
          <p:spPr>
            <a:xfrm>
              <a:off x="6060883" y="330254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2B34D3A7-59A0-4725-8CED-D62F8896801C}"/>
                </a:ext>
              </a:extLst>
            </p:cNvPr>
            <p:cNvSpPr/>
            <p:nvPr/>
          </p:nvSpPr>
          <p:spPr>
            <a:xfrm>
              <a:off x="6247517" y="2836063"/>
              <a:ext cx="191008" cy="19213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D41E4B38-1432-4002-9177-FA2EF098F4EC}"/>
                </a:ext>
              </a:extLst>
            </p:cNvPr>
            <p:cNvSpPr/>
            <p:nvPr/>
          </p:nvSpPr>
          <p:spPr>
            <a:xfrm>
              <a:off x="6438525" y="330254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F4E6988A-DC40-4E8B-9DC2-498321664961}"/>
                </a:ext>
              </a:extLst>
            </p:cNvPr>
            <p:cNvSpPr/>
            <p:nvPr/>
          </p:nvSpPr>
          <p:spPr>
            <a:xfrm>
              <a:off x="6629533" y="312982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200AABBA-B616-484D-BEF9-E4566E887AC2}"/>
                </a:ext>
              </a:extLst>
            </p:cNvPr>
            <p:cNvSpPr/>
            <p:nvPr/>
          </p:nvSpPr>
          <p:spPr>
            <a:xfrm>
              <a:off x="6820541" y="330254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52A33A66-638E-4279-8D7D-4F826A9DE5DB}"/>
                </a:ext>
              </a:extLst>
            </p:cNvPr>
            <p:cNvSpPr/>
            <p:nvPr/>
          </p:nvSpPr>
          <p:spPr>
            <a:xfrm>
              <a:off x="7007175" y="2836063"/>
              <a:ext cx="191008" cy="19213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6AAD6655-84E9-44AC-B734-01194E34955B}"/>
                </a:ext>
              </a:extLst>
            </p:cNvPr>
            <p:cNvSpPr/>
            <p:nvPr/>
          </p:nvSpPr>
          <p:spPr>
            <a:xfrm>
              <a:off x="7198183" y="331270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4062EE02-617E-4477-BD38-685D662AA517}"/>
                </a:ext>
              </a:extLst>
            </p:cNvPr>
            <p:cNvSpPr/>
            <p:nvPr/>
          </p:nvSpPr>
          <p:spPr>
            <a:xfrm>
              <a:off x="7389191" y="331270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A6A6B856-6D57-42D5-ADA7-258852468F31}"/>
                </a:ext>
              </a:extLst>
            </p:cNvPr>
            <p:cNvSpPr/>
            <p:nvPr/>
          </p:nvSpPr>
          <p:spPr>
            <a:xfrm>
              <a:off x="7580199" y="331270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2637A911-BA2B-44BE-BEEC-E7D3A39D431B}"/>
                </a:ext>
              </a:extLst>
            </p:cNvPr>
            <p:cNvSpPr/>
            <p:nvPr/>
          </p:nvSpPr>
          <p:spPr>
            <a:xfrm>
              <a:off x="7766833" y="2846223"/>
              <a:ext cx="191008" cy="192135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6CFCC0B8-E7F2-47D3-8B4B-653735445CB9}"/>
                </a:ext>
              </a:extLst>
            </p:cNvPr>
            <p:cNvSpPr/>
            <p:nvPr/>
          </p:nvSpPr>
          <p:spPr>
            <a:xfrm>
              <a:off x="7957841" y="3312709"/>
              <a:ext cx="191008" cy="1056640"/>
            </a:xfrm>
            <a:prstGeom prst="rect">
              <a:avLst/>
            </a:prstGeom>
            <a:solidFill>
              <a:schemeClr val="bg2">
                <a:lumMod val="9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9539C555-432F-4E35-9F77-B810EAD87363}"/>
                </a:ext>
              </a:extLst>
            </p:cNvPr>
            <p:cNvSpPr/>
            <p:nvPr/>
          </p:nvSpPr>
          <p:spPr>
            <a:xfrm>
              <a:off x="8148849" y="3139989"/>
              <a:ext cx="191008" cy="1224000"/>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F8DA91C4-319A-4C24-B4BB-1FD0BC632737}"/>
                </a:ext>
              </a:extLst>
            </p:cNvPr>
            <p:cNvSpPr/>
            <p:nvPr/>
          </p:nvSpPr>
          <p:spPr>
            <a:xfrm>
              <a:off x="8339857" y="3312709"/>
              <a:ext cx="191008" cy="105664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4" name="吹き出し: 四角形 43">
            <a:extLst>
              <a:ext uri="{FF2B5EF4-FFF2-40B4-BE49-F238E27FC236}">
                <a16:creationId xmlns:a16="http://schemas.microsoft.com/office/drawing/2014/main" id="{68614301-CA33-47B4-A806-BCF556083AB8}"/>
              </a:ext>
            </a:extLst>
          </p:cNvPr>
          <p:cNvSpPr/>
          <p:nvPr/>
        </p:nvSpPr>
        <p:spPr>
          <a:xfrm>
            <a:off x="7439754" y="2990515"/>
            <a:ext cx="1101422" cy="454218"/>
          </a:xfrm>
          <a:prstGeom prst="wedgeRectCallout">
            <a:avLst>
              <a:gd name="adj1" fmla="val -41547"/>
              <a:gd name="adj2" fmla="val 8097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a:t>
            </a:r>
          </a:p>
          <a:p>
            <a:pPr algn="ctr"/>
            <a:r>
              <a:rPr kumimoji="1" lang="ja-JP" altLang="en-US" sz="1200" dirty="0">
                <a:solidFill>
                  <a:sysClr val="windowText" lastClr="000000"/>
                </a:solidFill>
              </a:rPr>
              <a:t>○○○○</a:t>
            </a:r>
          </a:p>
        </p:txBody>
      </p:sp>
      <p:sp>
        <p:nvSpPr>
          <p:cNvPr id="45" name="吹き出し: 四角形 44">
            <a:extLst>
              <a:ext uri="{FF2B5EF4-FFF2-40B4-BE49-F238E27FC236}">
                <a16:creationId xmlns:a16="http://schemas.microsoft.com/office/drawing/2014/main" id="{4C33BB06-E3BA-4D7F-8A2D-008CB8ECB685}"/>
              </a:ext>
            </a:extLst>
          </p:cNvPr>
          <p:cNvSpPr/>
          <p:nvPr/>
        </p:nvSpPr>
        <p:spPr>
          <a:xfrm>
            <a:off x="4822379" y="5188588"/>
            <a:ext cx="1101422" cy="454218"/>
          </a:xfrm>
          <a:prstGeom prst="wedgeRectCallout">
            <a:avLst>
              <a:gd name="adj1" fmla="val 42395"/>
              <a:gd name="adj2" fmla="val -66660"/>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ysClr val="windowText" lastClr="000000"/>
                </a:solidFill>
              </a:rPr>
              <a:t>○○○○</a:t>
            </a:r>
          </a:p>
          <a:p>
            <a:pPr algn="ctr"/>
            <a:r>
              <a:rPr kumimoji="1" lang="ja-JP" altLang="en-US" sz="1200" dirty="0">
                <a:solidFill>
                  <a:sysClr val="windowText" lastClr="000000"/>
                </a:solidFill>
              </a:rPr>
              <a:t>○○○○</a:t>
            </a:r>
          </a:p>
        </p:txBody>
      </p:sp>
    </p:spTree>
    <p:extLst>
      <p:ext uri="{BB962C8B-B14F-4D97-AF65-F5344CB8AC3E}">
        <p14:creationId xmlns:p14="http://schemas.microsoft.com/office/powerpoint/2010/main" val="35831103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59B396F-BC20-4121-AECF-118883B28301}"/>
              </a:ext>
            </a:extLst>
          </p:cNvPr>
          <p:cNvSpPr>
            <a:spLocks noGrp="1"/>
          </p:cNvSpPr>
          <p:nvPr>
            <p:ph type="title"/>
          </p:nvPr>
        </p:nvSpPr>
        <p:spPr/>
        <p:txBody>
          <a:bodyPr/>
          <a:lstStyle/>
          <a:p>
            <a:r>
              <a:rPr lang="ja-JP" altLang="en-US" dirty="0"/>
              <a:t>４</a:t>
            </a:r>
            <a:r>
              <a:rPr kumimoji="1" lang="ja-JP" altLang="en-US" dirty="0"/>
              <a:t>．配置図、結線図</a:t>
            </a:r>
          </a:p>
        </p:txBody>
      </p:sp>
      <p:grpSp>
        <p:nvGrpSpPr>
          <p:cNvPr id="171" name="グループ化 170">
            <a:extLst>
              <a:ext uri="{FF2B5EF4-FFF2-40B4-BE49-F238E27FC236}">
                <a16:creationId xmlns:a16="http://schemas.microsoft.com/office/drawing/2014/main" id="{B7EAA813-F00D-46E5-8714-362321BFE7D6}"/>
              </a:ext>
            </a:extLst>
          </p:cNvPr>
          <p:cNvGrpSpPr/>
          <p:nvPr/>
        </p:nvGrpSpPr>
        <p:grpSpPr>
          <a:xfrm>
            <a:off x="351005" y="2594398"/>
            <a:ext cx="8280776" cy="3853526"/>
            <a:chOff x="350890" y="2584219"/>
            <a:chExt cx="8280776" cy="4139854"/>
          </a:xfrm>
        </p:grpSpPr>
        <p:sp>
          <p:nvSpPr>
            <p:cNvPr id="98" name="フリーフォーム: 図形 97">
              <a:extLst>
                <a:ext uri="{FF2B5EF4-FFF2-40B4-BE49-F238E27FC236}">
                  <a16:creationId xmlns:a16="http://schemas.microsoft.com/office/drawing/2014/main" id="{1078EE81-96F7-4F98-9CCB-67AAEAFDB776}"/>
                </a:ext>
              </a:extLst>
            </p:cNvPr>
            <p:cNvSpPr/>
            <p:nvPr/>
          </p:nvSpPr>
          <p:spPr>
            <a:xfrm>
              <a:off x="637891" y="2937164"/>
              <a:ext cx="7915564" cy="3786909"/>
            </a:xfrm>
            <a:custGeom>
              <a:avLst/>
              <a:gdLst>
                <a:gd name="connsiteX0" fmla="*/ 0 w 7915564"/>
                <a:gd name="connsiteY0" fmla="*/ 0 h 3694545"/>
                <a:gd name="connsiteX1" fmla="*/ 7915564 w 7915564"/>
                <a:gd name="connsiteY1" fmla="*/ 0 h 3694545"/>
                <a:gd name="connsiteX2" fmla="*/ 7915564 w 7915564"/>
                <a:gd name="connsiteY2" fmla="*/ 3694545 h 3694545"/>
                <a:gd name="connsiteX3" fmla="*/ 1330036 w 7915564"/>
                <a:gd name="connsiteY3" fmla="*/ 3694545 h 3694545"/>
                <a:gd name="connsiteX4" fmla="*/ 46182 w 7915564"/>
                <a:gd name="connsiteY4" fmla="*/ 2410691 h 3694545"/>
                <a:gd name="connsiteX5" fmla="*/ 0 w 7915564"/>
                <a:gd name="connsiteY5" fmla="*/ 0 h 3694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15564" h="3694545">
                  <a:moveTo>
                    <a:pt x="0" y="0"/>
                  </a:moveTo>
                  <a:lnTo>
                    <a:pt x="7915564" y="0"/>
                  </a:lnTo>
                  <a:lnTo>
                    <a:pt x="7915564" y="3694545"/>
                  </a:lnTo>
                  <a:lnTo>
                    <a:pt x="1330036" y="3694545"/>
                  </a:lnTo>
                  <a:lnTo>
                    <a:pt x="46182" y="2410691"/>
                  </a:lnTo>
                  <a:lnTo>
                    <a:pt x="0" y="0"/>
                  </a:lnTo>
                  <a:close/>
                </a:path>
              </a:pathLst>
            </a:custGeom>
            <a:solidFill>
              <a:schemeClr val="bg1">
                <a:lumMod val="9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正方形/長方形 3">
              <a:extLst>
                <a:ext uri="{FF2B5EF4-FFF2-40B4-BE49-F238E27FC236}">
                  <a16:creationId xmlns:a16="http://schemas.microsoft.com/office/drawing/2014/main" id="{C26C016D-A7BC-4216-A27A-C6C513A7E1F5}"/>
                </a:ext>
              </a:extLst>
            </p:cNvPr>
            <p:cNvSpPr/>
            <p:nvPr/>
          </p:nvSpPr>
          <p:spPr>
            <a:xfrm>
              <a:off x="866709" y="3255170"/>
              <a:ext cx="666885" cy="640828"/>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200" dirty="0">
                  <a:solidFill>
                    <a:schemeClr val="tx1"/>
                  </a:solidFill>
                </a:rPr>
                <a:t>22kV</a:t>
              </a:r>
            </a:p>
            <a:p>
              <a:pPr algn="ctr"/>
              <a:r>
                <a:rPr kumimoji="1" lang="ja-JP" altLang="en-US" sz="1200" dirty="0">
                  <a:solidFill>
                    <a:schemeClr val="tx1"/>
                  </a:solidFill>
                </a:rPr>
                <a:t>受電盤</a:t>
              </a:r>
            </a:p>
          </p:txBody>
        </p:sp>
        <p:sp>
          <p:nvSpPr>
            <p:cNvPr id="5" name="正方形/長方形 4">
              <a:extLst>
                <a:ext uri="{FF2B5EF4-FFF2-40B4-BE49-F238E27FC236}">
                  <a16:creationId xmlns:a16="http://schemas.microsoft.com/office/drawing/2014/main" id="{83FCD695-23AD-428A-ADA1-5D63496D9248}"/>
                </a:ext>
              </a:extLst>
            </p:cNvPr>
            <p:cNvSpPr/>
            <p:nvPr/>
          </p:nvSpPr>
          <p:spPr>
            <a:xfrm rot="16200000">
              <a:off x="2004092" y="5297869"/>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6" name="正方形/長方形 5">
              <a:extLst>
                <a:ext uri="{FF2B5EF4-FFF2-40B4-BE49-F238E27FC236}">
                  <a16:creationId xmlns:a16="http://schemas.microsoft.com/office/drawing/2014/main" id="{2F685C45-9F90-48D0-B034-D7388CEB854D}"/>
                </a:ext>
              </a:extLst>
            </p:cNvPr>
            <p:cNvSpPr/>
            <p:nvPr/>
          </p:nvSpPr>
          <p:spPr>
            <a:xfrm rot="16200000">
              <a:off x="3181559" y="5297872"/>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7" name="正方形/長方形 6">
              <a:extLst>
                <a:ext uri="{FF2B5EF4-FFF2-40B4-BE49-F238E27FC236}">
                  <a16:creationId xmlns:a16="http://schemas.microsoft.com/office/drawing/2014/main" id="{4A8C1432-D28A-4264-8216-A79780AE6E6F}"/>
                </a:ext>
              </a:extLst>
            </p:cNvPr>
            <p:cNvSpPr/>
            <p:nvPr/>
          </p:nvSpPr>
          <p:spPr>
            <a:xfrm rot="16200000">
              <a:off x="4359025" y="5287850"/>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8" name="正方形/長方形 7">
              <a:extLst>
                <a:ext uri="{FF2B5EF4-FFF2-40B4-BE49-F238E27FC236}">
                  <a16:creationId xmlns:a16="http://schemas.microsoft.com/office/drawing/2014/main" id="{7E49F1B3-623A-4CE8-95E0-BF47D86558D5}"/>
                </a:ext>
              </a:extLst>
            </p:cNvPr>
            <p:cNvSpPr/>
            <p:nvPr/>
          </p:nvSpPr>
          <p:spPr>
            <a:xfrm rot="16200000">
              <a:off x="5536492" y="5287850"/>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9" name="正方形/長方形 8">
              <a:extLst>
                <a:ext uri="{FF2B5EF4-FFF2-40B4-BE49-F238E27FC236}">
                  <a16:creationId xmlns:a16="http://schemas.microsoft.com/office/drawing/2014/main" id="{95672BD5-FD53-48B5-B9D4-74CB7E33A42A}"/>
                </a:ext>
              </a:extLst>
            </p:cNvPr>
            <p:cNvSpPr/>
            <p:nvPr/>
          </p:nvSpPr>
          <p:spPr>
            <a:xfrm rot="16200000">
              <a:off x="6713982" y="5297872"/>
              <a:ext cx="1676857"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a:p>
          </p:txBody>
        </p:sp>
        <p:sp>
          <p:nvSpPr>
            <p:cNvPr id="10" name="正方形/長方形 9">
              <a:extLst>
                <a:ext uri="{FF2B5EF4-FFF2-40B4-BE49-F238E27FC236}">
                  <a16:creationId xmlns:a16="http://schemas.microsoft.com/office/drawing/2014/main" id="{6AEF9476-3DDB-4560-964A-5B2426485359}"/>
                </a:ext>
              </a:extLst>
            </p:cNvPr>
            <p:cNvSpPr/>
            <p:nvPr/>
          </p:nvSpPr>
          <p:spPr>
            <a:xfrm rot="16200000">
              <a:off x="2428318"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1" name="正方形/長方形 10">
              <a:extLst>
                <a:ext uri="{FF2B5EF4-FFF2-40B4-BE49-F238E27FC236}">
                  <a16:creationId xmlns:a16="http://schemas.microsoft.com/office/drawing/2014/main" id="{0EBF336D-1E3E-4015-AF01-DCC10EE42F58}"/>
                </a:ext>
              </a:extLst>
            </p:cNvPr>
            <p:cNvSpPr/>
            <p:nvPr/>
          </p:nvSpPr>
          <p:spPr>
            <a:xfrm rot="16200000">
              <a:off x="2698508" y="5983735"/>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2" name="正方形/長方形 11">
              <a:extLst>
                <a:ext uri="{FF2B5EF4-FFF2-40B4-BE49-F238E27FC236}">
                  <a16:creationId xmlns:a16="http://schemas.microsoft.com/office/drawing/2014/main" id="{51341969-D99D-45C6-A2CC-1CCBF46AE347}"/>
                </a:ext>
              </a:extLst>
            </p:cNvPr>
            <p:cNvSpPr/>
            <p:nvPr/>
          </p:nvSpPr>
          <p:spPr>
            <a:xfrm rot="16200000">
              <a:off x="3878641"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3" name="正方形/長方形 12">
              <a:extLst>
                <a:ext uri="{FF2B5EF4-FFF2-40B4-BE49-F238E27FC236}">
                  <a16:creationId xmlns:a16="http://schemas.microsoft.com/office/drawing/2014/main" id="{A6996FB9-901D-40A3-865D-84F0ECEDEF37}"/>
                </a:ext>
              </a:extLst>
            </p:cNvPr>
            <p:cNvSpPr/>
            <p:nvPr/>
          </p:nvSpPr>
          <p:spPr>
            <a:xfrm rot="16200000">
              <a:off x="5050799"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4" name="正方形/長方形 13">
              <a:extLst>
                <a:ext uri="{FF2B5EF4-FFF2-40B4-BE49-F238E27FC236}">
                  <a16:creationId xmlns:a16="http://schemas.microsoft.com/office/drawing/2014/main" id="{F8E3901F-F7C8-423D-BD1E-21DFB9BD1CC3}"/>
                </a:ext>
              </a:extLst>
            </p:cNvPr>
            <p:cNvSpPr/>
            <p:nvPr/>
          </p:nvSpPr>
          <p:spPr>
            <a:xfrm rot="16200000">
              <a:off x="6230916"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5" name="正方形/長方形 14">
              <a:extLst>
                <a:ext uri="{FF2B5EF4-FFF2-40B4-BE49-F238E27FC236}">
                  <a16:creationId xmlns:a16="http://schemas.microsoft.com/office/drawing/2014/main" id="{D0CE86CB-7A1A-441E-A4ED-42AB64345972}"/>
                </a:ext>
              </a:extLst>
            </p:cNvPr>
            <p:cNvSpPr/>
            <p:nvPr/>
          </p:nvSpPr>
          <p:spPr>
            <a:xfrm rot="16200000">
              <a:off x="7408390" y="5983734"/>
              <a:ext cx="288001" cy="93600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r>
                <a:rPr kumimoji="1" lang="en-US" altLang="ja-JP" sz="1200" dirty="0"/>
                <a:t>BMS</a:t>
              </a:r>
            </a:p>
          </p:txBody>
        </p:sp>
        <p:sp>
          <p:nvSpPr>
            <p:cNvPr id="16" name="正方形/長方形 15">
              <a:extLst>
                <a:ext uri="{FF2B5EF4-FFF2-40B4-BE49-F238E27FC236}">
                  <a16:creationId xmlns:a16="http://schemas.microsoft.com/office/drawing/2014/main" id="{C9D38342-8176-4336-926C-EC6159854E32}"/>
                </a:ext>
              </a:extLst>
            </p:cNvPr>
            <p:cNvSpPr/>
            <p:nvPr/>
          </p:nvSpPr>
          <p:spPr>
            <a:xfrm rot="16200000">
              <a:off x="3605785"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7" name="正方形/長方形 16">
              <a:extLst>
                <a:ext uri="{FF2B5EF4-FFF2-40B4-BE49-F238E27FC236}">
                  <a16:creationId xmlns:a16="http://schemas.microsoft.com/office/drawing/2014/main" id="{C683316F-992F-4C9C-AB28-2B0464B91C03}"/>
                </a:ext>
              </a:extLst>
            </p:cNvPr>
            <p:cNvSpPr/>
            <p:nvPr/>
          </p:nvSpPr>
          <p:spPr>
            <a:xfrm rot="16200000">
              <a:off x="4783251"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8" name="正方形/長方形 17">
              <a:extLst>
                <a:ext uri="{FF2B5EF4-FFF2-40B4-BE49-F238E27FC236}">
                  <a16:creationId xmlns:a16="http://schemas.microsoft.com/office/drawing/2014/main" id="{46BF02BE-6617-49DD-83E0-F25D755BDA35}"/>
                </a:ext>
              </a:extLst>
            </p:cNvPr>
            <p:cNvSpPr/>
            <p:nvPr/>
          </p:nvSpPr>
          <p:spPr>
            <a:xfrm rot="16200000">
              <a:off x="5960718"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sp>
          <p:nvSpPr>
            <p:cNvPr id="19" name="正方形/長方形 18">
              <a:extLst>
                <a:ext uri="{FF2B5EF4-FFF2-40B4-BE49-F238E27FC236}">
                  <a16:creationId xmlns:a16="http://schemas.microsoft.com/office/drawing/2014/main" id="{30AFAC6B-4F55-42DC-9F81-F873530BEFD1}"/>
                </a:ext>
              </a:extLst>
            </p:cNvPr>
            <p:cNvSpPr/>
            <p:nvPr/>
          </p:nvSpPr>
          <p:spPr>
            <a:xfrm rot="16200000">
              <a:off x="7138190" y="3927591"/>
              <a:ext cx="828404" cy="1021170"/>
            </a:xfrm>
            <a:prstGeom prst="rect">
              <a:avLst/>
            </a:prstGeom>
          </p:spPr>
          <p:style>
            <a:lnRef idx="2">
              <a:schemeClr val="dk1"/>
            </a:lnRef>
            <a:fillRef idx="1">
              <a:schemeClr val="lt1"/>
            </a:fillRef>
            <a:effectRef idx="0">
              <a:schemeClr val="dk1"/>
            </a:effectRef>
            <a:fontRef idx="minor">
              <a:schemeClr val="dk1"/>
            </a:fontRef>
          </p:style>
          <p:txBody>
            <a:bodyPr vert="eaVert" rtlCol="0" anchor="ctr"/>
            <a:lstStyle/>
            <a:p>
              <a:pPr algn="ctr"/>
              <a:endParaRPr kumimoji="1" lang="ja-JP" altLang="en-US" sz="1200" dirty="0"/>
            </a:p>
          </p:txBody>
        </p:sp>
        <p:cxnSp>
          <p:nvCxnSpPr>
            <p:cNvPr id="21" name="コネクタ: カギ線 20">
              <a:extLst>
                <a:ext uri="{FF2B5EF4-FFF2-40B4-BE49-F238E27FC236}">
                  <a16:creationId xmlns:a16="http://schemas.microsoft.com/office/drawing/2014/main" id="{8A436D05-DB1A-4356-A159-2BCD3E47D374}"/>
                </a:ext>
              </a:extLst>
            </p:cNvPr>
            <p:cNvCxnSpPr>
              <a:cxnSpLocks/>
              <a:stCxn id="10" idx="3"/>
              <a:endCxn id="99" idx="3"/>
            </p:cNvCxnSpPr>
            <p:nvPr/>
          </p:nvCxnSpPr>
          <p:spPr>
            <a:xfrm rot="5400000" flipH="1" flipV="1">
              <a:off x="2911847" y="3508549"/>
              <a:ext cx="446099" cy="584753"/>
            </a:xfrm>
            <a:prstGeom prst="bentConnector4">
              <a:avLst>
                <a:gd name="adj1" fmla="val 17198"/>
                <a:gd name="adj2" fmla="val 139093"/>
              </a:avLst>
            </a:prstGeom>
          </p:spPr>
          <p:style>
            <a:lnRef idx="1">
              <a:schemeClr val="dk1"/>
            </a:lnRef>
            <a:fillRef idx="0">
              <a:schemeClr val="dk1"/>
            </a:fillRef>
            <a:effectRef idx="0">
              <a:schemeClr val="dk1"/>
            </a:effectRef>
            <a:fontRef idx="minor">
              <a:schemeClr val="tx1"/>
            </a:fontRef>
          </p:style>
        </p:cxnSp>
        <p:cxnSp>
          <p:nvCxnSpPr>
            <p:cNvPr id="22" name="コネクタ: カギ線 21">
              <a:extLst>
                <a:ext uri="{FF2B5EF4-FFF2-40B4-BE49-F238E27FC236}">
                  <a16:creationId xmlns:a16="http://schemas.microsoft.com/office/drawing/2014/main" id="{100B96EC-FA24-4E94-9D5E-5FA72F3BD0D5}"/>
                </a:ext>
              </a:extLst>
            </p:cNvPr>
            <p:cNvCxnSpPr>
              <a:cxnSpLocks/>
              <a:stCxn id="16" idx="3"/>
              <a:endCxn id="99" idx="3"/>
            </p:cNvCxnSpPr>
            <p:nvPr/>
          </p:nvCxnSpPr>
          <p:spPr>
            <a:xfrm rot="16200000" flipV="1">
              <a:off x="3500581" y="3504568"/>
              <a:ext cx="446099" cy="592714"/>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コネクタ: カギ線 22">
              <a:extLst>
                <a:ext uri="{FF2B5EF4-FFF2-40B4-BE49-F238E27FC236}">
                  <a16:creationId xmlns:a16="http://schemas.microsoft.com/office/drawing/2014/main" id="{D2392842-1978-48B1-B928-E33932B444C8}"/>
                </a:ext>
              </a:extLst>
            </p:cNvPr>
            <p:cNvCxnSpPr>
              <a:cxnSpLocks/>
              <a:stCxn id="17" idx="3"/>
            </p:cNvCxnSpPr>
            <p:nvPr/>
          </p:nvCxnSpPr>
          <p:spPr>
            <a:xfrm rot="16200000" flipV="1">
              <a:off x="3905677" y="2732197"/>
              <a:ext cx="446101" cy="2137453"/>
            </a:xfrm>
            <a:prstGeom prst="bentConnector2">
              <a:avLst/>
            </a:prstGeom>
          </p:spPr>
          <p:style>
            <a:lnRef idx="1">
              <a:schemeClr val="dk1"/>
            </a:lnRef>
            <a:fillRef idx="0">
              <a:schemeClr val="dk1"/>
            </a:fillRef>
            <a:effectRef idx="0">
              <a:schemeClr val="dk1"/>
            </a:effectRef>
            <a:fontRef idx="minor">
              <a:schemeClr val="tx1"/>
            </a:fontRef>
          </p:style>
        </p:cxnSp>
        <p:cxnSp>
          <p:nvCxnSpPr>
            <p:cNvPr id="24" name="コネクタ: カギ線 23">
              <a:extLst>
                <a:ext uri="{FF2B5EF4-FFF2-40B4-BE49-F238E27FC236}">
                  <a16:creationId xmlns:a16="http://schemas.microsoft.com/office/drawing/2014/main" id="{71FBA671-A1C2-4296-9BD4-B000FA77A03B}"/>
                </a:ext>
              </a:extLst>
            </p:cNvPr>
            <p:cNvCxnSpPr>
              <a:cxnSpLocks/>
              <a:stCxn id="18" idx="3"/>
              <a:endCxn id="99" idx="3"/>
            </p:cNvCxnSpPr>
            <p:nvPr/>
          </p:nvCxnSpPr>
          <p:spPr>
            <a:xfrm rot="16200000" flipV="1">
              <a:off x="4678048" y="2327101"/>
              <a:ext cx="446099" cy="2947647"/>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コネクタ: カギ線 24">
              <a:extLst>
                <a:ext uri="{FF2B5EF4-FFF2-40B4-BE49-F238E27FC236}">
                  <a16:creationId xmlns:a16="http://schemas.microsoft.com/office/drawing/2014/main" id="{912ADD45-89BB-4109-83AF-DFE7D1FB23F3}"/>
                </a:ext>
              </a:extLst>
            </p:cNvPr>
            <p:cNvCxnSpPr>
              <a:cxnSpLocks/>
              <a:stCxn id="19" idx="3"/>
              <a:endCxn id="99" idx="3"/>
            </p:cNvCxnSpPr>
            <p:nvPr/>
          </p:nvCxnSpPr>
          <p:spPr>
            <a:xfrm rot="16200000" flipV="1">
              <a:off x="5266784" y="1738365"/>
              <a:ext cx="446099" cy="4125119"/>
            </a:xfrm>
            <a:prstGeom prst="bentConnector2">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07572C98-EEAD-41D9-A8E7-599C05994A41}"/>
                </a:ext>
              </a:extLst>
            </p:cNvPr>
            <p:cNvCxnSpPr>
              <a:cxnSpLocks/>
              <a:stCxn id="5" idx="3"/>
              <a:endCxn id="10" idx="1"/>
            </p:cNvCxnSpPr>
            <p:nvPr/>
          </p:nvCxnSpPr>
          <p:spPr>
            <a:xfrm flipH="1" flipV="1">
              <a:off x="2842520" y="4852378"/>
              <a:ext cx="1" cy="11764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DE7286D5-D4BB-4A57-93EA-858A944A4902}"/>
                </a:ext>
              </a:extLst>
            </p:cNvPr>
            <p:cNvCxnSpPr>
              <a:cxnSpLocks/>
              <a:stCxn id="6" idx="3"/>
              <a:endCxn id="16" idx="1"/>
            </p:cNvCxnSpPr>
            <p:nvPr/>
          </p:nvCxnSpPr>
          <p:spPr>
            <a:xfrm flipV="1">
              <a:off x="4019987" y="4852378"/>
              <a:ext cx="0" cy="117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8" name="直線コネクタ 27">
              <a:extLst>
                <a:ext uri="{FF2B5EF4-FFF2-40B4-BE49-F238E27FC236}">
                  <a16:creationId xmlns:a16="http://schemas.microsoft.com/office/drawing/2014/main" id="{49E88ACE-CD8B-4933-B29F-FEB5F24CDD72}"/>
                </a:ext>
              </a:extLst>
            </p:cNvPr>
            <p:cNvCxnSpPr>
              <a:cxnSpLocks/>
              <a:stCxn id="7" idx="3"/>
              <a:endCxn id="17" idx="1"/>
            </p:cNvCxnSpPr>
            <p:nvPr/>
          </p:nvCxnSpPr>
          <p:spPr>
            <a:xfrm flipH="1" flipV="1">
              <a:off x="5197453" y="4852378"/>
              <a:ext cx="1" cy="107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636C11B-2262-42FC-BA55-DF369D8616CA}"/>
                </a:ext>
              </a:extLst>
            </p:cNvPr>
            <p:cNvCxnSpPr>
              <a:cxnSpLocks/>
              <a:stCxn id="8" idx="3"/>
              <a:endCxn id="18" idx="1"/>
            </p:cNvCxnSpPr>
            <p:nvPr/>
          </p:nvCxnSpPr>
          <p:spPr>
            <a:xfrm flipH="1" flipV="1">
              <a:off x="6374920" y="4852378"/>
              <a:ext cx="1" cy="1076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09CECE4C-5D9C-4910-B61F-C858566D168C}"/>
                </a:ext>
              </a:extLst>
            </p:cNvPr>
            <p:cNvCxnSpPr>
              <a:cxnSpLocks/>
              <a:stCxn id="9" idx="3"/>
              <a:endCxn id="19" idx="1"/>
            </p:cNvCxnSpPr>
            <p:nvPr/>
          </p:nvCxnSpPr>
          <p:spPr>
            <a:xfrm flipH="1" flipV="1">
              <a:off x="7552392" y="4852378"/>
              <a:ext cx="19" cy="117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62" name="正方形/長方形 61">
              <a:extLst>
                <a:ext uri="{FF2B5EF4-FFF2-40B4-BE49-F238E27FC236}">
                  <a16:creationId xmlns:a16="http://schemas.microsoft.com/office/drawing/2014/main" id="{75BE553A-E219-4654-B043-6D040DF42404}"/>
                </a:ext>
              </a:extLst>
            </p:cNvPr>
            <p:cNvSpPr/>
            <p:nvPr/>
          </p:nvSpPr>
          <p:spPr>
            <a:xfrm>
              <a:off x="2378303"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3" name="正方形/長方形 62">
              <a:extLst>
                <a:ext uri="{FF2B5EF4-FFF2-40B4-BE49-F238E27FC236}">
                  <a16:creationId xmlns:a16="http://schemas.microsoft.com/office/drawing/2014/main" id="{35069B45-1656-46AF-A395-19A5346F26A3}"/>
                </a:ext>
              </a:extLst>
            </p:cNvPr>
            <p:cNvSpPr/>
            <p:nvPr/>
          </p:nvSpPr>
          <p:spPr>
            <a:xfrm>
              <a:off x="2378303"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64" name="正方形/長方形 63">
              <a:extLst>
                <a:ext uri="{FF2B5EF4-FFF2-40B4-BE49-F238E27FC236}">
                  <a16:creationId xmlns:a16="http://schemas.microsoft.com/office/drawing/2014/main" id="{6D689E98-4CB9-4CAD-B247-358ADD694962}"/>
                </a:ext>
              </a:extLst>
            </p:cNvPr>
            <p:cNvSpPr/>
            <p:nvPr/>
          </p:nvSpPr>
          <p:spPr>
            <a:xfrm>
              <a:off x="3551984"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5" name="正方形/長方形 64">
              <a:extLst>
                <a:ext uri="{FF2B5EF4-FFF2-40B4-BE49-F238E27FC236}">
                  <a16:creationId xmlns:a16="http://schemas.microsoft.com/office/drawing/2014/main" id="{7A2E8FD9-BECA-4004-A39C-A6EDCB57CF71}"/>
                </a:ext>
              </a:extLst>
            </p:cNvPr>
            <p:cNvSpPr/>
            <p:nvPr/>
          </p:nvSpPr>
          <p:spPr>
            <a:xfrm>
              <a:off x="3551984"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66" name="正方形/長方形 65">
              <a:extLst>
                <a:ext uri="{FF2B5EF4-FFF2-40B4-BE49-F238E27FC236}">
                  <a16:creationId xmlns:a16="http://schemas.microsoft.com/office/drawing/2014/main" id="{2C947541-FA04-4CAC-BA5C-8D2C9B4B4D5E}"/>
                </a:ext>
              </a:extLst>
            </p:cNvPr>
            <p:cNvSpPr/>
            <p:nvPr/>
          </p:nvSpPr>
          <p:spPr>
            <a:xfrm>
              <a:off x="4729451"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7" name="正方形/長方形 66">
              <a:extLst>
                <a:ext uri="{FF2B5EF4-FFF2-40B4-BE49-F238E27FC236}">
                  <a16:creationId xmlns:a16="http://schemas.microsoft.com/office/drawing/2014/main" id="{666B5494-0496-4878-90D9-645E2D58EB03}"/>
                </a:ext>
              </a:extLst>
            </p:cNvPr>
            <p:cNvSpPr/>
            <p:nvPr/>
          </p:nvSpPr>
          <p:spPr>
            <a:xfrm>
              <a:off x="4729451"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68" name="正方形/長方形 67">
              <a:extLst>
                <a:ext uri="{FF2B5EF4-FFF2-40B4-BE49-F238E27FC236}">
                  <a16:creationId xmlns:a16="http://schemas.microsoft.com/office/drawing/2014/main" id="{E5CBCCBE-C98F-4F20-B8D6-9E9095F3731F}"/>
                </a:ext>
              </a:extLst>
            </p:cNvPr>
            <p:cNvSpPr/>
            <p:nvPr/>
          </p:nvSpPr>
          <p:spPr>
            <a:xfrm>
              <a:off x="5906916"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69" name="正方形/長方形 68">
              <a:extLst>
                <a:ext uri="{FF2B5EF4-FFF2-40B4-BE49-F238E27FC236}">
                  <a16:creationId xmlns:a16="http://schemas.microsoft.com/office/drawing/2014/main" id="{076DE76C-2508-4387-A762-8702E91A3304}"/>
                </a:ext>
              </a:extLst>
            </p:cNvPr>
            <p:cNvSpPr/>
            <p:nvPr/>
          </p:nvSpPr>
          <p:spPr>
            <a:xfrm>
              <a:off x="5906916"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70" name="正方形/長方形 69">
              <a:extLst>
                <a:ext uri="{FF2B5EF4-FFF2-40B4-BE49-F238E27FC236}">
                  <a16:creationId xmlns:a16="http://schemas.microsoft.com/office/drawing/2014/main" id="{C113A91F-2279-46A8-AB9B-2F79EB62486F}"/>
                </a:ext>
              </a:extLst>
            </p:cNvPr>
            <p:cNvSpPr/>
            <p:nvPr/>
          </p:nvSpPr>
          <p:spPr>
            <a:xfrm>
              <a:off x="7084392" y="4555046"/>
              <a:ext cx="936000" cy="278042"/>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PCS</a:t>
              </a:r>
              <a:endParaRPr kumimoji="1" lang="ja-JP" altLang="en-US" sz="1200" dirty="0">
                <a:solidFill>
                  <a:schemeClr val="tx1"/>
                </a:solidFill>
              </a:endParaRPr>
            </a:p>
          </p:txBody>
        </p:sp>
        <p:sp>
          <p:nvSpPr>
            <p:cNvPr id="71" name="正方形/長方形 70">
              <a:extLst>
                <a:ext uri="{FF2B5EF4-FFF2-40B4-BE49-F238E27FC236}">
                  <a16:creationId xmlns:a16="http://schemas.microsoft.com/office/drawing/2014/main" id="{46B4AF7A-08AB-4F38-91A5-1F1729F0C8BF}"/>
                </a:ext>
              </a:extLst>
            </p:cNvPr>
            <p:cNvSpPr/>
            <p:nvPr/>
          </p:nvSpPr>
          <p:spPr>
            <a:xfrm>
              <a:off x="7084392" y="4044118"/>
              <a:ext cx="936000" cy="48322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昇圧用</a:t>
              </a:r>
              <a:endParaRPr kumimoji="1" lang="en-US" altLang="ja-JP" sz="1200" dirty="0">
                <a:solidFill>
                  <a:schemeClr val="tx1"/>
                </a:solidFill>
              </a:endParaRPr>
            </a:p>
            <a:p>
              <a:pPr algn="ctr"/>
              <a:r>
                <a:rPr kumimoji="1" lang="ja-JP" altLang="en-US" sz="1200" dirty="0">
                  <a:solidFill>
                    <a:schemeClr val="tx1"/>
                  </a:solidFill>
                </a:rPr>
                <a:t>変圧器</a:t>
              </a:r>
            </a:p>
          </p:txBody>
        </p:sp>
        <p:sp>
          <p:nvSpPr>
            <p:cNvPr id="91" name="正方形/長方形 90">
              <a:extLst>
                <a:ext uri="{FF2B5EF4-FFF2-40B4-BE49-F238E27FC236}">
                  <a16:creationId xmlns:a16="http://schemas.microsoft.com/office/drawing/2014/main" id="{13F2E5E0-17E5-48DC-9393-DBE31EBEFC73}"/>
                </a:ext>
              </a:extLst>
            </p:cNvPr>
            <p:cNvSpPr/>
            <p:nvPr/>
          </p:nvSpPr>
          <p:spPr>
            <a:xfrm>
              <a:off x="2374508" y="5026261"/>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2" name="正方形/長方形 91">
              <a:extLst>
                <a:ext uri="{FF2B5EF4-FFF2-40B4-BE49-F238E27FC236}">
                  <a16:creationId xmlns:a16="http://schemas.microsoft.com/office/drawing/2014/main" id="{03ECEA54-4876-4190-9D74-B28CD681C498}"/>
                </a:ext>
              </a:extLst>
            </p:cNvPr>
            <p:cNvSpPr/>
            <p:nvPr/>
          </p:nvSpPr>
          <p:spPr>
            <a:xfrm>
              <a:off x="3547464" y="5035562"/>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3" name="正方形/長方形 92">
              <a:extLst>
                <a:ext uri="{FF2B5EF4-FFF2-40B4-BE49-F238E27FC236}">
                  <a16:creationId xmlns:a16="http://schemas.microsoft.com/office/drawing/2014/main" id="{9445A010-7C2E-44CD-81C9-4F53F7DDA23B}"/>
                </a:ext>
              </a:extLst>
            </p:cNvPr>
            <p:cNvSpPr/>
            <p:nvPr/>
          </p:nvSpPr>
          <p:spPr>
            <a:xfrm>
              <a:off x="4718838" y="5026261"/>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4" name="正方形/長方形 93">
              <a:extLst>
                <a:ext uri="{FF2B5EF4-FFF2-40B4-BE49-F238E27FC236}">
                  <a16:creationId xmlns:a16="http://schemas.microsoft.com/office/drawing/2014/main" id="{940041A3-BF49-4D4A-AA5A-53EDE1986FEF}"/>
                </a:ext>
              </a:extLst>
            </p:cNvPr>
            <p:cNvSpPr/>
            <p:nvPr/>
          </p:nvSpPr>
          <p:spPr>
            <a:xfrm>
              <a:off x="5906916" y="5026261"/>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5" name="正方形/長方形 94">
              <a:extLst>
                <a:ext uri="{FF2B5EF4-FFF2-40B4-BE49-F238E27FC236}">
                  <a16:creationId xmlns:a16="http://schemas.microsoft.com/office/drawing/2014/main" id="{FEE84DAD-7BF6-4E80-A3E0-825B6296FE29}"/>
                </a:ext>
              </a:extLst>
            </p:cNvPr>
            <p:cNvSpPr/>
            <p:nvPr/>
          </p:nvSpPr>
          <p:spPr>
            <a:xfrm>
              <a:off x="7082720" y="5021282"/>
              <a:ext cx="935997" cy="1224591"/>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a:solidFill>
                    <a:schemeClr val="tx1"/>
                  </a:solidFill>
                </a:rPr>
                <a:t>ﾊﾞｯﾃﾘｰ</a:t>
              </a:r>
              <a:endParaRPr kumimoji="1" lang="en-US" altLang="ja-JP" sz="1200" dirty="0">
                <a:solidFill>
                  <a:schemeClr val="tx1"/>
                </a:solidFill>
              </a:endParaRPr>
            </a:p>
            <a:p>
              <a:pPr algn="ctr"/>
              <a:r>
                <a:rPr kumimoji="1" lang="ja-JP" altLang="en-US" sz="1200" dirty="0">
                  <a:solidFill>
                    <a:schemeClr val="tx1"/>
                  </a:solidFill>
                </a:rPr>
                <a:t>ﾓｼﾞｭｰﾙ</a:t>
              </a:r>
            </a:p>
          </p:txBody>
        </p:sp>
        <p:sp>
          <p:nvSpPr>
            <p:cNvPr id="97" name="楕円 96">
              <a:extLst>
                <a:ext uri="{FF2B5EF4-FFF2-40B4-BE49-F238E27FC236}">
                  <a16:creationId xmlns:a16="http://schemas.microsoft.com/office/drawing/2014/main" id="{F05C1D7D-E71D-40AF-A928-0315B350C377}"/>
                </a:ext>
              </a:extLst>
            </p:cNvPr>
            <p:cNvSpPr/>
            <p:nvPr/>
          </p:nvSpPr>
          <p:spPr>
            <a:xfrm>
              <a:off x="777918" y="2640297"/>
              <a:ext cx="155537" cy="155537"/>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9" name="正方形/長方形 98">
              <a:extLst>
                <a:ext uri="{FF2B5EF4-FFF2-40B4-BE49-F238E27FC236}">
                  <a16:creationId xmlns:a16="http://schemas.microsoft.com/office/drawing/2014/main" id="{CBC8F97C-7DB2-49BC-84A6-3EF40B79E5D1}"/>
                </a:ext>
              </a:extLst>
            </p:cNvPr>
            <p:cNvSpPr/>
            <p:nvPr/>
          </p:nvSpPr>
          <p:spPr>
            <a:xfrm>
              <a:off x="2393114" y="3252295"/>
              <a:ext cx="1034159" cy="651159"/>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kumimoji="1" lang="en-US" altLang="ja-JP" sz="1100" dirty="0">
                  <a:solidFill>
                    <a:schemeClr val="tx1"/>
                  </a:solidFill>
                </a:rPr>
                <a:t>6.6kV</a:t>
              </a:r>
            </a:p>
            <a:p>
              <a:r>
                <a:rPr kumimoji="1" lang="ja-JP" altLang="en-US" sz="1100" dirty="0">
                  <a:solidFill>
                    <a:schemeClr val="tx1"/>
                  </a:solidFill>
                </a:rPr>
                <a:t>配電盤</a:t>
              </a:r>
            </a:p>
          </p:txBody>
        </p:sp>
        <p:sp>
          <p:nvSpPr>
            <p:cNvPr id="104" name="正方形/長方形 103">
              <a:extLst>
                <a:ext uri="{FF2B5EF4-FFF2-40B4-BE49-F238E27FC236}">
                  <a16:creationId xmlns:a16="http://schemas.microsoft.com/office/drawing/2014/main" id="{49AACC3D-F038-43D7-8DCA-18B1360088EA}"/>
                </a:ext>
              </a:extLst>
            </p:cNvPr>
            <p:cNvSpPr/>
            <p:nvPr/>
          </p:nvSpPr>
          <p:spPr>
            <a:xfrm>
              <a:off x="1640087" y="3252295"/>
              <a:ext cx="646534" cy="643702"/>
            </a:xfrm>
            <a:prstGeom prst="rect">
              <a:avLst/>
            </a:prstGeom>
            <a:solidFill>
              <a:schemeClr val="bg1"/>
            </a:solidFill>
            <a:ln>
              <a:solidFill>
                <a:schemeClr val="tx1"/>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kumimoji="1" lang="en-US" altLang="ja-JP" sz="1100" dirty="0">
                  <a:solidFill>
                    <a:schemeClr val="tx1"/>
                  </a:solidFill>
                </a:rPr>
                <a:t>22/6.6</a:t>
              </a:r>
            </a:p>
            <a:p>
              <a:pPr algn="ctr"/>
              <a:r>
                <a:rPr kumimoji="1" lang="ja-JP" altLang="en-US" sz="1100" dirty="0">
                  <a:solidFill>
                    <a:schemeClr val="tx1"/>
                  </a:solidFill>
                </a:rPr>
                <a:t>変圧器</a:t>
              </a:r>
            </a:p>
          </p:txBody>
        </p:sp>
        <p:sp>
          <p:nvSpPr>
            <p:cNvPr id="117" name="楕円 116">
              <a:extLst>
                <a:ext uri="{FF2B5EF4-FFF2-40B4-BE49-F238E27FC236}">
                  <a16:creationId xmlns:a16="http://schemas.microsoft.com/office/drawing/2014/main" id="{697EB016-953B-44CF-9C05-12CBB46D6E6F}"/>
                </a:ext>
              </a:extLst>
            </p:cNvPr>
            <p:cNvSpPr/>
            <p:nvPr/>
          </p:nvSpPr>
          <p:spPr>
            <a:xfrm>
              <a:off x="788940" y="3012616"/>
              <a:ext cx="155537" cy="155537"/>
            </a:xfrm>
            <a:prstGeom prst="ellipse">
              <a:avLst/>
            </a:prstGeom>
            <a:solidFill>
              <a:schemeClr val="tx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9" name="コネクタ: カギ線 118">
              <a:extLst>
                <a:ext uri="{FF2B5EF4-FFF2-40B4-BE49-F238E27FC236}">
                  <a16:creationId xmlns:a16="http://schemas.microsoft.com/office/drawing/2014/main" id="{1478E7F0-1789-4BB1-9365-1E67FB4A1DDA}"/>
                </a:ext>
              </a:extLst>
            </p:cNvPr>
            <p:cNvCxnSpPr>
              <a:cxnSpLocks/>
              <a:stCxn id="117" idx="6"/>
              <a:endCxn id="4" idx="0"/>
            </p:cNvCxnSpPr>
            <p:nvPr/>
          </p:nvCxnSpPr>
          <p:spPr>
            <a:xfrm>
              <a:off x="944477" y="3090385"/>
              <a:ext cx="255675" cy="164785"/>
            </a:xfrm>
            <a:prstGeom prst="bentConnector2">
              <a:avLst/>
            </a:prstGeom>
          </p:spPr>
          <p:style>
            <a:lnRef idx="1">
              <a:schemeClr val="dk1"/>
            </a:lnRef>
            <a:fillRef idx="0">
              <a:schemeClr val="dk1"/>
            </a:fillRef>
            <a:effectRef idx="0">
              <a:schemeClr val="dk1"/>
            </a:effectRef>
            <a:fontRef idx="minor">
              <a:schemeClr val="tx1"/>
            </a:fontRef>
          </p:style>
        </p:cxnSp>
        <p:cxnSp>
          <p:nvCxnSpPr>
            <p:cNvPr id="121" name="直線コネクタ 120">
              <a:extLst>
                <a:ext uri="{FF2B5EF4-FFF2-40B4-BE49-F238E27FC236}">
                  <a16:creationId xmlns:a16="http://schemas.microsoft.com/office/drawing/2014/main" id="{FF4EC190-4D52-47BF-A83F-D0026C8D5612}"/>
                </a:ext>
              </a:extLst>
            </p:cNvPr>
            <p:cNvCxnSpPr>
              <a:cxnSpLocks/>
              <a:stCxn id="99" idx="1"/>
              <a:endCxn id="104" idx="3"/>
            </p:cNvCxnSpPr>
            <p:nvPr/>
          </p:nvCxnSpPr>
          <p:spPr>
            <a:xfrm flipH="1" flipV="1">
              <a:off x="2286621" y="3574146"/>
              <a:ext cx="106493" cy="3729"/>
            </a:xfrm>
            <a:prstGeom prst="line">
              <a:avLst/>
            </a:prstGeom>
          </p:spPr>
          <p:style>
            <a:lnRef idx="1">
              <a:schemeClr val="dk1"/>
            </a:lnRef>
            <a:fillRef idx="0">
              <a:schemeClr val="dk1"/>
            </a:fillRef>
            <a:effectRef idx="0">
              <a:schemeClr val="dk1"/>
            </a:effectRef>
            <a:fontRef idx="minor">
              <a:schemeClr val="tx1"/>
            </a:fontRef>
          </p:style>
        </p:cxnSp>
        <p:cxnSp>
          <p:nvCxnSpPr>
            <p:cNvPr id="123" name="直線コネクタ 122">
              <a:extLst>
                <a:ext uri="{FF2B5EF4-FFF2-40B4-BE49-F238E27FC236}">
                  <a16:creationId xmlns:a16="http://schemas.microsoft.com/office/drawing/2014/main" id="{4F337AC0-7935-4DA8-9C23-FCF57E209680}"/>
                </a:ext>
              </a:extLst>
            </p:cNvPr>
            <p:cNvCxnSpPr>
              <a:cxnSpLocks/>
              <a:stCxn id="104" idx="1"/>
              <a:endCxn id="4" idx="3"/>
            </p:cNvCxnSpPr>
            <p:nvPr/>
          </p:nvCxnSpPr>
          <p:spPr>
            <a:xfrm flipH="1">
              <a:off x="1533594" y="3574146"/>
              <a:ext cx="106493" cy="1438"/>
            </a:xfrm>
            <a:prstGeom prst="line">
              <a:avLst/>
            </a:prstGeom>
          </p:spPr>
          <p:style>
            <a:lnRef idx="1">
              <a:schemeClr val="dk1"/>
            </a:lnRef>
            <a:fillRef idx="0">
              <a:schemeClr val="dk1"/>
            </a:fillRef>
            <a:effectRef idx="0">
              <a:schemeClr val="dk1"/>
            </a:effectRef>
            <a:fontRef idx="minor">
              <a:schemeClr val="tx1"/>
            </a:fontRef>
          </p:style>
        </p:cxnSp>
        <p:cxnSp>
          <p:nvCxnSpPr>
            <p:cNvPr id="131" name="直線コネクタ 130">
              <a:extLst>
                <a:ext uri="{FF2B5EF4-FFF2-40B4-BE49-F238E27FC236}">
                  <a16:creationId xmlns:a16="http://schemas.microsoft.com/office/drawing/2014/main" id="{DA222DBD-2684-447F-B0A2-54B95A568D8C}"/>
                </a:ext>
              </a:extLst>
            </p:cNvPr>
            <p:cNvCxnSpPr>
              <a:cxnSpLocks/>
              <a:stCxn id="97" idx="4"/>
              <a:endCxn id="117" idx="0"/>
            </p:cNvCxnSpPr>
            <p:nvPr/>
          </p:nvCxnSpPr>
          <p:spPr>
            <a:xfrm>
              <a:off x="855687" y="2795834"/>
              <a:ext cx="11022" cy="216782"/>
            </a:xfrm>
            <a:prstGeom prst="line">
              <a:avLst/>
            </a:prstGeom>
          </p:spPr>
          <p:style>
            <a:lnRef idx="1">
              <a:schemeClr val="dk1"/>
            </a:lnRef>
            <a:fillRef idx="0">
              <a:schemeClr val="dk1"/>
            </a:fillRef>
            <a:effectRef idx="0">
              <a:schemeClr val="dk1"/>
            </a:effectRef>
            <a:fontRef idx="minor">
              <a:schemeClr val="tx1"/>
            </a:fontRef>
          </p:style>
        </p:cxnSp>
        <p:sp>
          <p:nvSpPr>
            <p:cNvPr id="135" name="正方形/長方形 134">
              <a:extLst>
                <a:ext uri="{FF2B5EF4-FFF2-40B4-BE49-F238E27FC236}">
                  <a16:creationId xmlns:a16="http://schemas.microsoft.com/office/drawing/2014/main" id="{C75E816A-949B-493A-B338-B54D706959DB}"/>
                </a:ext>
              </a:extLst>
            </p:cNvPr>
            <p:cNvSpPr/>
            <p:nvPr/>
          </p:nvSpPr>
          <p:spPr>
            <a:xfrm>
              <a:off x="2249677" y="4547481"/>
              <a:ext cx="5906616" cy="2158121"/>
            </a:xfrm>
            <a:prstGeom prst="rect">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6" name="正方形/長方形 135">
              <a:extLst>
                <a:ext uri="{FF2B5EF4-FFF2-40B4-BE49-F238E27FC236}">
                  <a16:creationId xmlns:a16="http://schemas.microsoft.com/office/drawing/2014/main" id="{E615B00B-CD90-4B0B-B648-64D036A91A93}"/>
                </a:ext>
              </a:extLst>
            </p:cNvPr>
            <p:cNvSpPr/>
            <p:nvPr/>
          </p:nvSpPr>
          <p:spPr>
            <a:xfrm>
              <a:off x="2928509" y="3285846"/>
              <a:ext cx="464664" cy="271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1200" dirty="0">
                  <a:solidFill>
                    <a:schemeClr val="tx1"/>
                  </a:solidFill>
                </a:rPr>
                <a:t>EMS</a:t>
              </a:r>
              <a:endParaRPr kumimoji="1" lang="ja-JP" altLang="en-US" sz="1200" dirty="0">
                <a:solidFill>
                  <a:schemeClr val="tx1"/>
                </a:solidFill>
              </a:endParaRPr>
            </a:p>
          </p:txBody>
        </p:sp>
        <p:sp>
          <p:nvSpPr>
            <p:cNvPr id="148" name="正方形/長方形 147">
              <a:extLst>
                <a:ext uri="{FF2B5EF4-FFF2-40B4-BE49-F238E27FC236}">
                  <a16:creationId xmlns:a16="http://schemas.microsoft.com/office/drawing/2014/main" id="{72B48F0C-15B8-4495-88E4-AA3BA449B575}"/>
                </a:ext>
              </a:extLst>
            </p:cNvPr>
            <p:cNvSpPr/>
            <p:nvPr/>
          </p:nvSpPr>
          <p:spPr>
            <a:xfrm>
              <a:off x="2928509" y="3600977"/>
              <a:ext cx="464664" cy="271884"/>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800" dirty="0">
                  <a:solidFill>
                    <a:schemeClr val="tx1"/>
                  </a:solidFill>
                </a:rPr>
                <a:t>通信装置</a:t>
              </a:r>
            </a:p>
          </p:txBody>
        </p:sp>
        <p:sp>
          <p:nvSpPr>
            <p:cNvPr id="154" name="正方形/長方形 153">
              <a:extLst>
                <a:ext uri="{FF2B5EF4-FFF2-40B4-BE49-F238E27FC236}">
                  <a16:creationId xmlns:a16="http://schemas.microsoft.com/office/drawing/2014/main" id="{C1715DDE-1087-4059-8DD4-7D1C4393A9AD}"/>
                </a:ext>
              </a:extLst>
            </p:cNvPr>
            <p:cNvSpPr/>
            <p:nvPr/>
          </p:nvSpPr>
          <p:spPr>
            <a:xfrm>
              <a:off x="2913897" y="3265910"/>
              <a:ext cx="513375" cy="626358"/>
            </a:xfrm>
            <a:prstGeom prst="rect">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5" name="正方形/長方形 154">
              <a:extLst>
                <a:ext uri="{FF2B5EF4-FFF2-40B4-BE49-F238E27FC236}">
                  <a16:creationId xmlns:a16="http://schemas.microsoft.com/office/drawing/2014/main" id="{520B6D87-EAAF-48D7-B014-F039907093BC}"/>
                </a:ext>
              </a:extLst>
            </p:cNvPr>
            <p:cNvSpPr/>
            <p:nvPr/>
          </p:nvSpPr>
          <p:spPr>
            <a:xfrm>
              <a:off x="1642568" y="4014008"/>
              <a:ext cx="464664" cy="541038"/>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a:solidFill>
                    <a:schemeClr val="tx1"/>
                  </a:solidFill>
                </a:rPr>
                <a:t>監視</a:t>
              </a:r>
              <a:endParaRPr kumimoji="1" lang="en-US" altLang="ja-JP" sz="1000" dirty="0">
                <a:solidFill>
                  <a:schemeClr val="tx1"/>
                </a:solidFill>
              </a:endParaRPr>
            </a:p>
            <a:p>
              <a:pPr algn="ctr"/>
              <a:r>
                <a:rPr kumimoji="1" lang="ja-JP" altLang="en-US" sz="1000" dirty="0">
                  <a:solidFill>
                    <a:schemeClr val="tx1"/>
                  </a:solidFill>
                </a:rPr>
                <a:t>システム</a:t>
              </a:r>
            </a:p>
          </p:txBody>
        </p:sp>
        <p:sp>
          <p:nvSpPr>
            <p:cNvPr id="156" name="テキスト ボックス 155">
              <a:extLst>
                <a:ext uri="{FF2B5EF4-FFF2-40B4-BE49-F238E27FC236}">
                  <a16:creationId xmlns:a16="http://schemas.microsoft.com/office/drawing/2014/main" id="{68664D5E-EB3D-4948-9D19-70A88404A022}"/>
                </a:ext>
              </a:extLst>
            </p:cNvPr>
            <p:cNvSpPr txBox="1"/>
            <p:nvPr/>
          </p:nvSpPr>
          <p:spPr>
            <a:xfrm>
              <a:off x="1474790" y="4696376"/>
              <a:ext cx="800219" cy="215444"/>
            </a:xfrm>
            <a:prstGeom prst="rect">
              <a:avLst/>
            </a:prstGeom>
            <a:noFill/>
          </p:spPr>
          <p:txBody>
            <a:bodyPr wrap="none" rtlCol="0">
              <a:spAutoFit/>
            </a:bodyPr>
            <a:lstStyle/>
            <a:p>
              <a:r>
                <a:rPr kumimoji="1" lang="ja-JP" altLang="en-US" sz="800" b="1" dirty="0">
                  <a:solidFill>
                    <a:srgbClr val="FF0000"/>
                  </a:solidFill>
                </a:rPr>
                <a:t>補助対象範囲</a:t>
              </a:r>
            </a:p>
          </p:txBody>
        </p:sp>
        <p:sp>
          <p:nvSpPr>
            <p:cNvPr id="157" name="テキスト ボックス 156">
              <a:extLst>
                <a:ext uri="{FF2B5EF4-FFF2-40B4-BE49-F238E27FC236}">
                  <a16:creationId xmlns:a16="http://schemas.microsoft.com/office/drawing/2014/main" id="{AFE8B820-309D-4AAF-BAAE-04B6B8042DDE}"/>
                </a:ext>
              </a:extLst>
            </p:cNvPr>
            <p:cNvSpPr txBox="1"/>
            <p:nvPr/>
          </p:nvSpPr>
          <p:spPr>
            <a:xfrm>
              <a:off x="2842506" y="3059216"/>
              <a:ext cx="800219" cy="215444"/>
            </a:xfrm>
            <a:prstGeom prst="rect">
              <a:avLst/>
            </a:prstGeom>
            <a:noFill/>
          </p:spPr>
          <p:txBody>
            <a:bodyPr wrap="none" rtlCol="0">
              <a:spAutoFit/>
            </a:bodyPr>
            <a:lstStyle/>
            <a:p>
              <a:r>
                <a:rPr kumimoji="1" lang="ja-JP" altLang="en-US" sz="800" b="1" dirty="0">
                  <a:solidFill>
                    <a:srgbClr val="FF0000"/>
                  </a:solidFill>
                </a:rPr>
                <a:t>補助対象範囲</a:t>
              </a:r>
            </a:p>
          </p:txBody>
        </p:sp>
        <p:sp>
          <p:nvSpPr>
            <p:cNvPr id="159" name="テキスト ボックス 158">
              <a:extLst>
                <a:ext uri="{FF2B5EF4-FFF2-40B4-BE49-F238E27FC236}">
                  <a16:creationId xmlns:a16="http://schemas.microsoft.com/office/drawing/2014/main" id="{938AE398-FCF4-405F-82B6-DF173C4C1B12}"/>
                </a:ext>
              </a:extLst>
            </p:cNvPr>
            <p:cNvSpPr txBox="1"/>
            <p:nvPr/>
          </p:nvSpPr>
          <p:spPr>
            <a:xfrm>
              <a:off x="7831447" y="2744833"/>
              <a:ext cx="800219" cy="215444"/>
            </a:xfrm>
            <a:prstGeom prst="rect">
              <a:avLst/>
            </a:prstGeom>
            <a:noFill/>
          </p:spPr>
          <p:txBody>
            <a:bodyPr wrap="none" rtlCol="0">
              <a:spAutoFit/>
            </a:bodyPr>
            <a:lstStyle/>
            <a:p>
              <a:r>
                <a:rPr kumimoji="1" lang="ja-JP" altLang="en-US" sz="800" b="1" dirty="0"/>
                <a:t>蓄電所敷地内</a:t>
              </a:r>
            </a:p>
          </p:txBody>
        </p:sp>
        <p:sp>
          <p:nvSpPr>
            <p:cNvPr id="162" name="テキスト ボックス 161">
              <a:extLst>
                <a:ext uri="{FF2B5EF4-FFF2-40B4-BE49-F238E27FC236}">
                  <a16:creationId xmlns:a16="http://schemas.microsoft.com/office/drawing/2014/main" id="{4AE89F38-6953-4583-9AD1-0A232D30D70A}"/>
                </a:ext>
              </a:extLst>
            </p:cNvPr>
            <p:cNvSpPr txBox="1"/>
            <p:nvPr/>
          </p:nvSpPr>
          <p:spPr>
            <a:xfrm>
              <a:off x="876876" y="2920513"/>
              <a:ext cx="492443" cy="215444"/>
            </a:xfrm>
            <a:prstGeom prst="rect">
              <a:avLst/>
            </a:prstGeom>
            <a:noFill/>
          </p:spPr>
          <p:txBody>
            <a:bodyPr wrap="none" rtlCol="0">
              <a:spAutoFit/>
            </a:bodyPr>
            <a:lstStyle/>
            <a:p>
              <a:r>
                <a:rPr kumimoji="1" lang="ja-JP" altLang="en-US" sz="800" b="1" dirty="0"/>
                <a:t>受電柱</a:t>
              </a:r>
            </a:p>
          </p:txBody>
        </p:sp>
        <p:sp>
          <p:nvSpPr>
            <p:cNvPr id="163" name="テキスト ボックス 162">
              <a:extLst>
                <a:ext uri="{FF2B5EF4-FFF2-40B4-BE49-F238E27FC236}">
                  <a16:creationId xmlns:a16="http://schemas.microsoft.com/office/drawing/2014/main" id="{797760AE-71CD-42D8-9BA7-6CD61B0AEC2D}"/>
                </a:ext>
              </a:extLst>
            </p:cNvPr>
            <p:cNvSpPr txBox="1"/>
            <p:nvPr/>
          </p:nvSpPr>
          <p:spPr>
            <a:xfrm>
              <a:off x="350890" y="2613228"/>
              <a:ext cx="492443" cy="215444"/>
            </a:xfrm>
            <a:prstGeom prst="rect">
              <a:avLst/>
            </a:prstGeom>
            <a:noFill/>
          </p:spPr>
          <p:txBody>
            <a:bodyPr wrap="none" rtlCol="0">
              <a:spAutoFit/>
            </a:bodyPr>
            <a:lstStyle/>
            <a:p>
              <a:r>
                <a:rPr kumimoji="1" lang="ja-JP" altLang="en-US" sz="800" b="1" dirty="0"/>
                <a:t>電力柱</a:t>
              </a:r>
            </a:p>
          </p:txBody>
        </p:sp>
        <p:cxnSp>
          <p:nvCxnSpPr>
            <p:cNvPr id="167" name="直線コネクタ 166">
              <a:extLst>
                <a:ext uri="{FF2B5EF4-FFF2-40B4-BE49-F238E27FC236}">
                  <a16:creationId xmlns:a16="http://schemas.microsoft.com/office/drawing/2014/main" id="{26BC9125-47A2-4185-867C-8A7D89F58B14}"/>
                </a:ext>
              </a:extLst>
            </p:cNvPr>
            <p:cNvCxnSpPr>
              <a:cxnSpLocks/>
            </p:cNvCxnSpPr>
            <p:nvPr/>
          </p:nvCxnSpPr>
          <p:spPr>
            <a:xfrm flipH="1">
              <a:off x="855686" y="2712283"/>
              <a:ext cx="1734557" cy="0"/>
            </a:xfrm>
            <a:prstGeom prst="line">
              <a:avLst/>
            </a:prstGeom>
          </p:spPr>
          <p:style>
            <a:lnRef idx="1">
              <a:schemeClr val="dk1"/>
            </a:lnRef>
            <a:fillRef idx="0">
              <a:schemeClr val="dk1"/>
            </a:fillRef>
            <a:effectRef idx="0">
              <a:schemeClr val="dk1"/>
            </a:effectRef>
            <a:fontRef idx="minor">
              <a:schemeClr val="tx1"/>
            </a:fontRef>
          </p:style>
        </p:cxnSp>
        <p:sp>
          <p:nvSpPr>
            <p:cNvPr id="169" name="テキスト ボックス 168">
              <a:extLst>
                <a:ext uri="{FF2B5EF4-FFF2-40B4-BE49-F238E27FC236}">
                  <a16:creationId xmlns:a16="http://schemas.microsoft.com/office/drawing/2014/main" id="{52A51DCD-EBC6-457F-8DEE-8FA1FD605FD6}"/>
                </a:ext>
              </a:extLst>
            </p:cNvPr>
            <p:cNvSpPr txBox="1"/>
            <p:nvPr/>
          </p:nvSpPr>
          <p:spPr>
            <a:xfrm>
              <a:off x="2590243" y="2584219"/>
              <a:ext cx="1063112" cy="261610"/>
            </a:xfrm>
            <a:prstGeom prst="rect">
              <a:avLst/>
            </a:prstGeom>
            <a:noFill/>
          </p:spPr>
          <p:txBody>
            <a:bodyPr wrap="none" rtlCol="0">
              <a:spAutoFit/>
            </a:bodyPr>
            <a:lstStyle/>
            <a:p>
              <a:r>
                <a:rPr kumimoji="1" lang="ja-JP" altLang="en-US" sz="1100" dirty="0"/>
                <a:t>至 ○○変電所</a:t>
              </a:r>
            </a:p>
          </p:txBody>
        </p:sp>
        <p:sp>
          <p:nvSpPr>
            <p:cNvPr id="177" name="テキスト ボックス 176">
              <a:extLst>
                <a:ext uri="{FF2B5EF4-FFF2-40B4-BE49-F238E27FC236}">
                  <a16:creationId xmlns:a16="http://schemas.microsoft.com/office/drawing/2014/main" id="{9A7FDE58-C40E-4F48-92CF-C687ECDE7A14}"/>
                </a:ext>
              </a:extLst>
            </p:cNvPr>
            <p:cNvSpPr txBox="1"/>
            <p:nvPr/>
          </p:nvSpPr>
          <p:spPr>
            <a:xfrm>
              <a:off x="7693763" y="3299573"/>
              <a:ext cx="922047" cy="281048"/>
            </a:xfrm>
            <a:prstGeom prst="rect">
              <a:avLst/>
            </a:prstGeom>
            <a:noFill/>
          </p:spPr>
          <p:txBody>
            <a:bodyPr wrap="none" rtlCol="0">
              <a:spAutoFit/>
            </a:bodyPr>
            <a:lstStyle/>
            <a:p>
              <a:r>
                <a:rPr kumimoji="1" lang="ja-JP" altLang="en-US" sz="1100" dirty="0"/>
                <a:t>至 負荷設備</a:t>
              </a:r>
            </a:p>
          </p:txBody>
        </p:sp>
        <p:sp>
          <p:nvSpPr>
            <p:cNvPr id="80" name="正方形/長方形 79">
              <a:extLst>
                <a:ext uri="{FF2B5EF4-FFF2-40B4-BE49-F238E27FC236}">
                  <a16:creationId xmlns:a16="http://schemas.microsoft.com/office/drawing/2014/main" id="{4244CD60-D48D-41B8-AAFD-F35381208E5D}"/>
                </a:ext>
              </a:extLst>
            </p:cNvPr>
            <p:cNvSpPr/>
            <p:nvPr/>
          </p:nvSpPr>
          <p:spPr>
            <a:xfrm>
              <a:off x="1619674" y="3995569"/>
              <a:ext cx="513375" cy="626358"/>
            </a:xfrm>
            <a:prstGeom prst="rect">
              <a:avLst/>
            </a:prstGeom>
            <a:noFill/>
            <a:ln w="19050">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73" name="正方形/長方形 172">
            <a:extLst>
              <a:ext uri="{FF2B5EF4-FFF2-40B4-BE49-F238E27FC236}">
                <a16:creationId xmlns:a16="http://schemas.microsoft.com/office/drawing/2014/main" id="{DF0088F1-20B5-421F-BD51-687A995722D0}"/>
              </a:ext>
            </a:extLst>
          </p:cNvPr>
          <p:cNvSpPr/>
          <p:nvPr/>
        </p:nvSpPr>
        <p:spPr>
          <a:xfrm>
            <a:off x="256032" y="2047108"/>
            <a:ext cx="8648882" cy="448872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76" name="直線コネクタ 175">
            <a:extLst>
              <a:ext uri="{FF2B5EF4-FFF2-40B4-BE49-F238E27FC236}">
                <a16:creationId xmlns:a16="http://schemas.microsoft.com/office/drawing/2014/main" id="{9B9794D9-C806-4D5D-8DE9-C50541DAA3FA}"/>
              </a:ext>
            </a:extLst>
          </p:cNvPr>
          <p:cNvCxnSpPr/>
          <p:nvPr/>
        </p:nvCxnSpPr>
        <p:spPr>
          <a:xfrm>
            <a:off x="7558427" y="3516484"/>
            <a:ext cx="134648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コネクタ: カギ線 185">
            <a:extLst>
              <a:ext uri="{FF2B5EF4-FFF2-40B4-BE49-F238E27FC236}">
                <a16:creationId xmlns:a16="http://schemas.microsoft.com/office/drawing/2014/main" id="{EDD63AC6-A41A-43A9-8377-0161EF113E69}"/>
              </a:ext>
            </a:extLst>
          </p:cNvPr>
          <p:cNvCxnSpPr>
            <a:stCxn id="136" idx="3"/>
            <a:endCxn id="66" idx="1"/>
          </p:cNvCxnSpPr>
          <p:nvPr/>
        </p:nvCxnSpPr>
        <p:spPr>
          <a:xfrm>
            <a:off x="3393288" y="3374038"/>
            <a:ext cx="1336278" cy="1184283"/>
          </a:xfrm>
          <a:prstGeom prst="bentConnector3">
            <a:avLst>
              <a:gd name="adj1" fmla="val 92163"/>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89" name="コネクタ: カギ線 188">
            <a:extLst>
              <a:ext uri="{FF2B5EF4-FFF2-40B4-BE49-F238E27FC236}">
                <a16:creationId xmlns:a16="http://schemas.microsoft.com/office/drawing/2014/main" id="{68E2CC2B-52BA-47F8-9F6E-0B9433DC5834}"/>
              </a:ext>
            </a:extLst>
          </p:cNvPr>
          <p:cNvCxnSpPr>
            <a:cxnSpLocks/>
            <a:stCxn id="136" idx="3"/>
            <a:endCxn id="62" idx="3"/>
          </p:cNvCxnSpPr>
          <p:nvPr/>
        </p:nvCxnSpPr>
        <p:spPr>
          <a:xfrm flipH="1">
            <a:off x="3314418" y="3374038"/>
            <a:ext cx="78870" cy="1184283"/>
          </a:xfrm>
          <a:prstGeom prst="bentConnector3">
            <a:avLst>
              <a:gd name="adj1" fmla="val -72461"/>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1" name="コネクタ: カギ線 190">
            <a:extLst>
              <a:ext uri="{FF2B5EF4-FFF2-40B4-BE49-F238E27FC236}">
                <a16:creationId xmlns:a16="http://schemas.microsoft.com/office/drawing/2014/main" id="{14CA07A2-CEE9-4A75-BAF9-34E682EBD719}"/>
              </a:ext>
            </a:extLst>
          </p:cNvPr>
          <p:cNvCxnSpPr>
            <a:cxnSpLocks/>
            <a:stCxn id="136" idx="3"/>
            <a:endCxn id="64" idx="1"/>
          </p:cNvCxnSpPr>
          <p:nvPr/>
        </p:nvCxnSpPr>
        <p:spPr>
          <a:xfrm>
            <a:off x="3393288" y="3374038"/>
            <a:ext cx="158811" cy="1184283"/>
          </a:xfrm>
          <a:prstGeom prst="bentConnector3">
            <a:avLst>
              <a:gd name="adj1" fmla="val 50000"/>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3" name="コネクタ: カギ線 192">
            <a:extLst>
              <a:ext uri="{FF2B5EF4-FFF2-40B4-BE49-F238E27FC236}">
                <a16:creationId xmlns:a16="http://schemas.microsoft.com/office/drawing/2014/main" id="{1DCA73D5-CF7C-40AC-86C2-6CBED24C9D66}"/>
              </a:ext>
            </a:extLst>
          </p:cNvPr>
          <p:cNvCxnSpPr>
            <a:stCxn id="136" idx="3"/>
            <a:endCxn id="68" idx="1"/>
          </p:cNvCxnSpPr>
          <p:nvPr/>
        </p:nvCxnSpPr>
        <p:spPr>
          <a:xfrm>
            <a:off x="3393288" y="3374038"/>
            <a:ext cx="2513743" cy="1184283"/>
          </a:xfrm>
          <a:prstGeom prst="bentConnector3">
            <a:avLst>
              <a:gd name="adj1" fmla="val 95194"/>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96" name="コネクタ: カギ線 195">
            <a:extLst>
              <a:ext uri="{FF2B5EF4-FFF2-40B4-BE49-F238E27FC236}">
                <a16:creationId xmlns:a16="http://schemas.microsoft.com/office/drawing/2014/main" id="{EDAC87FB-89C1-4588-8245-763772BF2416}"/>
              </a:ext>
            </a:extLst>
          </p:cNvPr>
          <p:cNvCxnSpPr>
            <a:stCxn id="136" idx="3"/>
            <a:endCxn id="70" idx="1"/>
          </p:cNvCxnSpPr>
          <p:nvPr/>
        </p:nvCxnSpPr>
        <p:spPr>
          <a:xfrm>
            <a:off x="3393288" y="3374038"/>
            <a:ext cx="3691219" cy="1184283"/>
          </a:xfrm>
          <a:prstGeom prst="bentConnector3">
            <a:avLst>
              <a:gd name="adj1" fmla="val 96542"/>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2" name="直線コネクタ 201">
            <a:extLst>
              <a:ext uri="{FF2B5EF4-FFF2-40B4-BE49-F238E27FC236}">
                <a16:creationId xmlns:a16="http://schemas.microsoft.com/office/drawing/2014/main" id="{95835F01-C4CC-49F0-8F4F-11C5FB37E130}"/>
              </a:ext>
            </a:extLst>
          </p:cNvPr>
          <p:cNvCxnSpPr>
            <a:cxnSpLocks/>
            <a:stCxn id="136" idx="2"/>
            <a:endCxn id="148" idx="0"/>
          </p:cNvCxnSpPr>
          <p:nvPr/>
        </p:nvCxnSpPr>
        <p:spPr>
          <a:xfrm>
            <a:off x="3160956" y="3500577"/>
            <a:ext cx="0" cy="40256"/>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05" name="コネクタ: カギ線 204">
            <a:extLst>
              <a:ext uri="{FF2B5EF4-FFF2-40B4-BE49-F238E27FC236}">
                <a16:creationId xmlns:a16="http://schemas.microsoft.com/office/drawing/2014/main" id="{8C138674-1938-4D68-A94D-8BFA7C38CB5F}"/>
              </a:ext>
            </a:extLst>
          </p:cNvPr>
          <p:cNvCxnSpPr>
            <a:cxnSpLocks/>
            <a:stCxn id="148" idx="2"/>
            <a:endCxn id="155" idx="0"/>
          </p:cNvCxnSpPr>
          <p:nvPr/>
        </p:nvCxnSpPr>
        <p:spPr>
          <a:xfrm rot="5400000">
            <a:off x="2452294" y="3216634"/>
            <a:ext cx="131385" cy="1285941"/>
          </a:xfrm>
          <a:prstGeom prst="bentConnector3">
            <a:avLst>
              <a:gd name="adj1" fmla="val 36951"/>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213" name="テキスト ボックス 212">
            <a:extLst>
              <a:ext uri="{FF2B5EF4-FFF2-40B4-BE49-F238E27FC236}">
                <a16:creationId xmlns:a16="http://schemas.microsoft.com/office/drawing/2014/main" id="{E93BBBEB-944C-461B-929B-453EBE6E7EBF}"/>
              </a:ext>
            </a:extLst>
          </p:cNvPr>
          <p:cNvSpPr txBox="1"/>
          <p:nvPr/>
        </p:nvSpPr>
        <p:spPr>
          <a:xfrm>
            <a:off x="382271" y="6017037"/>
            <a:ext cx="1031051" cy="430887"/>
          </a:xfrm>
          <a:prstGeom prst="rect">
            <a:avLst/>
          </a:prstGeom>
          <a:noFill/>
          <a:ln>
            <a:solidFill>
              <a:schemeClr val="tx1"/>
            </a:solidFill>
          </a:ln>
        </p:spPr>
        <p:txBody>
          <a:bodyPr wrap="none" rtlCol="0">
            <a:spAutoFit/>
          </a:bodyPr>
          <a:lstStyle/>
          <a:p>
            <a:r>
              <a:rPr kumimoji="1" lang="ja-JP" altLang="en-US" sz="1050" dirty="0"/>
              <a:t>電力線：実線</a:t>
            </a:r>
            <a:endParaRPr kumimoji="1" lang="en-US" altLang="ja-JP" sz="1050" dirty="0"/>
          </a:p>
          <a:p>
            <a:r>
              <a:rPr kumimoji="1" lang="ja-JP" altLang="en-US" sz="1050" dirty="0"/>
              <a:t>通信線：破線</a:t>
            </a:r>
            <a:endParaRPr kumimoji="1" lang="en-US" altLang="ja-JP" sz="1050" dirty="0"/>
          </a:p>
        </p:txBody>
      </p:sp>
      <p:sp>
        <p:nvSpPr>
          <p:cNvPr id="82" name="テキスト ボックス 81">
            <a:extLst>
              <a:ext uri="{FF2B5EF4-FFF2-40B4-BE49-F238E27FC236}">
                <a16:creationId xmlns:a16="http://schemas.microsoft.com/office/drawing/2014/main" id="{F6DBDD1B-C7C6-41E2-94CF-3046FA72E565}"/>
              </a:ext>
            </a:extLst>
          </p:cNvPr>
          <p:cNvSpPr txBox="1"/>
          <p:nvPr/>
        </p:nvSpPr>
        <p:spPr>
          <a:xfrm>
            <a:off x="256032" y="949711"/>
            <a:ext cx="8631936" cy="523220"/>
          </a:xfrm>
          <a:prstGeom prst="rect">
            <a:avLst/>
          </a:prstGeom>
          <a:solidFill>
            <a:schemeClr val="accent3">
              <a:lumMod val="20000"/>
              <a:lumOff val="80000"/>
            </a:schemeClr>
          </a:solidFill>
        </p:spPr>
        <p:txBody>
          <a:bodyPr wrap="square" rtlCol="0">
            <a:spAutoFit/>
          </a:bodyPr>
          <a:lstStyle/>
          <a:p>
            <a:r>
              <a:rPr lang="ja-JP" altLang="en-US" sz="1400" dirty="0"/>
              <a:t>・設備設置予定地における各設備の配置、結線がわかるよう記載。</a:t>
            </a:r>
          </a:p>
          <a:p>
            <a:r>
              <a:rPr lang="ja-JP" altLang="en-US" sz="1400" dirty="0"/>
              <a:t>・補助対象範囲を赤線で記載</a:t>
            </a:r>
          </a:p>
        </p:txBody>
      </p:sp>
      <p:sp>
        <p:nvSpPr>
          <p:cNvPr id="83" name="テキスト ボックス 82">
            <a:extLst>
              <a:ext uri="{FF2B5EF4-FFF2-40B4-BE49-F238E27FC236}">
                <a16:creationId xmlns:a16="http://schemas.microsoft.com/office/drawing/2014/main" id="{C8FA8B8A-3C1A-4327-83BD-ABC46835EF1B}"/>
              </a:ext>
            </a:extLst>
          </p:cNvPr>
          <p:cNvSpPr txBox="1"/>
          <p:nvPr/>
        </p:nvSpPr>
        <p:spPr>
          <a:xfrm>
            <a:off x="258374" y="1669343"/>
            <a:ext cx="588623" cy="253916"/>
          </a:xfrm>
          <a:prstGeom prst="rect">
            <a:avLst/>
          </a:prstGeom>
          <a:solidFill>
            <a:schemeClr val="accent3">
              <a:lumMod val="20000"/>
              <a:lumOff val="80000"/>
            </a:schemeClr>
          </a:solidFill>
        </p:spPr>
        <p:txBody>
          <a:bodyPr wrap="square" rtlCol="0">
            <a:spAutoFit/>
          </a:bodyPr>
          <a:lstStyle/>
          <a:p>
            <a:r>
              <a:rPr kumimoji="1" lang="ja-JP" altLang="en-US" sz="1050" b="1" dirty="0"/>
              <a:t>記載例</a:t>
            </a:r>
            <a:endParaRPr kumimoji="1" lang="ja-JP" altLang="en-US" sz="1050" b="1" dirty="0">
              <a:solidFill>
                <a:srgbClr val="FF0000"/>
              </a:solidFill>
            </a:endParaRPr>
          </a:p>
        </p:txBody>
      </p:sp>
    </p:spTree>
    <p:extLst>
      <p:ext uri="{BB962C8B-B14F-4D97-AF65-F5344CB8AC3E}">
        <p14:creationId xmlns:p14="http://schemas.microsoft.com/office/powerpoint/2010/main" val="8698721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8" name="表 55">
            <a:extLst>
              <a:ext uri="{FF2B5EF4-FFF2-40B4-BE49-F238E27FC236}">
                <a16:creationId xmlns:a16="http://schemas.microsoft.com/office/drawing/2014/main" id="{BAE1650A-723E-4140-8AC0-1592634AD0A1}"/>
              </a:ext>
            </a:extLst>
          </p:cNvPr>
          <p:cNvGraphicFramePr>
            <a:graphicFrameLocks noGrp="1"/>
          </p:cNvGraphicFramePr>
          <p:nvPr>
            <p:extLst>
              <p:ext uri="{D42A27DB-BD31-4B8C-83A1-F6EECF244321}">
                <p14:modId xmlns:p14="http://schemas.microsoft.com/office/powerpoint/2010/main" val="805392628"/>
              </p:ext>
            </p:extLst>
          </p:nvPr>
        </p:nvGraphicFramePr>
        <p:xfrm>
          <a:off x="359136" y="2754051"/>
          <a:ext cx="8528832" cy="3977417"/>
        </p:xfrm>
        <a:graphic>
          <a:graphicData uri="http://schemas.openxmlformats.org/drawingml/2006/table">
            <a:tbl>
              <a:tblPr>
                <a:tableStyleId>{F5AB1C69-6EDB-4FF4-983F-18BD219EF322}</a:tableStyleId>
              </a:tblPr>
              <a:tblGrid>
                <a:gridCol w="1886770">
                  <a:extLst>
                    <a:ext uri="{9D8B030D-6E8A-4147-A177-3AD203B41FA5}">
                      <a16:colId xmlns:a16="http://schemas.microsoft.com/office/drawing/2014/main" val="907564764"/>
                    </a:ext>
                  </a:extLst>
                </a:gridCol>
                <a:gridCol w="2377646">
                  <a:extLst>
                    <a:ext uri="{9D8B030D-6E8A-4147-A177-3AD203B41FA5}">
                      <a16:colId xmlns:a16="http://schemas.microsoft.com/office/drawing/2014/main" val="2688030380"/>
                    </a:ext>
                  </a:extLst>
                </a:gridCol>
                <a:gridCol w="1886770">
                  <a:extLst>
                    <a:ext uri="{9D8B030D-6E8A-4147-A177-3AD203B41FA5}">
                      <a16:colId xmlns:a16="http://schemas.microsoft.com/office/drawing/2014/main" val="2638922298"/>
                    </a:ext>
                  </a:extLst>
                </a:gridCol>
                <a:gridCol w="2377646">
                  <a:extLst>
                    <a:ext uri="{9D8B030D-6E8A-4147-A177-3AD203B41FA5}">
                      <a16:colId xmlns:a16="http://schemas.microsoft.com/office/drawing/2014/main" val="906370730"/>
                    </a:ext>
                  </a:extLst>
                </a:gridCol>
              </a:tblGrid>
              <a:tr h="515624">
                <a:tc>
                  <a:txBody>
                    <a:bodyPr/>
                    <a:lstStyle/>
                    <a:p>
                      <a:r>
                        <a:rPr kumimoji="1" lang="ja-JP" altLang="en-US" sz="1400" b="1" dirty="0"/>
                        <a:t>活用の用途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3">
                  <a:txBody>
                    <a:bodyPr/>
                    <a:lstStyle/>
                    <a:p>
                      <a:pPr algn="l"/>
                      <a:r>
                        <a:rPr kumimoji="1" lang="ja-JP" altLang="en-US" sz="1050" dirty="0"/>
                        <a:t>①容量市場、②卸電力市場、③需給調整市場（三次調整力②）、</a:t>
                      </a:r>
                      <a:endParaRPr kumimoji="1" lang="en-US" altLang="ja-JP" sz="1050" dirty="0"/>
                    </a:p>
                    <a:p>
                      <a:pPr algn="l"/>
                      <a:r>
                        <a:rPr kumimoji="1" lang="ja-JP" altLang="en-US" sz="1050" dirty="0"/>
                        <a:t>④需給調整市場（一次調整力）、⑤インバランス抑制、</a:t>
                      </a:r>
                      <a:endParaRPr kumimoji="1" lang="en-US" altLang="ja-JP" sz="1050" dirty="0"/>
                    </a:p>
                    <a:p>
                      <a:pPr algn="l"/>
                      <a:r>
                        <a:rPr kumimoji="1" lang="ja-JP" altLang="en-US" sz="1050" dirty="0"/>
                        <a:t>⑥ﾛｰｶﾙﾌﾚｷｼﾋﾞﾘﾃｨとしての活用（ＬＦＢ）、⑧デマンド抑制</a:t>
                      </a:r>
                      <a:r>
                        <a:rPr kumimoji="1" lang="ja-JP" altLang="en-US" sz="1050" dirty="0">
                          <a:solidFill>
                            <a:srgbClr val="FF0000"/>
                          </a:solidFill>
                        </a:rPr>
                        <a:t>（積算除外）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7353669"/>
                  </a:ext>
                </a:extLst>
              </a:tr>
              <a:tr h="0">
                <a:tc>
                  <a:txBody>
                    <a:bodyPr/>
                    <a:lstStyle/>
                    <a:p>
                      <a:r>
                        <a:rPr kumimoji="1" lang="ja-JP" altLang="en-US" sz="1400" b="1" dirty="0"/>
                        <a:t>活用電力</a:t>
                      </a:r>
                      <a:r>
                        <a:rPr kumimoji="1" lang="en-US" altLang="ja-JP" sz="1050" b="1" dirty="0"/>
                        <a:t>(</a:t>
                      </a:r>
                      <a:r>
                        <a:rPr kumimoji="1" lang="ja-JP" altLang="en-US" sz="1050" b="1" dirty="0"/>
                        <a:t>最大</a:t>
                      </a:r>
                      <a:r>
                        <a:rPr kumimoji="1" lang="en-US" altLang="ja-JP" sz="1050" b="1" dirty="0"/>
                        <a:t>)</a:t>
                      </a:r>
                      <a:endParaRPr kumimoji="1" lang="ja-JP" altLang="en-US" sz="14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1,000</a:t>
                      </a:r>
                      <a:r>
                        <a:rPr kumimoji="1" lang="ja-JP" altLang="en-US" sz="1600" dirty="0"/>
                        <a:t> </a:t>
                      </a:r>
                      <a:r>
                        <a:rPr kumimoji="1" lang="en-US" altLang="ja-JP" sz="1600" dirty="0"/>
                        <a:t>kW</a:t>
                      </a:r>
                      <a:endParaRPr kumimoji="1" lang="ja-JP" altLang="en-US" sz="16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活用電力量</a:t>
                      </a:r>
                      <a:r>
                        <a:rPr kumimoji="1" lang="en-US" altLang="ja-JP" sz="1050" b="1" dirty="0"/>
                        <a:t>(</a:t>
                      </a:r>
                      <a:r>
                        <a:rPr kumimoji="1" lang="ja-JP" altLang="en-US" sz="1050" b="1" dirty="0"/>
                        <a:t>積算</a:t>
                      </a:r>
                      <a:r>
                        <a:rPr kumimoji="1" lang="en-US" altLang="ja-JP" sz="1050" b="1" dirty="0"/>
                        <a:t>)</a:t>
                      </a:r>
                      <a:endParaRPr kumimoji="1" lang="ja-JP" altLang="en-US" sz="1600"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2,500,000kWh/</a:t>
                      </a:r>
                      <a:r>
                        <a:rPr kumimoji="1" lang="ja-JP" altLang="en-US" sz="1600" dirty="0"/>
                        <a:t>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72860315"/>
                  </a:ext>
                </a:extLst>
              </a:tr>
              <a:tr h="167640">
                <a:tc>
                  <a:txBody>
                    <a:bodyPr/>
                    <a:lstStyle/>
                    <a:p>
                      <a:r>
                        <a:rPr kumimoji="1" lang="ja-JP" altLang="en-US" sz="1400" b="1" dirty="0"/>
                        <a:t>活用電力率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100</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400" b="1" dirty="0"/>
                        <a:t>活用電力料率</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600" dirty="0"/>
                        <a:t>57</a:t>
                      </a:r>
                      <a:r>
                        <a:rPr kumimoji="1" lang="ja-JP" altLang="en-US" sz="1600" dirty="0"/>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1667663"/>
                  </a:ext>
                </a:extLst>
              </a:tr>
              <a:tr h="2735357">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gridSpan="2">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99638786"/>
                  </a:ext>
                </a:extLst>
              </a:tr>
            </a:tbl>
          </a:graphicData>
        </a:graphic>
      </p:graphicFrame>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511881"/>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6" y="1009383"/>
            <a:ext cx="8528832" cy="1569660"/>
          </a:xfrm>
          <a:prstGeom prst="rect">
            <a:avLst/>
          </a:prstGeom>
          <a:solidFill>
            <a:schemeClr val="accent3">
              <a:lumMod val="20000"/>
              <a:lumOff val="80000"/>
            </a:schemeClr>
          </a:solidFill>
        </p:spPr>
        <p:txBody>
          <a:bodyPr wrap="square" rtlCol="0">
            <a:spAutoFit/>
          </a:bodyPr>
          <a:lstStyle/>
          <a:p>
            <a:r>
              <a:rPr kumimoji="1" lang="ja-JP" altLang="en-US" sz="1200" dirty="0"/>
              <a:t>・再エネ導入拡大に資する電力価値を提供するための、蓄電池の用途（参入を予定する市場及び、相対取引等）の内容</a:t>
            </a:r>
            <a:endParaRPr kumimoji="1" lang="en-US" altLang="ja-JP" sz="1200" dirty="0"/>
          </a:p>
          <a:p>
            <a:r>
              <a:rPr kumimoji="1" lang="ja-JP" altLang="en-US" sz="1200" dirty="0"/>
              <a:t>　を記載。下記の例を参考に、用途毎の活用電力および活用電力量の関係がわかるよう図示。併用が前提となる用途に</a:t>
            </a:r>
            <a:endParaRPr kumimoji="1" lang="en-US" altLang="ja-JP" sz="1200" dirty="0"/>
          </a:p>
          <a:p>
            <a:r>
              <a:rPr kumimoji="1" lang="ja-JP" altLang="en-US" sz="1200" dirty="0"/>
              <a:t>　ついては、図を重ねて、併用が分かるよう示すこと。</a:t>
            </a:r>
            <a:endParaRPr kumimoji="1" lang="en-US" altLang="ja-JP" sz="1200" dirty="0"/>
          </a:p>
          <a:p>
            <a:r>
              <a:rPr kumimoji="1" lang="ja-JP" altLang="en-US" sz="1200" dirty="0"/>
              <a:t>・再エネ普及拡大に資すると説明できない用途（デマンド抑制、</a:t>
            </a:r>
            <a:r>
              <a:rPr kumimoji="1" lang="en-US" altLang="ja-JP" sz="1200" dirty="0"/>
              <a:t>BCP</a:t>
            </a:r>
            <a:r>
              <a:rPr kumimoji="1" lang="ja-JP" altLang="en-US" sz="1200" dirty="0"/>
              <a:t>対応 等）は、活用電力および</a:t>
            </a:r>
            <a:endParaRPr kumimoji="1" lang="en-US" altLang="ja-JP" sz="1200" dirty="0"/>
          </a:p>
          <a:p>
            <a:r>
              <a:rPr kumimoji="1" lang="ja-JP" altLang="en-US" sz="1200" dirty="0"/>
              <a:t>　活用電力量に含めず、図や積算から明確に除外して表現すること。</a:t>
            </a:r>
            <a:endParaRPr kumimoji="1" lang="en-US" altLang="ja-JP" sz="1200" dirty="0"/>
          </a:p>
          <a:p>
            <a:r>
              <a:rPr kumimoji="1" lang="ja-JP" altLang="en-US" sz="1200" dirty="0"/>
              <a:t>・活用電力量については、想定可能と判断した用途における放電電力量のみを積算することとし、</a:t>
            </a:r>
            <a:endParaRPr kumimoji="1" lang="en-US" altLang="ja-JP" sz="1200" dirty="0"/>
          </a:p>
          <a:p>
            <a:r>
              <a:rPr kumimoji="1" lang="ja-JP" altLang="en-US" sz="1200" dirty="0"/>
              <a:t>　申請者が現時点での活用可否の判断や、電力量の想定が困難と判断した用途については、積算に含めることを必須とは　</a:t>
            </a:r>
            <a:endParaRPr kumimoji="1" lang="en-US" altLang="ja-JP" sz="1200" dirty="0"/>
          </a:p>
          <a:p>
            <a:r>
              <a:rPr kumimoji="1" lang="ja-JP" altLang="en-US" sz="1200" dirty="0"/>
              <a:t>　しない。</a:t>
            </a:r>
          </a:p>
        </p:txBody>
      </p:sp>
      <p:sp>
        <p:nvSpPr>
          <p:cNvPr id="29" name="正方形/長方形 28">
            <a:extLst>
              <a:ext uri="{FF2B5EF4-FFF2-40B4-BE49-F238E27FC236}">
                <a16:creationId xmlns:a16="http://schemas.microsoft.com/office/drawing/2014/main" id="{3A0DBC2E-1441-4100-9121-75C8E183F655}"/>
              </a:ext>
            </a:extLst>
          </p:cNvPr>
          <p:cNvSpPr/>
          <p:nvPr/>
        </p:nvSpPr>
        <p:spPr>
          <a:xfrm>
            <a:off x="4936278" y="4270767"/>
            <a:ext cx="2251249" cy="1660331"/>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50" dirty="0">
                <a:solidFill>
                  <a:schemeClr val="tx1"/>
                </a:solidFill>
              </a:rPr>
              <a:t>②卸電力市場</a:t>
            </a:r>
            <a:endParaRPr kumimoji="1" lang="en-US" altLang="ja-JP" sz="1050" dirty="0">
              <a:solidFill>
                <a:schemeClr val="tx1"/>
              </a:solidFill>
            </a:endParaRPr>
          </a:p>
          <a:p>
            <a:pPr algn="ctr"/>
            <a:r>
              <a:rPr kumimoji="1" lang="en-US" altLang="ja-JP" sz="1050" dirty="0">
                <a:solidFill>
                  <a:schemeClr val="tx1"/>
                </a:solidFill>
              </a:rPr>
              <a:t>2,500MWh</a:t>
            </a:r>
          </a:p>
        </p:txBody>
      </p:sp>
      <p:cxnSp>
        <p:nvCxnSpPr>
          <p:cNvPr id="4" name="直線矢印コネクタ 3">
            <a:extLst>
              <a:ext uri="{FF2B5EF4-FFF2-40B4-BE49-F238E27FC236}">
                <a16:creationId xmlns:a16="http://schemas.microsoft.com/office/drawing/2014/main" id="{D3FEA35A-25F7-418F-806A-45BDC8461727}"/>
              </a:ext>
            </a:extLst>
          </p:cNvPr>
          <p:cNvCxnSpPr>
            <a:cxnSpLocks/>
          </p:cNvCxnSpPr>
          <p:nvPr/>
        </p:nvCxnSpPr>
        <p:spPr>
          <a:xfrm flipV="1">
            <a:off x="593565" y="4023463"/>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40974640-580B-4844-959B-D715A8DBA6A3}"/>
              </a:ext>
            </a:extLst>
          </p:cNvPr>
          <p:cNvSpPr txBox="1"/>
          <p:nvPr/>
        </p:nvSpPr>
        <p:spPr>
          <a:xfrm>
            <a:off x="1680269" y="6527642"/>
            <a:ext cx="595035" cy="215444"/>
          </a:xfrm>
          <a:prstGeom prst="rect">
            <a:avLst/>
          </a:prstGeom>
          <a:noFill/>
        </p:spPr>
        <p:txBody>
          <a:bodyPr wrap="none" rtlCol="0">
            <a:spAutoFit/>
          </a:bodyPr>
          <a:lstStyle/>
          <a:p>
            <a:r>
              <a:rPr kumimoji="1" lang="ja-JP" altLang="en-US" sz="800" dirty="0"/>
              <a:t>活用頻度</a:t>
            </a:r>
          </a:p>
        </p:txBody>
      </p:sp>
      <p:sp>
        <p:nvSpPr>
          <p:cNvPr id="6" name="正方形/長方形 5">
            <a:extLst>
              <a:ext uri="{FF2B5EF4-FFF2-40B4-BE49-F238E27FC236}">
                <a16:creationId xmlns:a16="http://schemas.microsoft.com/office/drawing/2014/main" id="{789E00E7-1756-4AEC-A7F8-3E9142A0333A}"/>
              </a:ext>
            </a:extLst>
          </p:cNvPr>
          <p:cNvSpPr/>
          <p:nvPr/>
        </p:nvSpPr>
        <p:spPr>
          <a:xfrm>
            <a:off x="646885" y="4125659"/>
            <a:ext cx="2453142" cy="1703344"/>
          </a:xfrm>
          <a:prstGeom prst="rect">
            <a:avLst/>
          </a:prstGeom>
          <a:solidFill>
            <a:schemeClr val="accent1">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t"/>
          <a:lstStyle/>
          <a:p>
            <a:pPr algn="r"/>
            <a:endParaRPr kumimoji="1" lang="ja-JP" altLang="en-US" dirty="0"/>
          </a:p>
        </p:txBody>
      </p:sp>
      <p:sp>
        <p:nvSpPr>
          <p:cNvPr id="7" name="正方形/長方形 6">
            <a:extLst>
              <a:ext uri="{FF2B5EF4-FFF2-40B4-BE49-F238E27FC236}">
                <a16:creationId xmlns:a16="http://schemas.microsoft.com/office/drawing/2014/main" id="{9F56EB5C-A51F-4037-BAB0-F8B3CD8986E9}"/>
              </a:ext>
            </a:extLst>
          </p:cNvPr>
          <p:cNvSpPr/>
          <p:nvPr/>
        </p:nvSpPr>
        <p:spPr>
          <a:xfrm>
            <a:off x="646885" y="5850980"/>
            <a:ext cx="2459631" cy="630337"/>
          </a:xfrm>
          <a:prstGeom prst="rect">
            <a:avLst/>
          </a:prstGeom>
          <a:solidFill>
            <a:schemeClr val="bg1">
              <a:lumMod val="65000"/>
            </a:schemeClr>
          </a:solidFill>
        </p:spPr>
        <p:style>
          <a:lnRef idx="1">
            <a:schemeClr val="dk1"/>
          </a:lnRef>
          <a:fillRef idx="2">
            <a:schemeClr val="dk1"/>
          </a:fillRef>
          <a:effectRef idx="1">
            <a:schemeClr val="dk1"/>
          </a:effectRef>
          <a:fontRef idx="minor">
            <a:schemeClr val="dk1"/>
          </a:fontRef>
        </p:style>
        <p:txBody>
          <a:bodyPr rtlCol="0" anchor="t"/>
          <a:lstStyle/>
          <a:p>
            <a:pPr algn="r"/>
            <a:endParaRPr kumimoji="1" lang="ja-JP" altLang="en-US" sz="1400" dirty="0"/>
          </a:p>
        </p:txBody>
      </p:sp>
      <p:sp>
        <p:nvSpPr>
          <p:cNvPr id="8" name="正方形/長方形 7">
            <a:extLst>
              <a:ext uri="{FF2B5EF4-FFF2-40B4-BE49-F238E27FC236}">
                <a16:creationId xmlns:a16="http://schemas.microsoft.com/office/drawing/2014/main" id="{E13FAF7B-012E-4EFE-B9EE-E90EA78F4684}"/>
              </a:ext>
            </a:extLst>
          </p:cNvPr>
          <p:cNvSpPr/>
          <p:nvPr/>
        </p:nvSpPr>
        <p:spPr>
          <a:xfrm>
            <a:off x="1904464" y="4188385"/>
            <a:ext cx="364176" cy="2262912"/>
          </a:xfrm>
          <a:prstGeom prst="rect">
            <a:avLst/>
          </a:prstGeom>
          <a:solidFill>
            <a:schemeClr val="accent2">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③需給調整市場</a:t>
            </a:r>
            <a:r>
              <a:rPr kumimoji="1" lang="en-US" altLang="ja-JP" sz="1000" dirty="0"/>
              <a:t>(</a:t>
            </a:r>
            <a:r>
              <a:rPr kumimoji="1" lang="ja-JP" altLang="en-US" sz="1000" dirty="0"/>
              <a:t>三次②</a:t>
            </a:r>
            <a:r>
              <a:rPr kumimoji="1" lang="en-US" altLang="ja-JP" sz="1000" dirty="0"/>
              <a:t>)</a:t>
            </a:r>
          </a:p>
          <a:p>
            <a:r>
              <a:rPr kumimoji="1" lang="ja-JP" altLang="en-US" sz="1000" dirty="0"/>
              <a:t>　１０００</a:t>
            </a:r>
            <a:r>
              <a:rPr kumimoji="1" lang="en-US" altLang="ja-JP" sz="1000" dirty="0"/>
              <a:t>kW</a:t>
            </a:r>
          </a:p>
        </p:txBody>
      </p:sp>
      <p:sp>
        <p:nvSpPr>
          <p:cNvPr id="10" name="正方形/長方形 9">
            <a:extLst>
              <a:ext uri="{FF2B5EF4-FFF2-40B4-BE49-F238E27FC236}">
                <a16:creationId xmlns:a16="http://schemas.microsoft.com/office/drawing/2014/main" id="{E968E8D1-911C-49A0-AEAB-05F07E5AD86A}"/>
              </a:ext>
            </a:extLst>
          </p:cNvPr>
          <p:cNvSpPr/>
          <p:nvPr/>
        </p:nvSpPr>
        <p:spPr>
          <a:xfrm>
            <a:off x="692490" y="4183297"/>
            <a:ext cx="1182539" cy="2268000"/>
          </a:xfrm>
          <a:prstGeom prst="rect">
            <a:avLst/>
          </a:prstGeom>
          <a:solidFill>
            <a:schemeClr val="accent6">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endParaRPr kumimoji="1" lang="en-US" altLang="ja-JP" sz="1200" dirty="0">
              <a:solidFill>
                <a:schemeClr val="tx1"/>
              </a:solidFill>
            </a:endParaRPr>
          </a:p>
        </p:txBody>
      </p:sp>
      <p:sp>
        <p:nvSpPr>
          <p:cNvPr id="13" name="正方形/長方形 12">
            <a:extLst>
              <a:ext uri="{FF2B5EF4-FFF2-40B4-BE49-F238E27FC236}">
                <a16:creationId xmlns:a16="http://schemas.microsoft.com/office/drawing/2014/main" id="{C7A1795A-5C4F-4824-B56D-BCC43767F38F}"/>
              </a:ext>
            </a:extLst>
          </p:cNvPr>
          <p:cNvSpPr/>
          <p:nvPr/>
        </p:nvSpPr>
        <p:spPr>
          <a:xfrm>
            <a:off x="1457141" y="4219969"/>
            <a:ext cx="364175" cy="2204203"/>
          </a:xfrm>
          <a:prstGeom prst="rect">
            <a:avLst/>
          </a:prstGeom>
          <a:solidFill>
            <a:schemeClr val="accent5">
              <a:lumMod val="20000"/>
              <a:lumOff val="80000"/>
            </a:schemeClr>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rtlCol="0" anchor="t"/>
          <a:lstStyle/>
          <a:p>
            <a:r>
              <a:rPr kumimoji="1" lang="ja-JP" altLang="en-US" sz="1000" dirty="0">
                <a:solidFill>
                  <a:schemeClr val="tx1"/>
                </a:solidFill>
              </a:rPr>
              <a:t> ⑤インバランス抑制　１０００</a:t>
            </a:r>
            <a:r>
              <a:rPr kumimoji="1" lang="en-US" altLang="ja-JP" sz="1000" dirty="0">
                <a:solidFill>
                  <a:schemeClr val="tx1"/>
                </a:solidFill>
              </a:rPr>
              <a:t>KW</a:t>
            </a:r>
          </a:p>
        </p:txBody>
      </p:sp>
      <p:sp>
        <p:nvSpPr>
          <p:cNvPr id="26" name="正方形/長方形 25">
            <a:extLst>
              <a:ext uri="{FF2B5EF4-FFF2-40B4-BE49-F238E27FC236}">
                <a16:creationId xmlns:a16="http://schemas.microsoft.com/office/drawing/2014/main" id="{D8D2E390-1ECA-4C3F-AA65-A0BEC755DDAD}"/>
              </a:ext>
            </a:extLst>
          </p:cNvPr>
          <p:cNvSpPr/>
          <p:nvPr/>
        </p:nvSpPr>
        <p:spPr>
          <a:xfrm>
            <a:off x="4937381" y="5977836"/>
            <a:ext cx="2250145" cy="513965"/>
          </a:xfrm>
          <a:prstGeom prst="rect">
            <a:avLst/>
          </a:prstGeom>
          <a:solidFill>
            <a:schemeClr val="bg1">
              <a:lumMod val="65000"/>
            </a:schemeClr>
          </a:solidFill>
        </p:spPr>
        <p:style>
          <a:lnRef idx="1">
            <a:schemeClr val="dk1"/>
          </a:lnRef>
          <a:fillRef idx="2">
            <a:schemeClr val="dk1"/>
          </a:fillRef>
          <a:effectRef idx="1">
            <a:schemeClr val="dk1"/>
          </a:effectRef>
          <a:fontRef idx="minor">
            <a:schemeClr val="dk1"/>
          </a:fontRef>
        </p:style>
        <p:txBody>
          <a:bodyPr rtlCol="0" anchor="ctr"/>
          <a:lstStyle/>
          <a:p>
            <a:pPr algn="ctr"/>
            <a:r>
              <a:rPr kumimoji="1" lang="ja-JP" altLang="en-US" sz="1000" dirty="0"/>
              <a:t>⑧デマンド抑制</a:t>
            </a:r>
            <a:endParaRPr kumimoji="1" lang="en-US" altLang="ja-JP" sz="1000" dirty="0"/>
          </a:p>
          <a:p>
            <a:pPr algn="ctr"/>
            <a:r>
              <a:rPr kumimoji="1" lang="en-US" altLang="ja-JP" sz="800" dirty="0">
                <a:solidFill>
                  <a:srgbClr val="FF0000"/>
                </a:solidFill>
              </a:rPr>
              <a:t>(</a:t>
            </a:r>
            <a:r>
              <a:rPr kumimoji="1" lang="ja-JP" altLang="en-US" sz="800" dirty="0">
                <a:solidFill>
                  <a:srgbClr val="FF0000"/>
                </a:solidFill>
              </a:rPr>
              <a:t>用途不適のため除外</a:t>
            </a:r>
            <a:r>
              <a:rPr kumimoji="1" lang="en-US" altLang="ja-JP" sz="800" dirty="0">
                <a:solidFill>
                  <a:srgbClr val="FF0000"/>
                </a:solidFill>
              </a:rPr>
              <a:t>)</a:t>
            </a:r>
            <a:endParaRPr kumimoji="1" lang="en-US" altLang="ja-JP" sz="1000" dirty="0">
              <a:solidFill>
                <a:srgbClr val="FF0000"/>
              </a:solidFill>
            </a:endParaRPr>
          </a:p>
          <a:p>
            <a:pPr algn="ctr"/>
            <a:r>
              <a:rPr kumimoji="1" lang="en-US" altLang="ja-JP" sz="1000" dirty="0"/>
              <a:t>3.5MWh</a:t>
            </a:r>
            <a:endParaRPr kumimoji="1" lang="ja-JP" altLang="en-US" sz="1000" dirty="0"/>
          </a:p>
        </p:txBody>
      </p:sp>
      <p:sp>
        <p:nvSpPr>
          <p:cNvPr id="61" name="テキスト ボックス 60">
            <a:extLst>
              <a:ext uri="{FF2B5EF4-FFF2-40B4-BE49-F238E27FC236}">
                <a16:creationId xmlns:a16="http://schemas.microsoft.com/office/drawing/2014/main" id="{9F825AA5-04F8-4E16-97AC-6E42CEDF58B5}"/>
              </a:ext>
            </a:extLst>
          </p:cNvPr>
          <p:cNvSpPr txBox="1"/>
          <p:nvPr/>
        </p:nvSpPr>
        <p:spPr>
          <a:xfrm>
            <a:off x="1031196" y="4233726"/>
            <a:ext cx="338554" cy="2304813"/>
          </a:xfrm>
          <a:prstGeom prst="rect">
            <a:avLst/>
          </a:prstGeom>
          <a:noFill/>
        </p:spPr>
        <p:txBody>
          <a:bodyPr vert="eaVert" wrap="square" rtlCol="0">
            <a:spAutoFit/>
          </a:bodyPr>
          <a:lstStyle/>
          <a:p>
            <a:r>
              <a:rPr kumimoji="1" lang="ja-JP" altLang="en-US" sz="1000" dirty="0"/>
              <a:t>②卸電力市場　１０００</a:t>
            </a:r>
            <a:r>
              <a:rPr kumimoji="1" lang="en-US" altLang="ja-JP" sz="1000" dirty="0"/>
              <a:t>kW</a:t>
            </a:r>
          </a:p>
        </p:txBody>
      </p:sp>
      <p:sp>
        <p:nvSpPr>
          <p:cNvPr id="62" name="テキスト ボックス 61">
            <a:extLst>
              <a:ext uri="{FF2B5EF4-FFF2-40B4-BE49-F238E27FC236}">
                <a16:creationId xmlns:a16="http://schemas.microsoft.com/office/drawing/2014/main" id="{B67906E9-ECBD-4528-924D-D539AC63BDBB}"/>
              </a:ext>
            </a:extLst>
          </p:cNvPr>
          <p:cNvSpPr txBox="1"/>
          <p:nvPr/>
        </p:nvSpPr>
        <p:spPr>
          <a:xfrm>
            <a:off x="256032" y="636850"/>
            <a:ext cx="6015045"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a:t>
            </a:r>
            <a:r>
              <a:rPr kumimoji="1" lang="ja-JP" altLang="en-US" sz="2000" b="1" dirty="0">
                <a:solidFill>
                  <a:sysClr val="windowText" lastClr="000000"/>
                </a:solidFill>
              </a:rPr>
              <a:t>補助対象設備の用途　</a:t>
            </a:r>
            <a:r>
              <a:rPr kumimoji="1" lang="en-US" altLang="ja-JP" sz="2000" b="1" dirty="0">
                <a:solidFill>
                  <a:sysClr val="windowText" lastClr="000000"/>
                </a:solidFill>
              </a:rPr>
              <a:t>A.</a:t>
            </a:r>
            <a:r>
              <a:rPr kumimoji="1" lang="ja-JP" altLang="en-US" sz="2000" b="1" dirty="0">
                <a:solidFill>
                  <a:sysClr val="windowText" lastClr="000000"/>
                </a:solidFill>
              </a:rPr>
              <a:t>概要（用途、関係図）</a:t>
            </a:r>
            <a:endParaRPr kumimoji="1" lang="en-US" altLang="ja-JP" sz="2000" b="1" dirty="0">
              <a:solidFill>
                <a:sysClr val="windowText" lastClr="000000"/>
              </a:solidFill>
            </a:endParaRPr>
          </a:p>
        </p:txBody>
      </p:sp>
      <p:cxnSp>
        <p:nvCxnSpPr>
          <p:cNvPr id="65" name="直線矢印コネクタ 64">
            <a:extLst>
              <a:ext uri="{FF2B5EF4-FFF2-40B4-BE49-F238E27FC236}">
                <a16:creationId xmlns:a16="http://schemas.microsoft.com/office/drawing/2014/main" id="{4847D560-3DDA-4E12-B5C5-5FC9D9908561}"/>
              </a:ext>
            </a:extLst>
          </p:cNvPr>
          <p:cNvCxnSpPr>
            <a:cxnSpLocks/>
          </p:cNvCxnSpPr>
          <p:nvPr/>
        </p:nvCxnSpPr>
        <p:spPr>
          <a:xfrm>
            <a:off x="578258" y="6538539"/>
            <a:ext cx="2928796" cy="0"/>
          </a:xfrm>
          <a:prstGeom prst="straightConnector1">
            <a:avLst/>
          </a:prstGeom>
          <a:ln w="38100">
            <a:solidFill>
              <a:schemeClr val="tx1"/>
            </a:solidFill>
            <a:headEnd type="triangl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68" name="正方形/長方形 67">
            <a:extLst>
              <a:ext uri="{FF2B5EF4-FFF2-40B4-BE49-F238E27FC236}">
                <a16:creationId xmlns:a16="http://schemas.microsoft.com/office/drawing/2014/main" id="{E4850FCE-C466-495D-809D-6EDBA424E3E0}"/>
              </a:ext>
            </a:extLst>
          </p:cNvPr>
          <p:cNvSpPr/>
          <p:nvPr/>
        </p:nvSpPr>
        <p:spPr>
          <a:xfrm>
            <a:off x="2295342" y="4188385"/>
            <a:ext cx="364176" cy="2262912"/>
          </a:xfrm>
          <a:prstGeom prst="rect">
            <a:avLst/>
          </a:prstGeom>
          <a:solidFill>
            <a:schemeClr val="accent4">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④需給調整市場</a:t>
            </a:r>
            <a:r>
              <a:rPr kumimoji="1" lang="en-US" altLang="ja-JP" sz="1000" dirty="0"/>
              <a:t>(</a:t>
            </a:r>
            <a:r>
              <a:rPr kumimoji="1" lang="ja-JP" altLang="en-US" sz="1000" dirty="0"/>
              <a:t>一次</a:t>
            </a:r>
            <a:r>
              <a:rPr kumimoji="1" lang="en-US" altLang="ja-JP" sz="1000" dirty="0"/>
              <a:t>)</a:t>
            </a:r>
          </a:p>
          <a:p>
            <a:r>
              <a:rPr kumimoji="1" lang="ja-JP" altLang="en-US" sz="1000" dirty="0"/>
              <a:t>　１０００</a:t>
            </a:r>
            <a:r>
              <a:rPr kumimoji="1" lang="en-US" altLang="ja-JP" sz="1000" dirty="0"/>
              <a:t>kW</a:t>
            </a:r>
          </a:p>
        </p:txBody>
      </p:sp>
      <p:sp>
        <p:nvSpPr>
          <p:cNvPr id="70" name="正方形/長方形 69">
            <a:extLst>
              <a:ext uri="{FF2B5EF4-FFF2-40B4-BE49-F238E27FC236}">
                <a16:creationId xmlns:a16="http://schemas.microsoft.com/office/drawing/2014/main" id="{1A7A01FE-C5AF-433A-BD8D-6C98EEB004E6}"/>
              </a:ext>
            </a:extLst>
          </p:cNvPr>
          <p:cNvSpPr/>
          <p:nvPr/>
        </p:nvSpPr>
        <p:spPr>
          <a:xfrm>
            <a:off x="2686220" y="4188385"/>
            <a:ext cx="364176" cy="2262912"/>
          </a:xfrm>
          <a:prstGeom prst="rect">
            <a:avLst/>
          </a:prstGeom>
          <a:solidFill>
            <a:schemeClr val="accent3">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vert="eaVert" rtlCol="0" anchor="ctr"/>
          <a:lstStyle/>
          <a:p>
            <a:r>
              <a:rPr kumimoji="1" lang="ja-JP" altLang="en-US" sz="1000" dirty="0"/>
              <a:t>⑤ＬＦＢとしての活用</a:t>
            </a:r>
            <a:endParaRPr kumimoji="1" lang="en-US" altLang="ja-JP" sz="1000" dirty="0"/>
          </a:p>
          <a:p>
            <a:r>
              <a:rPr kumimoji="1" lang="ja-JP" altLang="en-US" sz="1000" dirty="0"/>
              <a:t>　１０００</a:t>
            </a:r>
            <a:r>
              <a:rPr kumimoji="1" lang="en-US" altLang="ja-JP" sz="1000" dirty="0"/>
              <a:t>kW</a:t>
            </a:r>
          </a:p>
        </p:txBody>
      </p:sp>
      <p:sp>
        <p:nvSpPr>
          <p:cNvPr id="71" name="テキスト ボックス 70">
            <a:extLst>
              <a:ext uri="{FF2B5EF4-FFF2-40B4-BE49-F238E27FC236}">
                <a16:creationId xmlns:a16="http://schemas.microsoft.com/office/drawing/2014/main" id="{51ADC6E3-C13F-4A43-B7C9-7842326100C9}"/>
              </a:ext>
            </a:extLst>
          </p:cNvPr>
          <p:cNvSpPr txBox="1"/>
          <p:nvPr/>
        </p:nvSpPr>
        <p:spPr>
          <a:xfrm rot="16200000">
            <a:off x="176159" y="5209574"/>
            <a:ext cx="595035" cy="215444"/>
          </a:xfrm>
          <a:prstGeom prst="rect">
            <a:avLst/>
          </a:prstGeom>
          <a:noFill/>
        </p:spPr>
        <p:txBody>
          <a:bodyPr wrap="none" rtlCol="0">
            <a:spAutoFit/>
          </a:bodyPr>
          <a:lstStyle/>
          <a:p>
            <a:r>
              <a:rPr kumimoji="1" lang="ja-JP" altLang="en-US" sz="800" dirty="0"/>
              <a:t>活用電力</a:t>
            </a:r>
          </a:p>
        </p:txBody>
      </p:sp>
      <p:sp>
        <p:nvSpPr>
          <p:cNvPr id="80" name="テキスト ボックス 79">
            <a:extLst>
              <a:ext uri="{FF2B5EF4-FFF2-40B4-BE49-F238E27FC236}">
                <a16:creationId xmlns:a16="http://schemas.microsoft.com/office/drawing/2014/main" id="{35723F52-100E-4DC2-B306-3F18A06B68C5}"/>
              </a:ext>
            </a:extLst>
          </p:cNvPr>
          <p:cNvSpPr txBox="1"/>
          <p:nvPr/>
        </p:nvSpPr>
        <p:spPr>
          <a:xfrm>
            <a:off x="3106888" y="5616375"/>
            <a:ext cx="1137429" cy="830997"/>
          </a:xfrm>
          <a:prstGeom prst="rect">
            <a:avLst/>
          </a:prstGeom>
          <a:noFill/>
        </p:spPr>
        <p:txBody>
          <a:bodyPr vert="horz" wrap="square" rtlCol="0">
            <a:spAutoFit/>
          </a:bodyPr>
          <a:lstStyle/>
          <a:p>
            <a:r>
              <a:rPr kumimoji="1" lang="ja-JP" altLang="en-US" sz="1000" dirty="0"/>
              <a:t>⑧デマンド</a:t>
            </a:r>
            <a:endParaRPr kumimoji="1" lang="en-US" altLang="ja-JP" sz="1000" dirty="0"/>
          </a:p>
          <a:p>
            <a:r>
              <a:rPr kumimoji="1" lang="ja-JP" altLang="en-US" sz="1000" dirty="0"/>
              <a:t>　抑制</a:t>
            </a:r>
            <a:endParaRPr kumimoji="1" lang="en-US" altLang="ja-JP" sz="1000" dirty="0"/>
          </a:p>
          <a:p>
            <a:r>
              <a:rPr kumimoji="1" lang="ja-JP" altLang="en-US" sz="1000" dirty="0">
                <a:solidFill>
                  <a:srgbClr val="FF0000"/>
                </a:solidFill>
              </a:rPr>
              <a:t>　</a:t>
            </a:r>
            <a:r>
              <a:rPr kumimoji="1" lang="en-US" altLang="ja-JP" sz="800" dirty="0">
                <a:solidFill>
                  <a:srgbClr val="FF0000"/>
                </a:solidFill>
              </a:rPr>
              <a:t>(</a:t>
            </a:r>
            <a:r>
              <a:rPr kumimoji="1" lang="ja-JP" altLang="en-US" sz="800" dirty="0">
                <a:solidFill>
                  <a:srgbClr val="FF0000"/>
                </a:solidFill>
              </a:rPr>
              <a:t>用途不適の</a:t>
            </a:r>
            <a:endParaRPr kumimoji="1" lang="en-US" altLang="ja-JP" sz="800" dirty="0">
              <a:solidFill>
                <a:srgbClr val="FF0000"/>
              </a:solidFill>
            </a:endParaRPr>
          </a:p>
          <a:p>
            <a:r>
              <a:rPr kumimoji="1" lang="ja-JP" altLang="en-US" sz="800" dirty="0">
                <a:solidFill>
                  <a:srgbClr val="FF0000"/>
                </a:solidFill>
              </a:rPr>
              <a:t>　ため除外</a:t>
            </a:r>
            <a:r>
              <a:rPr kumimoji="1" lang="en-US" altLang="ja-JP" sz="800" dirty="0">
                <a:solidFill>
                  <a:srgbClr val="FF0000"/>
                </a:solidFill>
              </a:rPr>
              <a:t>)</a:t>
            </a:r>
            <a:endParaRPr kumimoji="1" lang="en-US" altLang="ja-JP" sz="1000" dirty="0">
              <a:solidFill>
                <a:srgbClr val="FF0000"/>
              </a:solidFill>
            </a:endParaRPr>
          </a:p>
          <a:p>
            <a:r>
              <a:rPr kumimoji="1" lang="ja-JP" altLang="en-US" sz="1000" dirty="0"/>
              <a:t>　</a:t>
            </a:r>
            <a:r>
              <a:rPr kumimoji="1" lang="en-US" altLang="ja-JP" sz="1000" dirty="0"/>
              <a:t>200kW</a:t>
            </a:r>
          </a:p>
        </p:txBody>
      </p:sp>
      <p:sp>
        <p:nvSpPr>
          <p:cNvPr id="82" name="左中かっこ 81">
            <a:extLst>
              <a:ext uri="{FF2B5EF4-FFF2-40B4-BE49-F238E27FC236}">
                <a16:creationId xmlns:a16="http://schemas.microsoft.com/office/drawing/2014/main" id="{4738482B-93CF-439E-B717-A10CE46C8639}"/>
              </a:ext>
            </a:extLst>
          </p:cNvPr>
          <p:cNvSpPr/>
          <p:nvPr/>
        </p:nvSpPr>
        <p:spPr>
          <a:xfrm flipH="1">
            <a:off x="3140653" y="5859772"/>
            <a:ext cx="73962" cy="612000"/>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84" name="直線コネクタ 83">
            <a:extLst>
              <a:ext uri="{FF2B5EF4-FFF2-40B4-BE49-F238E27FC236}">
                <a16:creationId xmlns:a16="http://schemas.microsoft.com/office/drawing/2014/main" id="{DC2ADDC3-A463-4DEF-AC48-A11A9BAFCBAA}"/>
              </a:ext>
            </a:extLst>
          </p:cNvPr>
          <p:cNvCxnSpPr>
            <a:cxnSpLocks/>
          </p:cNvCxnSpPr>
          <p:nvPr/>
        </p:nvCxnSpPr>
        <p:spPr>
          <a:xfrm>
            <a:off x="3100027" y="4123052"/>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cxnSp>
        <p:nvCxnSpPr>
          <p:cNvPr id="85" name="直線コネクタ 84">
            <a:extLst>
              <a:ext uri="{FF2B5EF4-FFF2-40B4-BE49-F238E27FC236}">
                <a16:creationId xmlns:a16="http://schemas.microsoft.com/office/drawing/2014/main" id="{9EB4E26A-29C5-4E93-8DB3-15BF641DFF9B}"/>
              </a:ext>
            </a:extLst>
          </p:cNvPr>
          <p:cNvCxnSpPr>
            <a:cxnSpLocks/>
          </p:cNvCxnSpPr>
          <p:nvPr/>
        </p:nvCxnSpPr>
        <p:spPr>
          <a:xfrm>
            <a:off x="3100027" y="6481317"/>
            <a:ext cx="720000" cy="0"/>
          </a:xfrm>
          <a:prstGeom prst="line">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cxnSp>
      <p:sp>
        <p:nvSpPr>
          <p:cNvPr id="86" name="左中かっこ 85">
            <a:extLst>
              <a:ext uri="{FF2B5EF4-FFF2-40B4-BE49-F238E27FC236}">
                <a16:creationId xmlns:a16="http://schemas.microsoft.com/office/drawing/2014/main" id="{EF906D52-4E9D-4458-A9FF-4B751761C4C7}"/>
              </a:ext>
            </a:extLst>
          </p:cNvPr>
          <p:cNvSpPr/>
          <p:nvPr/>
        </p:nvSpPr>
        <p:spPr>
          <a:xfrm flipH="1">
            <a:off x="3871167" y="4125462"/>
            <a:ext cx="104793" cy="2346310"/>
          </a:xfrm>
          <a:prstGeom prst="leftBrace">
            <a:avLst/>
          </a:prstGeom>
          <a:ln w="127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113B84E4-379A-44E3-8AFB-D819538D688C}"/>
              </a:ext>
            </a:extLst>
          </p:cNvPr>
          <p:cNvSpPr txBox="1"/>
          <p:nvPr/>
        </p:nvSpPr>
        <p:spPr>
          <a:xfrm>
            <a:off x="3574749" y="5102130"/>
            <a:ext cx="697627"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1,000kW</a:t>
            </a:r>
            <a:endParaRPr kumimoji="1" lang="ja-JP" altLang="en-US" sz="1000" b="1" dirty="0">
              <a:solidFill>
                <a:srgbClr val="FF0000"/>
              </a:solidFill>
            </a:endParaRPr>
          </a:p>
        </p:txBody>
      </p:sp>
      <p:cxnSp>
        <p:nvCxnSpPr>
          <p:cNvPr id="88" name="直線矢印コネクタ 87">
            <a:extLst>
              <a:ext uri="{FF2B5EF4-FFF2-40B4-BE49-F238E27FC236}">
                <a16:creationId xmlns:a16="http://schemas.microsoft.com/office/drawing/2014/main" id="{CF0640D8-BF0C-469E-ADBB-467486D22B63}"/>
              </a:ext>
            </a:extLst>
          </p:cNvPr>
          <p:cNvCxnSpPr>
            <a:cxnSpLocks/>
          </p:cNvCxnSpPr>
          <p:nvPr/>
        </p:nvCxnSpPr>
        <p:spPr>
          <a:xfrm flipV="1">
            <a:off x="4885993" y="4032794"/>
            <a:ext cx="0" cy="251507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9" name="直線矢印コネクタ 88">
            <a:extLst>
              <a:ext uri="{FF2B5EF4-FFF2-40B4-BE49-F238E27FC236}">
                <a16:creationId xmlns:a16="http://schemas.microsoft.com/office/drawing/2014/main" id="{AAFA62F8-3C92-4411-B464-0CD7112EDC2F}"/>
              </a:ext>
            </a:extLst>
          </p:cNvPr>
          <p:cNvCxnSpPr>
            <a:cxnSpLocks/>
          </p:cNvCxnSpPr>
          <p:nvPr/>
        </p:nvCxnSpPr>
        <p:spPr>
          <a:xfrm>
            <a:off x="4868975" y="6538539"/>
            <a:ext cx="2928796" cy="0"/>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90" name="テキスト ボックス 89">
            <a:extLst>
              <a:ext uri="{FF2B5EF4-FFF2-40B4-BE49-F238E27FC236}">
                <a16:creationId xmlns:a16="http://schemas.microsoft.com/office/drawing/2014/main" id="{5A43C450-5DF5-414F-8D78-9004A5BAABBE}"/>
              </a:ext>
            </a:extLst>
          </p:cNvPr>
          <p:cNvSpPr txBox="1"/>
          <p:nvPr/>
        </p:nvSpPr>
        <p:spPr>
          <a:xfrm rot="16200000">
            <a:off x="4466876" y="5209574"/>
            <a:ext cx="595035" cy="215444"/>
          </a:xfrm>
          <a:prstGeom prst="rect">
            <a:avLst/>
          </a:prstGeom>
          <a:noFill/>
        </p:spPr>
        <p:txBody>
          <a:bodyPr wrap="none" rtlCol="0">
            <a:spAutoFit/>
          </a:bodyPr>
          <a:lstStyle/>
          <a:p>
            <a:r>
              <a:rPr kumimoji="1" lang="ja-JP" altLang="en-US" sz="800" dirty="0"/>
              <a:t>活用電力</a:t>
            </a:r>
          </a:p>
        </p:txBody>
      </p:sp>
      <p:sp>
        <p:nvSpPr>
          <p:cNvPr id="92" name="テキスト ボックス 91">
            <a:extLst>
              <a:ext uri="{FF2B5EF4-FFF2-40B4-BE49-F238E27FC236}">
                <a16:creationId xmlns:a16="http://schemas.microsoft.com/office/drawing/2014/main" id="{D1FEB5B2-2D3A-44D6-8982-2081D34E222F}"/>
              </a:ext>
            </a:extLst>
          </p:cNvPr>
          <p:cNvSpPr txBox="1"/>
          <p:nvPr/>
        </p:nvSpPr>
        <p:spPr>
          <a:xfrm>
            <a:off x="6138448" y="6538539"/>
            <a:ext cx="389850" cy="215444"/>
          </a:xfrm>
          <a:prstGeom prst="rect">
            <a:avLst/>
          </a:prstGeom>
          <a:noFill/>
        </p:spPr>
        <p:txBody>
          <a:bodyPr wrap="none" rtlCol="0">
            <a:spAutoFit/>
          </a:bodyPr>
          <a:lstStyle/>
          <a:p>
            <a:r>
              <a:rPr kumimoji="1" lang="ja-JP" altLang="en-US" sz="800" dirty="0"/>
              <a:t>時間</a:t>
            </a:r>
          </a:p>
        </p:txBody>
      </p:sp>
      <p:sp>
        <p:nvSpPr>
          <p:cNvPr id="94" name="正方形/長方形 93">
            <a:extLst>
              <a:ext uri="{FF2B5EF4-FFF2-40B4-BE49-F238E27FC236}">
                <a16:creationId xmlns:a16="http://schemas.microsoft.com/office/drawing/2014/main" id="{BFB39E3B-AC55-40AD-AF4D-63857B3B3C96}"/>
              </a:ext>
            </a:extLst>
          </p:cNvPr>
          <p:cNvSpPr/>
          <p:nvPr/>
        </p:nvSpPr>
        <p:spPr>
          <a:xfrm>
            <a:off x="4907230" y="4229023"/>
            <a:ext cx="2304000" cy="1728000"/>
          </a:xfrm>
          <a:prstGeom prst="rect">
            <a:avLst/>
          </a:prstGeom>
          <a:noFill/>
          <a:ln>
            <a:solidFill>
              <a:srgbClr val="FF0000"/>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5" name="テキスト ボックス 94">
            <a:extLst>
              <a:ext uri="{FF2B5EF4-FFF2-40B4-BE49-F238E27FC236}">
                <a16:creationId xmlns:a16="http://schemas.microsoft.com/office/drawing/2014/main" id="{E4352C1F-1874-4C2E-879C-A0F53FD4B21D}"/>
              </a:ext>
            </a:extLst>
          </p:cNvPr>
          <p:cNvSpPr txBox="1"/>
          <p:nvPr/>
        </p:nvSpPr>
        <p:spPr>
          <a:xfrm>
            <a:off x="7271464" y="4977331"/>
            <a:ext cx="808235" cy="400110"/>
          </a:xfrm>
          <a:prstGeom prst="rect">
            <a:avLst/>
          </a:prstGeom>
          <a:solidFill>
            <a:schemeClr val="bg1"/>
          </a:solidFill>
          <a:ln>
            <a:solidFill>
              <a:srgbClr val="FF0000"/>
            </a:solidFill>
          </a:ln>
        </p:spPr>
        <p:txBody>
          <a:bodyPr wrap="none" rtlCol="0">
            <a:spAutoFit/>
          </a:bodyPr>
          <a:lstStyle/>
          <a:p>
            <a:pPr algn="ctr"/>
            <a:r>
              <a:rPr kumimoji="1" lang="ja-JP" altLang="en-US" sz="1000" b="1" dirty="0">
                <a:solidFill>
                  <a:srgbClr val="FF0000"/>
                </a:solidFill>
              </a:rPr>
              <a:t>活用電力</a:t>
            </a:r>
            <a:endParaRPr kumimoji="1" lang="en-US" altLang="ja-JP" sz="1000" b="1" dirty="0">
              <a:solidFill>
                <a:srgbClr val="FF0000"/>
              </a:solidFill>
            </a:endParaRPr>
          </a:p>
          <a:p>
            <a:pPr algn="ctr"/>
            <a:r>
              <a:rPr kumimoji="1" lang="en-US" altLang="ja-JP" sz="1000" b="1" dirty="0">
                <a:solidFill>
                  <a:srgbClr val="FF0000"/>
                </a:solidFill>
              </a:rPr>
              <a:t>2,500MWh</a:t>
            </a:r>
            <a:endParaRPr kumimoji="1" lang="ja-JP" altLang="en-US" sz="1000" b="1" dirty="0">
              <a:solidFill>
                <a:srgbClr val="FF0000"/>
              </a:solidFill>
            </a:endParaRPr>
          </a:p>
        </p:txBody>
      </p:sp>
      <p:sp>
        <p:nvSpPr>
          <p:cNvPr id="101" name="テキスト ボックス 100">
            <a:extLst>
              <a:ext uri="{FF2B5EF4-FFF2-40B4-BE49-F238E27FC236}">
                <a16:creationId xmlns:a16="http://schemas.microsoft.com/office/drawing/2014/main" id="{F4D256A7-13B8-40DB-84A5-6F7DDDE7010B}"/>
              </a:ext>
            </a:extLst>
          </p:cNvPr>
          <p:cNvSpPr txBox="1"/>
          <p:nvPr/>
        </p:nvSpPr>
        <p:spPr>
          <a:xfrm>
            <a:off x="5674658" y="3970113"/>
            <a:ext cx="3147015" cy="253916"/>
          </a:xfrm>
          <a:prstGeom prst="rect">
            <a:avLst/>
          </a:prstGeom>
          <a:noFill/>
        </p:spPr>
        <p:txBody>
          <a:bodyPr wrap="none" rtlCol="0">
            <a:spAutoFit/>
          </a:bodyPr>
          <a:lstStyle/>
          <a:p>
            <a:r>
              <a:rPr kumimoji="1" lang="en-US" altLang="ja-JP" sz="1050" dirty="0"/>
              <a:t>※</a:t>
            </a:r>
            <a:r>
              <a:rPr kumimoji="1" lang="ja-JP" altLang="en-US" sz="1050" dirty="0"/>
              <a:t>活用電力量は、想定可能な放電電力量のみ記載</a:t>
            </a:r>
          </a:p>
        </p:txBody>
      </p:sp>
      <p:sp>
        <p:nvSpPr>
          <p:cNvPr id="103" name="テキスト ボックス 102">
            <a:extLst>
              <a:ext uri="{FF2B5EF4-FFF2-40B4-BE49-F238E27FC236}">
                <a16:creationId xmlns:a16="http://schemas.microsoft.com/office/drawing/2014/main" id="{5CCD1C31-7A1F-4512-B585-E26B43A9C790}"/>
              </a:ext>
            </a:extLst>
          </p:cNvPr>
          <p:cNvSpPr txBox="1"/>
          <p:nvPr/>
        </p:nvSpPr>
        <p:spPr>
          <a:xfrm>
            <a:off x="359136" y="2589880"/>
            <a:ext cx="588623" cy="253916"/>
          </a:xfrm>
          <a:prstGeom prst="rect">
            <a:avLst/>
          </a:prstGeom>
          <a:solidFill>
            <a:schemeClr val="accent3">
              <a:lumMod val="20000"/>
              <a:lumOff val="80000"/>
            </a:schemeClr>
          </a:solidFill>
        </p:spPr>
        <p:txBody>
          <a:bodyPr wrap="none" rtlCol="0">
            <a:spAutoFit/>
          </a:bodyPr>
          <a:lstStyle/>
          <a:p>
            <a:r>
              <a:rPr kumimoji="1" lang="ja-JP" altLang="en-US" sz="1050" b="1" dirty="0"/>
              <a:t>記載例</a:t>
            </a:r>
            <a:endParaRPr kumimoji="1" lang="ja-JP" altLang="en-US" sz="1050" b="1" dirty="0">
              <a:solidFill>
                <a:srgbClr val="00B050"/>
              </a:solidFill>
            </a:endParaRPr>
          </a:p>
        </p:txBody>
      </p:sp>
      <p:sp>
        <p:nvSpPr>
          <p:cNvPr id="104" name="正方形/長方形 103">
            <a:extLst>
              <a:ext uri="{FF2B5EF4-FFF2-40B4-BE49-F238E27FC236}">
                <a16:creationId xmlns:a16="http://schemas.microsoft.com/office/drawing/2014/main" id="{2CDDCEBF-42DD-480E-B357-2D1023C946E4}"/>
              </a:ext>
            </a:extLst>
          </p:cNvPr>
          <p:cNvSpPr/>
          <p:nvPr/>
        </p:nvSpPr>
        <p:spPr>
          <a:xfrm>
            <a:off x="4972122" y="5391296"/>
            <a:ext cx="2179560" cy="507553"/>
          </a:xfrm>
          <a:prstGeom prst="rect">
            <a:avLst/>
          </a:prstGeom>
          <a:solidFill>
            <a:schemeClr val="accent1">
              <a:lumMod val="20000"/>
              <a:lumOff val="80000"/>
            </a:schemeClr>
          </a:solidFill>
          <a:ln>
            <a:solidFill>
              <a:schemeClr val="tx1"/>
            </a:solidFill>
          </a:ln>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000" dirty="0"/>
              <a:t>①容量市場</a:t>
            </a:r>
            <a:r>
              <a:rPr kumimoji="1" lang="en-US" altLang="ja-JP" sz="800" dirty="0">
                <a:solidFill>
                  <a:srgbClr val="FF0000"/>
                </a:solidFill>
              </a:rPr>
              <a:t>(</a:t>
            </a:r>
            <a:r>
              <a:rPr kumimoji="1" lang="ja-JP" altLang="en-US" sz="800" dirty="0">
                <a:solidFill>
                  <a:srgbClr val="FF0000"/>
                </a:solidFill>
              </a:rPr>
              <a:t>併用のため除外</a:t>
            </a:r>
            <a:r>
              <a:rPr kumimoji="1" lang="en-US" altLang="ja-JP" sz="800" dirty="0">
                <a:solidFill>
                  <a:srgbClr val="FF0000"/>
                </a:solidFill>
              </a:rPr>
              <a:t>)</a:t>
            </a:r>
            <a:endParaRPr kumimoji="1" lang="en-US" altLang="ja-JP" sz="1000" dirty="0">
              <a:solidFill>
                <a:srgbClr val="FF0000"/>
              </a:solidFill>
            </a:endParaRPr>
          </a:p>
          <a:p>
            <a:pPr algn="ctr"/>
            <a:r>
              <a:rPr kumimoji="1" lang="ja-JP" altLang="en-US" sz="1000" dirty="0"/>
              <a:t>　</a:t>
            </a:r>
            <a:r>
              <a:rPr kumimoji="1" lang="en-US" altLang="ja-JP" sz="1000" dirty="0"/>
              <a:t>11.5MW</a:t>
            </a:r>
          </a:p>
        </p:txBody>
      </p:sp>
      <p:sp>
        <p:nvSpPr>
          <p:cNvPr id="105" name="左中かっこ 104">
            <a:extLst>
              <a:ext uri="{FF2B5EF4-FFF2-40B4-BE49-F238E27FC236}">
                <a16:creationId xmlns:a16="http://schemas.microsoft.com/office/drawing/2014/main" id="{7FA06905-8EFA-43D1-9DB5-62392B90BF85}"/>
              </a:ext>
            </a:extLst>
          </p:cNvPr>
          <p:cNvSpPr/>
          <p:nvPr/>
        </p:nvSpPr>
        <p:spPr>
          <a:xfrm flipH="1">
            <a:off x="3124989" y="4132597"/>
            <a:ext cx="89626" cy="1696405"/>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07" name="テキスト ボックス 106">
            <a:extLst>
              <a:ext uri="{FF2B5EF4-FFF2-40B4-BE49-F238E27FC236}">
                <a16:creationId xmlns:a16="http://schemas.microsoft.com/office/drawing/2014/main" id="{232F53A5-090C-40FF-9906-8DA05824647F}"/>
              </a:ext>
            </a:extLst>
          </p:cNvPr>
          <p:cNvSpPr txBox="1"/>
          <p:nvPr/>
        </p:nvSpPr>
        <p:spPr>
          <a:xfrm>
            <a:off x="3045825" y="4483760"/>
            <a:ext cx="945799" cy="646331"/>
          </a:xfrm>
          <a:prstGeom prst="rect">
            <a:avLst/>
          </a:prstGeom>
          <a:noFill/>
        </p:spPr>
        <p:txBody>
          <a:bodyPr wrap="square">
            <a:spAutoFit/>
          </a:bodyPr>
          <a:lstStyle/>
          <a:p>
            <a:pPr algn="ctr"/>
            <a:r>
              <a:rPr kumimoji="1" lang="ja-JP" altLang="en-US" sz="1000" dirty="0"/>
              <a:t>①容量市場</a:t>
            </a:r>
            <a:endParaRPr kumimoji="1" lang="en-US" altLang="ja-JP" sz="1000" dirty="0"/>
          </a:p>
          <a:p>
            <a:pPr algn="ctr"/>
            <a:r>
              <a:rPr kumimoji="1" lang="en-US" altLang="ja-JP" sz="800" dirty="0">
                <a:solidFill>
                  <a:srgbClr val="FF0000"/>
                </a:solidFill>
              </a:rPr>
              <a:t>(</a:t>
            </a:r>
            <a:r>
              <a:rPr kumimoji="1" lang="ja-JP" altLang="en-US" sz="800" dirty="0">
                <a:solidFill>
                  <a:srgbClr val="FF0000"/>
                </a:solidFill>
              </a:rPr>
              <a:t>併用のため</a:t>
            </a:r>
            <a:endParaRPr kumimoji="1" lang="en-US" altLang="ja-JP" sz="800" dirty="0">
              <a:solidFill>
                <a:srgbClr val="FF0000"/>
              </a:solidFill>
            </a:endParaRPr>
          </a:p>
          <a:p>
            <a:pPr algn="ctr"/>
            <a:r>
              <a:rPr kumimoji="1" lang="ja-JP" altLang="en-US" sz="800" dirty="0">
                <a:solidFill>
                  <a:srgbClr val="FF0000"/>
                </a:solidFill>
              </a:rPr>
              <a:t>除外</a:t>
            </a:r>
            <a:r>
              <a:rPr kumimoji="1" lang="en-US" altLang="ja-JP" sz="800" dirty="0">
                <a:solidFill>
                  <a:srgbClr val="FF0000"/>
                </a:solidFill>
              </a:rPr>
              <a:t>)</a:t>
            </a:r>
            <a:endParaRPr kumimoji="1" lang="en-US" altLang="ja-JP" sz="1000" dirty="0">
              <a:solidFill>
                <a:srgbClr val="FF0000"/>
              </a:solidFill>
            </a:endParaRPr>
          </a:p>
          <a:p>
            <a:pPr algn="ctr"/>
            <a:r>
              <a:rPr kumimoji="1" lang="ja-JP" altLang="en-US" sz="1000" dirty="0"/>
              <a:t>　</a:t>
            </a:r>
            <a:r>
              <a:rPr kumimoji="1" lang="en-US" altLang="ja-JP" sz="1000" dirty="0"/>
              <a:t>800kW</a:t>
            </a:r>
          </a:p>
        </p:txBody>
      </p:sp>
      <p:sp>
        <p:nvSpPr>
          <p:cNvPr id="110" name="テキスト ボックス 109">
            <a:extLst>
              <a:ext uri="{FF2B5EF4-FFF2-40B4-BE49-F238E27FC236}">
                <a16:creationId xmlns:a16="http://schemas.microsoft.com/office/drawing/2014/main" id="{6F1E4049-C0BD-456B-98AB-FC79954E3ECA}"/>
              </a:ext>
            </a:extLst>
          </p:cNvPr>
          <p:cNvSpPr txBox="1"/>
          <p:nvPr/>
        </p:nvSpPr>
        <p:spPr>
          <a:xfrm>
            <a:off x="5674658" y="32193"/>
            <a:ext cx="3405655" cy="577081"/>
          </a:xfrm>
          <a:prstGeom prst="rect">
            <a:avLst/>
          </a:prstGeom>
          <a:noFill/>
          <a:ln>
            <a:solidFill>
              <a:srgbClr val="00B050"/>
            </a:solidFill>
          </a:ln>
        </p:spPr>
        <p:txBody>
          <a:bodyPr wrap="square" rtlCol="0">
            <a:spAutoFit/>
          </a:bodyPr>
          <a:lstStyle/>
          <a:p>
            <a:r>
              <a:rPr kumimoji="1" lang="ja-JP" altLang="en-US" sz="1050" dirty="0">
                <a:solidFill>
                  <a:srgbClr val="00B050"/>
                </a:solidFill>
              </a:rPr>
              <a:t>採点審査項目</a:t>
            </a:r>
            <a:endParaRPr kumimoji="1" lang="en-US" altLang="ja-JP" sz="1050" dirty="0">
              <a:solidFill>
                <a:srgbClr val="00B050"/>
              </a:solidFill>
            </a:endParaRPr>
          </a:p>
          <a:p>
            <a:r>
              <a:rPr kumimoji="1" lang="ja-JP" altLang="en-US" sz="1050" dirty="0">
                <a:solidFill>
                  <a:srgbClr val="00B050"/>
                </a:solidFill>
              </a:rPr>
              <a:t>　</a:t>
            </a:r>
            <a:r>
              <a:rPr kumimoji="1" lang="en-US" altLang="ja-JP" sz="1050" dirty="0">
                <a:solidFill>
                  <a:srgbClr val="00B050"/>
                </a:solidFill>
              </a:rPr>
              <a:t>2) -</a:t>
            </a:r>
            <a:r>
              <a:rPr kumimoji="1" lang="ja-JP" altLang="en-US" sz="1050" dirty="0">
                <a:solidFill>
                  <a:srgbClr val="00B050"/>
                </a:solidFill>
              </a:rPr>
              <a:t>①活用電力率、　　</a:t>
            </a:r>
            <a:r>
              <a:rPr kumimoji="1" lang="en-US" altLang="ja-JP" sz="1050" dirty="0">
                <a:solidFill>
                  <a:srgbClr val="00B050"/>
                </a:solidFill>
              </a:rPr>
              <a:t>2) -</a:t>
            </a:r>
            <a:r>
              <a:rPr kumimoji="1" lang="ja-JP" altLang="en-US" sz="1050" dirty="0">
                <a:solidFill>
                  <a:srgbClr val="00B050"/>
                </a:solidFill>
              </a:rPr>
              <a:t>②活用電力量率</a:t>
            </a:r>
            <a:r>
              <a:rPr kumimoji="1" lang="en-US" altLang="ja-JP" sz="1050" dirty="0">
                <a:solidFill>
                  <a:srgbClr val="00B050"/>
                </a:solidFill>
              </a:rPr>
              <a:t> </a:t>
            </a:r>
            <a:r>
              <a:rPr kumimoji="1" lang="ja-JP" altLang="en-US" sz="1050" dirty="0">
                <a:solidFill>
                  <a:srgbClr val="00B050"/>
                </a:solidFill>
              </a:rPr>
              <a:t>　</a:t>
            </a:r>
            <a:endParaRPr kumimoji="1" lang="en-US" altLang="ja-JP" sz="1050" dirty="0">
              <a:solidFill>
                <a:srgbClr val="00B050"/>
              </a:solidFill>
            </a:endParaRPr>
          </a:p>
          <a:p>
            <a:r>
              <a:rPr kumimoji="1" lang="ja-JP" altLang="en-US" sz="1050" dirty="0">
                <a:solidFill>
                  <a:srgbClr val="00B050"/>
                </a:solidFill>
              </a:rPr>
              <a:t>　</a:t>
            </a:r>
            <a:r>
              <a:rPr kumimoji="1" lang="en-US" altLang="ja-JP" sz="1050" dirty="0">
                <a:solidFill>
                  <a:srgbClr val="00B050"/>
                </a:solidFill>
              </a:rPr>
              <a:t>2) -</a:t>
            </a:r>
            <a:r>
              <a:rPr kumimoji="1" lang="ja-JP" altLang="en-US" sz="1050" dirty="0">
                <a:solidFill>
                  <a:srgbClr val="00B050"/>
                </a:solidFill>
              </a:rPr>
              <a:t>③活用電力量単価　</a:t>
            </a:r>
            <a:r>
              <a:rPr kumimoji="1" lang="en-US" altLang="ja-JP" sz="1050" dirty="0">
                <a:solidFill>
                  <a:srgbClr val="00B050"/>
                </a:solidFill>
              </a:rPr>
              <a:t>3)</a:t>
            </a:r>
            <a:r>
              <a:rPr kumimoji="1" lang="ja-JP" altLang="en-US" sz="1050" dirty="0">
                <a:solidFill>
                  <a:srgbClr val="00B050"/>
                </a:solidFill>
              </a:rPr>
              <a:t> </a:t>
            </a:r>
            <a:r>
              <a:rPr kumimoji="1" lang="en-US" altLang="ja-JP" sz="1050" dirty="0">
                <a:solidFill>
                  <a:srgbClr val="00B050"/>
                </a:solidFill>
              </a:rPr>
              <a:t>-</a:t>
            </a:r>
            <a:r>
              <a:rPr kumimoji="1" lang="ja-JP" altLang="en-US" sz="1050" dirty="0">
                <a:solidFill>
                  <a:srgbClr val="00B050"/>
                </a:solidFill>
              </a:rPr>
              <a:t>①ビジネスモデルの構造</a:t>
            </a:r>
            <a:endParaRPr kumimoji="1" lang="en-US" altLang="ja-JP" sz="1050" dirty="0">
              <a:solidFill>
                <a:srgbClr val="00B050"/>
              </a:solidFill>
            </a:endParaRPr>
          </a:p>
        </p:txBody>
      </p:sp>
      <p:sp>
        <p:nvSpPr>
          <p:cNvPr id="39" name="テキスト ボックス 38">
            <a:extLst>
              <a:ext uri="{FF2B5EF4-FFF2-40B4-BE49-F238E27FC236}">
                <a16:creationId xmlns:a16="http://schemas.microsoft.com/office/drawing/2014/main" id="{444F6C37-724E-4523-958B-41F09934D7FE}"/>
              </a:ext>
            </a:extLst>
          </p:cNvPr>
          <p:cNvSpPr txBox="1"/>
          <p:nvPr/>
        </p:nvSpPr>
        <p:spPr>
          <a:xfrm>
            <a:off x="6735465" y="628433"/>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2971560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1384995"/>
          </a:xfrm>
          <a:prstGeom prst="rect">
            <a:avLst/>
          </a:prstGeom>
          <a:solidFill>
            <a:schemeClr val="accent3">
              <a:lumMod val="20000"/>
              <a:lumOff val="80000"/>
            </a:schemeClr>
          </a:solidFill>
        </p:spPr>
        <p:txBody>
          <a:bodyPr wrap="square" rtlCol="0">
            <a:spAutoFit/>
          </a:bodyPr>
          <a:lstStyle/>
          <a:p>
            <a:r>
              <a:rPr kumimoji="1" lang="ja-JP" altLang="en-US" sz="1400" dirty="0"/>
              <a:t>・前項で示した活用電力、活用電力量の算出根拠を記載</a:t>
            </a:r>
            <a:endParaRPr kumimoji="1" lang="en-US" altLang="ja-JP" sz="1400" dirty="0"/>
          </a:p>
          <a:p>
            <a:r>
              <a:rPr kumimoji="1" lang="ja-JP" altLang="en-US" sz="1400" dirty="0"/>
              <a:t>・ただし、再エネの普及拡大に資する用途であると判断できない用途（例：デマンド抑制、</a:t>
            </a:r>
            <a:r>
              <a:rPr kumimoji="1" lang="en-US" altLang="ja-JP" sz="1400" dirty="0"/>
              <a:t>BCP</a:t>
            </a:r>
            <a:r>
              <a:rPr kumimoji="1" lang="ja-JP" altLang="en-US" sz="1400" dirty="0"/>
              <a:t>対応 等）</a:t>
            </a:r>
            <a:endParaRPr kumimoji="1" lang="en-US" altLang="ja-JP" sz="1400" dirty="0"/>
          </a:p>
          <a:p>
            <a:r>
              <a:rPr kumimoji="1" lang="ja-JP" altLang="en-US" sz="1400" dirty="0"/>
              <a:t>　で使用すると想定される電力量は、積算する電力量から明確に除外すること。</a:t>
            </a:r>
          </a:p>
          <a:p>
            <a:r>
              <a:rPr kumimoji="1" lang="ja-JP" altLang="en-US" sz="1400" dirty="0"/>
              <a:t>・活用電力量については、想定可能と判断した用途における電力量のみを積算することとし、</a:t>
            </a:r>
            <a:endParaRPr kumimoji="1" lang="en-US" altLang="ja-JP" sz="1400" dirty="0"/>
          </a:p>
          <a:p>
            <a:r>
              <a:rPr kumimoji="1" lang="ja-JP" altLang="en-US" sz="1400" dirty="0"/>
              <a:t>　申請者が現時点での活用可否の判断や、電力量の想定が困難と判断した用途については、積算に含め</a:t>
            </a:r>
            <a:endParaRPr kumimoji="1" lang="en-US" altLang="ja-JP" sz="1400" dirty="0"/>
          </a:p>
          <a:p>
            <a:r>
              <a:rPr kumimoji="1" lang="ja-JP" altLang="en-US" sz="1400" dirty="0"/>
              <a:t>　ることを必須とはしない。</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5860900" cy="400110"/>
          </a:xfrm>
          <a:prstGeom prst="rect">
            <a:avLst/>
          </a:prstGeom>
          <a:noFill/>
        </p:spPr>
        <p:txBody>
          <a:bodyPr wrap="none" rtlCol="0">
            <a:spAutoFit/>
          </a:bodyPr>
          <a:lstStyle/>
          <a:p>
            <a:r>
              <a:rPr kumimoji="1" lang="en-US" altLang="ja-JP" sz="2000" b="1" dirty="0"/>
              <a:t>(</a:t>
            </a:r>
            <a:r>
              <a:rPr kumimoji="1" lang="ja-JP" altLang="en-US" sz="2000" b="1" dirty="0"/>
              <a:t>１</a:t>
            </a:r>
            <a:r>
              <a:rPr kumimoji="1" lang="en-US" altLang="ja-JP" sz="2000" b="1" dirty="0"/>
              <a:t>)</a:t>
            </a:r>
            <a:r>
              <a:rPr kumimoji="1" lang="ja-JP" altLang="en-US" sz="2000" b="1" dirty="0"/>
              <a:t>  補助対象設備の用途　</a:t>
            </a:r>
            <a:r>
              <a:rPr kumimoji="1" lang="en-US" altLang="ja-JP" sz="2000" b="1" dirty="0"/>
              <a:t>B.</a:t>
            </a:r>
            <a:r>
              <a:rPr kumimoji="1" lang="ja-JP" altLang="en-US" sz="2000" b="1" dirty="0"/>
              <a:t>根拠（算出根拠 等）</a:t>
            </a:r>
          </a:p>
        </p:txBody>
      </p:sp>
      <p:sp>
        <p:nvSpPr>
          <p:cNvPr id="58" name="テキスト ボックス 57">
            <a:extLst>
              <a:ext uri="{FF2B5EF4-FFF2-40B4-BE49-F238E27FC236}">
                <a16:creationId xmlns:a16="http://schemas.microsoft.com/office/drawing/2014/main" id="{81C5913C-F6D0-465F-8C9A-3AA2C8E99B2C}"/>
              </a:ext>
            </a:extLst>
          </p:cNvPr>
          <p:cNvSpPr txBox="1"/>
          <p:nvPr/>
        </p:nvSpPr>
        <p:spPr>
          <a:xfrm>
            <a:off x="6898741" y="0"/>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8" name="テキスト ボックス 7">
            <a:extLst>
              <a:ext uri="{FF2B5EF4-FFF2-40B4-BE49-F238E27FC236}">
                <a16:creationId xmlns:a16="http://schemas.microsoft.com/office/drawing/2014/main" id="{FB079593-BB84-41B0-A1C5-CDE5167CB07A}"/>
              </a:ext>
            </a:extLst>
          </p:cNvPr>
          <p:cNvSpPr txBox="1"/>
          <p:nvPr/>
        </p:nvSpPr>
        <p:spPr>
          <a:xfrm>
            <a:off x="6799152" y="472810"/>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13237663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738664"/>
          </a:xfrm>
          <a:prstGeom prst="rect">
            <a:avLst/>
          </a:prstGeom>
          <a:solidFill>
            <a:schemeClr val="accent3">
              <a:lumMod val="20000"/>
              <a:lumOff val="80000"/>
            </a:schemeClr>
          </a:solidFill>
        </p:spPr>
        <p:txBody>
          <a:bodyPr wrap="square" rtlCol="0">
            <a:spAutoFit/>
          </a:bodyPr>
          <a:lstStyle/>
          <a:p>
            <a:r>
              <a:rPr kumimoji="1" lang="ja-JP" altLang="en-US" sz="1400" dirty="0"/>
              <a:t>・設備の稼働開始から１０年程度におけるビジネスモデルの収支構造の概要を、構造図や収支表等を</a:t>
            </a:r>
            <a:endParaRPr kumimoji="1" lang="en-US" altLang="ja-JP" sz="1400" dirty="0"/>
          </a:p>
          <a:p>
            <a:r>
              <a:rPr kumimoji="1" lang="ja-JP" altLang="en-US" sz="1400" dirty="0"/>
              <a:t>　用いて記載。</a:t>
            </a:r>
          </a:p>
          <a:p>
            <a:r>
              <a:rPr kumimoji="1" lang="ja-JP" altLang="en-US" sz="1400" dirty="0"/>
              <a:t>・その他将来的なビジネス展開等、追加で検討している内容があれば記載。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7355155"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A.</a:t>
            </a:r>
            <a:r>
              <a:rPr kumimoji="1" lang="ja-JP" altLang="en-US" sz="2000" b="1" dirty="0"/>
              <a:t>概要（構造図、収支表 等）</a:t>
            </a:r>
            <a:endParaRPr kumimoji="1" lang="en-US" altLang="ja-JP" sz="2000" b="1" dirty="0"/>
          </a:p>
        </p:txBody>
      </p:sp>
      <p:sp>
        <p:nvSpPr>
          <p:cNvPr id="6" name="テキスト ボックス 5">
            <a:extLst>
              <a:ext uri="{FF2B5EF4-FFF2-40B4-BE49-F238E27FC236}">
                <a16:creationId xmlns:a16="http://schemas.microsoft.com/office/drawing/2014/main" id="{A520FB7B-6760-43B5-B503-EB131A6A8299}"/>
              </a:ext>
            </a:extLst>
          </p:cNvPr>
          <p:cNvSpPr txBox="1"/>
          <p:nvPr/>
        </p:nvSpPr>
        <p:spPr>
          <a:xfrm>
            <a:off x="6898741" y="-14518"/>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7" name="テキスト ボックス 6">
            <a:extLst>
              <a:ext uri="{FF2B5EF4-FFF2-40B4-BE49-F238E27FC236}">
                <a16:creationId xmlns:a16="http://schemas.microsoft.com/office/drawing/2014/main" id="{E87F77A7-4C7E-4C52-A353-047760827A78}"/>
              </a:ext>
            </a:extLst>
          </p:cNvPr>
          <p:cNvSpPr txBox="1"/>
          <p:nvPr/>
        </p:nvSpPr>
        <p:spPr>
          <a:xfrm>
            <a:off x="6799152" y="472810"/>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2906851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 name="タイトル 1">
            <a:extLst>
              <a:ext uri="{FF2B5EF4-FFF2-40B4-BE49-F238E27FC236}">
                <a16:creationId xmlns:a16="http://schemas.microsoft.com/office/drawing/2014/main" id="{407CA02F-1BA7-4095-8E37-F82392B7A7B8}"/>
              </a:ext>
            </a:extLst>
          </p:cNvPr>
          <p:cNvSpPr txBox="1">
            <a:spLocks/>
          </p:cNvSpPr>
          <p:nvPr/>
        </p:nvSpPr>
        <p:spPr>
          <a:xfrm>
            <a:off x="256032" y="210312"/>
            <a:ext cx="8631936" cy="749809"/>
          </a:xfrm>
          <a:prstGeom prst="rect">
            <a:avLst/>
          </a:prstGeom>
        </p:spPr>
        <p:txBody>
          <a:bodyPr>
            <a:normAutofit/>
          </a:bodyPr>
          <a:lstStyle>
            <a:lvl1pPr algn="l" defTabSz="914400" rtl="0" eaLnBrk="1" latinLnBrk="0" hangingPunct="1">
              <a:lnSpc>
                <a:spcPct val="90000"/>
              </a:lnSpc>
              <a:spcBef>
                <a:spcPct val="0"/>
              </a:spcBef>
              <a:buNone/>
              <a:defRPr kumimoji="1" sz="2800" kern="1200">
                <a:solidFill>
                  <a:schemeClr val="tx1"/>
                </a:solidFill>
                <a:latin typeface="+mj-lt"/>
                <a:ea typeface="+mj-ea"/>
                <a:cs typeface="+mj-cs"/>
              </a:defRPr>
            </a:lvl1pPr>
          </a:lstStyle>
          <a:p>
            <a:r>
              <a:rPr lang="ja-JP" altLang="en-US" dirty="0"/>
              <a:t>５．ビジネスモデルの構造</a:t>
            </a:r>
          </a:p>
        </p:txBody>
      </p:sp>
      <p:sp>
        <p:nvSpPr>
          <p:cNvPr id="50" name="テキスト ボックス 49">
            <a:extLst>
              <a:ext uri="{FF2B5EF4-FFF2-40B4-BE49-F238E27FC236}">
                <a16:creationId xmlns:a16="http://schemas.microsoft.com/office/drawing/2014/main" id="{E7B947E1-6C2F-4EE1-AA73-9279C52D1F35}"/>
              </a:ext>
            </a:extLst>
          </p:cNvPr>
          <p:cNvSpPr txBox="1"/>
          <p:nvPr/>
        </p:nvSpPr>
        <p:spPr>
          <a:xfrm>
            <a:off x="359135" y="1187805"/>
            <a:ext cx="8528833" cy="307777"/>
          </a:xfrm>
          <a:prstGeom prst="rect">
            <a:avLst/>
          </a:prstGeom>
          <a:solidFill>
            <a:schemeClr val="accent3">
              <a:lumMod val="20000"/>
              <a:lumOff val="80000"/>
            </a:schemeClr>
          </a:solidFill>
        </p:spPr>
        <p:txBody>
          <a:bodyPr wrap="square" rtlCol="0">
            <a:spAutoFit/>
          </a:bodyPr>
          <a:lstStyle/>
          <a:p>
            <a:r>
              <a:rPr kumimoji="1" lang="ja-JP" altLang="en-US" sz="1400" dirty="0"/>
              <a:t>・前項で示したビジネスモデルの収支構造について、その算出根拠 等を記載。</a:t>
            </a:r>
          </a:p>
        </p:txBody>
      </p:sp>
      <p:sp>
        <p:nvSpPr>
          <p:cNvPr id="56" name="テキスト ボックス 55">
            <a:extLst>
              <a:ext uri="{FF2B5EF4-FFF2-40B4-BE49-F238E27FC236}">
                <a16:creationId xmlns:a16="http://schemas.microsoft.com/office/drawing/2014/main" id="{2CF908C3-650B-4A48-ACAC-94929C649686}"/>
              </a:ext>
            </a:extLst>
          </p:cNvPr>
          <p:cNvSpPr txBox="1"/>
          <p:nvPr/>
        </p:nvSpPr>
        <p:spPr>
          <a:xfrm>
            <a:off x="256032" y="776550"/>
            <a:ext cx="6829114" cy="400110"/>
          </a:xfrm>
          <a:prstGeom prst="rect">
            <a:avLst/>
          </a:prstGeom>
          <a:noFill/>
        </p:spPr>
        <p:txBody>
          <a:bodyPr wrap="none" rtlCol="0">
            <a:spAutoFit/>
          </a:bodyPr>
          <a:lstStyle/>
          <a:p>
            <a:r>
              <a:rPr kumimoji="1" lang="en-US" altLang="ja-JP" sz="2000" b="1" dirty="0"/>
              <a:t>(</a:t>
            </a:r>
            <a:r>
              <a:rPr kumimoji="1" lang="ja-JP" altLang="en-US" sz="2000" b="1" dirty="0"/>
              <a:t>２</a:t>
            </a:r>
            <a:r>
              <a:rPr kumimoji="1" lang="en-US" altLang="ja-JP" sz="2000" b="1" dirty="0"/>
              <a:t>) </a:t>
            </a:r>
            <a:r>
              <a:rPr kumimoji="1" lang="ja-JP" altLang="en-US" sz="2000" b="1" dirty="0"/>
              <a:t>ビジネスモデルと収支構造　</a:t>
            </a:r>
            <a:r>
              <a:rPr kumimoji="1" lang="en-US" altLang="ja-JP" sz="2000" b="1" dirty="0"/>
              <a:t>B.</a:t>
            </a:r>
            <a:r>
              <a:rPr kumimoji="1" lang="ja-JP" altLang="en-US" sz="2000" b="1" dirty="0"/>
              <a:t>根拠（算出根拠 等）</a:t>
            </a:r>
          </a:p>
        </p:txBody>
      </p:sp>
      <p:sp>
        <p:nvSpPr>
          <p:cNvPr id="7" name="テキスト ボックス 6">
            <a:extLst>
              <a:ext uri="{FF2B5EF4-FFF2-40B4-BE49-F238E27FC236}">
                <a16:creationId xmlns:a16="http://schemas.microsoft.com/office/drawing/2014/main" id="{F462D0A4-4EEA-4D16-805B-20A950D6D189}"/>
              </a:ext>
            </a:extLst>
          </p:cNvPr>
          <p:cNvSpPr txBox="1"/>
          <p:nvPr/>
        </p:nvSpPr>
        <p:spPr>
          <a:xfrm>
            <a:off x="6898741" y="-14518"/>
            <a:ext cx="2245259" cy="461665"/>
          </a:xfrm>
          <a:prstGeom prst="rect">
            <a:avLst/>
          </a:prstGeom>
          <a:solidFill>
            <a:schemeClr val="bg1"/>
          </a:solidFill>
          <a:ln>
            <a:solidFill>
              <a:srgbClr val="00B050"/>
            </a:solidFill>
          </a:ln>
        </p:spPr>
        <p:txBody>
          <a:bodyPr wrap="square" rtlCol="0">
            <a:spAutoFit/>
          </a:bodyPr>
          <a:lstStyle/>
          <a:p>
            <a:r>
              <a:rPr kumimoji="1" lang="ja-JP" altLang="en-US" sz="1200" dirty="0">
                <a:solidFill>
                  <a:srgbClr val="00B050"/>
                </a:solidFill>
              </a:rPr>
              <a:t>採点審査項目</a:t>
            </a:r>
            <a:endParaRPr kumimoji="1" lang="en-US" altLang="ja-JP" sz="1200" dirty="0">
              <a:solidFill>
                <a:srgbClr val="00B050"/>
              </a:solidFill>
            </a:endParaRPr>
          </a:p>
          <a:p>
            <a:r>
              <a:rPr kumimoji="1" lang="ja-JP" altLang="en-US" sz="1200" dirty="0">
                <a:solidFill>
                  <a:srgbClr val="00B050"/>
                </a:solidFill>
              </a:rPr>
              <a:t>　</a:t>
            </a:r>
            <a:r>
              <a:rPr kumimoji="1" lang="en-US" altLang="ja-JP" sz="1200" dirty="0">
                <a:solidFill>
                  <a:srgbClr val="00B050"/>
                </a:solidFill>
              </a:rPr>
              <a:t>3) -</a:t>
            </a:r>
            <a:r>
              <a:rPr kumimoji="1" lang="ja-JP" altLang="en-US" sz="1200" dirty="0">
                <a:solidFill>
                  <a:srgbClr val="00B050"/>
                </a:solidFill>
              </a:rPr>
              <a:t>①ビジネスモデルの構造</a:t>
            </a:r>
            <a:endParaRPr kumimoji="1" lang="en-US" altLang="ja-JP" sz="1200" dirty="0">
              <a:solidFill>
                <a:srgbClr val="00B050"/>
              </a:solidFill>
            </a:endParaRPr>
          </a:p>
        </p:txBody>
      </p:sp>
      <p:sp>
        <p:nvSpPr>
          <p:cNvPr id="8" name="テキスト ボックス 7">
            <a:extLst>
              <a:ext uri="{FF2B5EF4-FFF2-40B4-BE49-F238E27FC236}">
                <a16:creationId xmlns:a16="http://schemas.microsoft.com/office/drawing/2014/main" id="{C4936C44-F5E0-4112-BFBB-54C42DC7D323}"/>
              </a:ext>
            </a:extLst>
          </p:cNvPr>
          <p:cNvSpPr txBox="1"/>
          <p:nvPr/>
        </p:nvSpPr>
        <p:spPr>
          <a:xfrm>
            <a:off x="6799152" y="472810"/>
            <a:ext cx="2344848" cy="369332"/>
          </a:xfrm>
          <a:prstGeom prst="rect">
            <a:avLst/>
          </a:prstGeom>
          <a:solidFill>
            <a:srgbClr val="00B050"/>
          </a:solidFill>
          <a:ln>
            <a:solidFill>
              <a:srgbClr val="00B050"/>
            </a:solidFill>
          </a:ln>
        </p:spPr>
        <p:txBody>
          <a:bodyPr wrap="square" rtlCol="0">
            <a:spAutoFit/>
          </a:bodyPr>
          <a:lstStyle/>
          <a:p>
            <a:r>
              <a:rPr kumimoji="1" lang="ja-JP" altLang="en-US" b="1" dirty="0">
                <a:solidFill>
                  <a:schemeClr val="bg1"/>
                </a:solidFill>
              </a:rPr>
              <a:t>蓄電システムの場合</a:t>
            </a:r>
          </a:p>
        </p:txBody>
      </p:sp>
    </p:spTree>
    <p:extLst>
      <p:ext uri="{BB962C8B-B14F-4D97-AF65-F5344CB8AC3E}">
        <p14:creationId xmlns:p14="http://schemas.microsoft.com/office/powerpoint/2010/main" val="116319602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4144</TotalTime>
  <Words>2276</Words>
  <Application>Microsoft Office PowerPoint</Application>
  <PresentationFormat>画面に合わせる (4:3)</PresentationFormat>
  <Paragraphs>334</Paragraphs>
  <Slides>18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18</vt:i4>
      </vt:variant>
    </vt:vector>
  </HeadingPairs>
  <TitlesOfParts>
    <vt:vector size="24" baseType="lpstr">
      <vt:lpstr>Noto Sans JP</vt:lpstr>
      <vt:lpstr>游ゴシック</vt:lpstr>
      <vt:lpstr>Arial</vt:lpstr>
      <vt:lpstr>Calibri</vt:lpstr>
      <vt:lpstr>Calibri Light</vt:lpstr>
      <vt:lpstr>Office テーマ</vt:lpstr>
      <vt:lpstr>令和3年度補正予算 再生可能エネルギー導入加速化に向けた 系統用蓄電池等導入支援事業  事業概要書</vt:lpstr>
      <vt:lpstr>１．事業概要</vt:lpstr>
      <vt:lpstr>２．システム構成図</vt:lpstr>
      <vt:lpstr>３．導入設備の主な仕様</vt:lpstr>
      <vt:lpstr>４．配置図、結線図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令和3年度補正 系統用蓄電池導入事業 事業概要書（案）</dc:title>
  <dc:creator>siipcn0306</dc:creator>
  <cp:lastModifiedBy>siipcn0434</cp:lastModifiedBy>
  <cp:revision>49</cp:revision>
  <cp:lastPrinted>2022-01-25T03:44:20Z</cp:lastPrinted>
  <dcterms:created xsi:type="dcterms:W3CDTF">2022-01-23T23:34:52Z</dcterms:created>
  <dcterms:modified xsi:type="dcterms:W3CDTF">2022-02-16T06:51:14Z</dcterms:modified>
</cp:coreProperties>
</file>