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67" r:id="rId5"/>
    <p:sldId id="259" r:id="rId6"/>
    <p:sldId id="290" r:id="rId7"/>
    <p:sldId id="291" r:id="rId8"/>
    <p:sldId id="295" r:id="rId9"/>
    <p:sldId id="292" r:id="rId10"/>
    <p:sldId id="300" r:id="rId11"/>
    <p:sldId id="298" r:id="rId12"/>
    <p:sldId id="299" r:id="rId1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7A770D-BB7D-D986-A4C6-EAC2B368EA78}" name="中坂 健太郎" initials="中坂" userId="S::siipcd0013@officeSII.onmicrosoft.com::da463ea7-20bf-411d-88e1-a0cc5d90890c" providerId="AD"/>
  <p188:author id="{101D6A49-3D3A-6B51-0E54-A93139CC6B41}" name="siipcn0306" initials="s" userId="S::siipcd0255@officeSII.onmicrosoft.com::007cb06a-2607-4080-9ebf-46a7c8e8fef4" providerId="AD"/>
  <p188:author id="{BBB842A5-1FB0-2167-4C47-C217B3B5581A}" name="Windows ユーザー" initials="W" userId="Windows ユーザー" providerId="None"/>
  <p188:author id="{3A23B3E9-3DE4-78E3-B2DC-DBC2D7E3CEC8}" name="田中 俊生" initials="田中" userId="田中 俊生" providerId="None"/>
  <p188:author id="{991E10F2-60CC-6C85-66D1-CB44340EE7AF}" name="siipcn0359" initials="s" userId="S::siipcd0217@officeSII.onmicrosoft.com::e89e915c-d66a-4fbd-be99-d3b2cfed139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4" autoAdjust="0"/>
    <p:restoredTop sz="94660"/>
  </p:normalViewPr>
  <p:slideViewPr>
    <p:cSldViewPr snapToGrid="0">
      <p:cViewPr varScale="1">
        <p:scale>
          <a:sx n="104" d="100"/>
          <a:sy n="104" d="100"/>
        </p:scale>
        <p:origin x="132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77EEE049-E83B-4787-8E80-E3AAF9C9C366}" type="datetimeFigureOut">
              <a:rPr kumimoji="1" lang="ja-JP" altLang="en-US" smtClean="0"/>
              <a:t>2023/8/4</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323A380A-AB9A-4330-A729-7BEA3D22F50F}" type="slidenum">
              <a:rPr kumimoji="1" lang="ja-JP" altLang="en-US" smtClean="0"/>
              <a:t>‹#›</a:t>
            </a:fld>
            <a:endParaRPr kumimoji="1" lang="ja-JP" altLang="en-US"/>
          </a:p>
        </p:txBody>
      </p:sp>
    </p:spTree>
    <p:extLst>
      <p:ext uri="{BB962C8B-B14F-4D97-AF65-F5344CB8AC3E}">
        <p14:creationId xmlns:p14="http://schemas.microsoft.com/office/powerpoint/2010/main" val="25399220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36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423068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113321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721249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normAutofit/>
          </a:bodyPr>
          <a:lstStyle>
            <a:lvl1pPr>
              <a:defRPr sz="1800"/>
            </a:lvl1pPr>
            <a:lvl2pPr>
              <a:defRPr sz="1800"/>
            </a:lvl2pPr>
            <a:lvl3pPr>
              <a:defRPr sz="1800"/>
            </a:lvl3pPr>
            <a:lvl4pPr>
              <a:defRPr sz="1800"/>
            </a:lvl4pPr>
            <a:lvl5pPr>
              <a:defRPr sz="18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546894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3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41271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6032" y="1139509"/>
            <a:ext cx="4258818" cy="50374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139509"/>
            <a:ext cx="4258818" cy="50374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3556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599115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2048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4095404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6777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F346C86-74A7-42A5-B0AE-C584C11A28E0}" type="datetimeFigureOut">
              <a:rPr kumimoji="1" lang="ja-JP" altLang="en-US" smtClean="0"/>
              <a:t>2023/8/4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966742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 y="210312"/>
            <a:ext cx="8631936" cy="749809"/>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6032" y="1069848"/>
            <a:ext cx="8631936" cy="5107115"/>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256032"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46C86-74A7-42A5-B0AE-C584C11A28E0}" type="datetimeFigureOut">
              <a:rPr kumimoji="1" lang="ja-JP" altLang="en-US" smtClean="0"/>
              <a:t>2023/8/4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814566"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4277381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BE0414-57BF-46F7-B301-60821490AEFC}"/>
              </a:ext>
            </a:extLst>
          </p:cNvPr>
          <p:cNvSpPr>
            <a:spLocks noGrp="1"/>
          </p:cNvSpPr>
          <p:nvPr>
            <p:ph type="ctrTitle"/>
          </p:nvPr>
        </p:nvSpPr>
        <p:spPr/>
        <p:txBody>
          <a:bodyPr>
            <a:normAutofit/>
          </a:bodyPr>
          <a:lstStyle/>
          <a:p>
            <a:r>
              <a:rPr kumimoji="1" lang="ja-JP" altLang="en-US" sz="3200" dirty="0"/>
              <a:t>令和</a:t>
            </a:r>
            <a:r>
              <a:rPr lang="ja-JP" altLang="en-US" sz="3200" dirty="0"/>
              <a:t>５</a:t>
            </a:r>
            <a:r>
              <a:rPr kumimoji="1" lang="ja-JP" altLang="en-US" sz="3200" dirty="0"/>
              <a:t>年度</a:t>
            </a:r>
            <a:br>
              <a:rPr kumimoji="1" lang="ja-JP" altLang="en-US" sz="3200" dirty="0"/>
            </a:br>
            <a:r>
              <a:rPr kumimoji="1" lang="ja-JP" altLang="en-US" sz="3200" dirty="0"/>
              <a:t>系統用蓄電池等導入支援事業</a:t>
            </a:r>
            <a:br>
              <a:rPr kumimoji="1" lang="en-US" altLang="ja-JP" sz="3200" dirty="0"/>
            </a:br>
            <a:br>
              <a:rPr kumimoji="1" lang="en-US" altLang="ja-JP" dirty="0"/>
            </a:br>
            <a:r>
              <a:rPr lang="ja-JP" altLang="en-US" b="1" dirty="0"/>
              <a:t>実施</a:t>
            </a:r>
            <a:r>
              <a:rPr kumimoji="1" lang="ja-JP" altLang="en-US" b="1" dirty="0"/>
              <a:t>概要書</a:t>
            </a:r>
            <a:endParaRPr kumimoji="1" lang="ja-JP" altLang="en-US" dirty="0">
              <a:solidFill>
                <a:srgbClr val="00B050"/>
              </a:solidFill>
            </a:endParaRPr>
          </a:p>
        </p:txBody>
      </p:sp>
      <p:sp>
        <p:nvSpPr>
          <p:cNvPr id="3" name="字幕 2">
            <a:extLst>
              <a:ext uri="{FF2B5EF4-FFF2-40B4-BE49-F238E27FC236}">
                <a16:creationId xmlns:a16="http://schemas.microsoft.com/office/drawing/2014/main" id="{715B5BD9-AA44-46D8-B899-50AB5908CB5C}"/>
              </a:ext>
            </a:extLst>
          </p:cNvPr>
          <p:cNvSpPr>
            <a:spLocks noGrp="1"/>
          </p:cNvSpPr>
          <p:nvPr>
            <p:ph type="subTitle" idx="1"/>
          </p:nvPr>
        </p:nvSpPr>
        <p:spPr/>
        <p:txBody>
          <a:bodyPr wrap="none">
            <a:normAutofit/>
          </a:bodyPr>
          <a:lstStyle/>
          <a:p>
            <a:r>
              <a:rPr lang="en-US" altLang="ja-JP" sz="3200" dirty="0"/>
              <a:t>【</a:t>
            </a:r>
            <a:r>
              <a:rPr lang="ja-JP" altLang="en-US" sz="3200" dirty="0"/>
              <a:t>交付申請書の申請者名称を記載のこと</a:t>
            </a:r>
            <a:r>
              <a:rPr lang="en-US" altLang="ja-JP" sz="3200" dirty="0"/>
              <a:t>】</a:t>
            </a:r>
            <a:endParaRPr kumimoji="1" lang="ja-JP" altLang="en-US" sz="3200" dirty="0"/>
          </a:p>
        </p:txBody>
      </p:sp>
      <p:sp>
        <p:nvSpPr>
          <p:cNvPr id="6" name="テキスト ボックス 5">
            <a:extLst>
              <a:ext uri="{FF2B5EF4-FFF2-40B4-BE49-F238E27FC236}">
                <a16:creationId xmlns:a16="http://schemas.microsoft.com/office/drawing/2014/main" id="{0338556D-548F-4B0D-A596-5AB542063D06}"/>
              </a:ext>
            </a:extLst>
          </p:cNvPr>
          <p:cNvSpPr txBox="1"/>
          <p:nvPr/>
        </p:nvSpPr>
        <p:spPr>
          <a:xfrm>
            <a:off x="1143000" y="4362050"/>
            <a:ext cx="6971168" cy="2246769"/>
          </a:xfrm>
          <a:prstGeom prst="rect">
            <a:avLst/>
          </a:prstGeom>
          <a:solidFill>
            <a:schemeClr val="accent3">
              <a:lumMod val="20000"/>
              <a:lumOff val="80000"/>
            </a:schemeClr>
          </a:solidFill>
        </p:spPr>
        <p:txBody>
          <a:bodyPr wrap="square" rtlCol="0">
            <a:spAutoFit/>
          </a:bodyPr>
          <a:lstStyle/>
          <a:p>
            <a:r>
              <a:rPr kumimoji="1" lang="en-US" altLang="ja-JP" sz="1400" dirty="0">
                <a:latin typeface="+mn-ea"/>
              </a:rPr>
              <a:t>【</a:t>
            </a:r>
            <a:r>
              <a:rPr kumimoji="1" lang="ja-JP" altLang="en-US" sz="1400" dirty="0">
                <a:latin typeface="+mn-ea"/>
              </a:rPr>
              <a:t>作成における注意事項</a:t>
            </a:r>
            <a:r>
              <a:rPr kumimoji="1" lang="en-US" altLang="ja-JP" sz="1400" dirty="0">
                <a:latin typeface="+mn-ea"/>
              </a:rPr>
              <a:t>】</a:t>
            </a:r>
          </a:p>
          <a:p>
            <a:r>
              <a:rPr kumimoji="1" lang="ja-JP" altLang="en-US" sz="1400" dirty="0">
                <a:latin typeface="+mn-ea"/>
              </a:rPr>
              <a:t>・資料はこのフォーマットを用いて、記載例を参考に作成のこと。</a:t>
            </a:r>
          </a:p>
          <a:p>
            <a:r>
              <a:rPr kumimoji="1" lang="ja-JP" altLang="en-US" sz="1400" dirty="0">
                <a:latin typeface="+mn-ea"/>
              </a:rPr>
              <a:t>・テキストボックス外の文字（タイトル、大小目等）は変更しないこと。</a:t>
            </a:r>
          </a:p>
          <a:p>
            <a:r>
              <a:rPr kumimoji="1" lang="ja-JP" altLang="en-US" sz="1400" dirty="0">
                <a:latin typeface="+mn-ea"/>
              </a:rPr>
              <a:t>・テキストボックス（背面グレー）は削除の上作成のこと。</a:t>
            </a:r>
            <a:endParaRPr kumimoji="1" lang="en-US" altLang="ja-JP" sz="1400" dirty="0">
              <a:latin typeface="+mn-ea"/>
            </a:endParaRPr>
          </a:p>
          <a:p>
            <a:r>
              <a:rPr kumimoji="1" lang="ja-JP" altLang="en-US" sz="1400" dirty="0">
                <a:latin typeface="+mn-ea"/>
              </a:rPr>
              <a:t>　（このテキストボックスを含む）</a:t>
            </a:r>
            <a:endParaRPr kumimoji="1" lang="en-US" altLang="ja-JP" sz="1400" dirty="0">
              <a:latin typeface="+mn-ea"/>
            </a:endParaRPr>
          </a:p>
          <a:p>
            <a:r>
              <a:rPr kumimoji="1" lang="ja-JP" altLang="en-US" sz="1400" dirty="0">
                <a:latin typeface="+mn-ea"/>
              </a:rPr>
              <a:t>・「５．ビジネスモデルの構造」、「６．ビジネスモデルの実現性」については、</a:t>
            </a:r>
            <a:endParaRPr kumimoji="1" lang="en-US" altLang="ja-JP" sz="1400" dirty="0">
              <a:latin typeface="+mn-ea"/>
            </a:endParaRPr>
          </a:p>
          <a:p>
            <a:r>
              <a:rPr kumimoji="1" lang="ja-JP" altLang="en-US" sz="1400" dirty="0">
                <a:latin typeface="+mn-ea"/>
              </a:rPr>
              <a:t>　導入を予定する補助対象設備（水電解装置）に対応する</a:t>
            </a:r>
            <a:endParaRPr kumimoji="1" lang="en-US" altLang="ja-JP" sz="1400" dirty="0">
              <a:latin typeface="+mn-ea"/>
            </a:endParaRPr>
          </a:p>
          <a:p>
            <a:r>
              <a:rPr kumimoji="1" lang="ja-JP" altLang="en-US" sz="1400" dirty="0">
                <a:latin typeface="+mn-ea"/>
              </a:rPr>
              <a:t>　フォーマットを選択し、資料を作成のこと。</a:t>
            </a:r>
            <a:endParaRPr kumimoji="1" lang="en-US" altLang="ja-JP" sz="1400" dirty="0">
              <a:latin typeface="+mn-ea"/>
            </a:endParaRPr>
          </a:p>
          <a:p>
            <a:r>
              <a:rPr lang="ja-JP" altLang="en-US" sz="1400" dirty="0">
                <a:latin typeface="+mn-ea"/>
              </a:rPr>
              <a:t>・概要書は</a:t>
            </a:r>
            <a:r>
              <a:rPr lang="ja-JP" altLang="en-US" sz="1400" b="1" u="sng" dirty="0">
                <a:latin typeface="+mn-ea"/>
              </a:rPr>
              <a:t>本資料のみで完結</a:t>
            </a:r>
            <a:r>
              <a:rPr lang="ja-JP" altLang="en-US" sz="1400" dirty="0">
                <a:latin typeface="+mn-ea"/>
              </a:rPr>
              <a:t>させること。</a:t>
            </a:r>
            <a:r>
              <a:rPr lang="ja-JP" altLang="en-US" sz="1400" b="1" u="sng" dirty="0">
                <a:latin typeface="+mn-ea"/>
              </a:rPr>
              <a:t>（別添資料の参照は認めない）</a:t>
            </a:r>
            <a:endParaRPr lang="en-US" altLang="ja-JP" sz="1400" b="1" u="sng" dirty="0">
              <a:latin typeface="+mn-ea"/>
            </a:endParaRPr>
          </a:p>
          <a:p>
            <a:r>
              <a:rPr lang="ja-JP" altLang="en-US" sz="1400" dirty="0">
                <a:latin typeface="+mn-ea"/>
              </a:rPr>
              <a:t>・本資料は、表紙も含め</a:t>
            </a:r>
            <a:r>
              <a:rPr lang="ja-JP" altLang="en-US" sz="1400" b="1" u="sng" dirty="0">
                <a:latin typeface="+mn-ea"/>
              </a:rPr>
              <a:t>３０ページ以内</a:t>
            </a:r>
            <a:r>
              <a:rPr lang="ja-JP" altLang="en-US" sz="1400" dirty="0">
                <a:latin typeface="+mn-ea"/>
              </a:rPr>
              <a:t>に収めること。</a:t>
            </a:r>
            <a:endParaRPr lang="en-US" altLang="ja-JP" sz="1400" dirty="0">
              <a:latin typeface="+mn-ea"/>
            </a:endParaRPr>
          </a:p>
        </p:txBody>
      </p:sp>
    </p:spTree>
    <p:extLst>
      <p:ext uri="{BB962C8B-B14F-4D97-AF65-F5344CB8AC3E}">
        <p14:creationId xmlns:p14="http://schemas.microsoft.com/office/powerpoint/2010/main" val="86614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307777"/>
          </a:xfrm>
          <a:prstGeom prst="rect">
            <a:avLst/>
          </a:prstGeom>
          <a:solidFill>
            <a:schemeClr val="accent3">
              <a:lumMod val="20000"/>
              <a:lumOff val="80000"/>
            </a:schemeClr>
          </a:solidFill>
        </p:spPr>
        <p:txBody>
          <a:bodyPr wrap="square" rtlCol="0">
            <a:spAutoFit/>
          </a:bodyPr>
          <a:lstStyle/>
          <a:p>
            <a:r>
              <a:rPr kumimoji="1" lang="ja-JP" altLang="en-US" sz="1400" dirty="0"/>
              <a:t>・前項で示したビジネスモデルの収支構造について、その算出根拠 等を記載。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6829114" cy="400110"/>
          </a:xfrm>
          <a:prstGeom prst="rect">
            <a:avLst/>
          </a:prstGeom>
          <a:noFill/>
        </p:spPr>
        <p:txBody>
          <a:bodyPr wrap="none" rtlCol="0">
            <a:spAutoFit/>
          </a:bodyPr>
          <a:lstStyle/>
          <a:p>
            <a:r>
              <a:rPr kumimoji="1" lang="en-US" altLang="ja-JP" sz="2000" b="1" dirty="0"/>
              <a:t>(</a:t>
            </a:r>
            <a:r>
              <a:rPr kumimoji="1" lang="ja-JP" altLang="en-US" sz="2000" b="1" dirty="0"/>
              <a:t>２</a:t>
            </a:r>
            <a:r>
              <a:rPr kumimoji="1" lang="en-US" altLang="ja-JP" sz="2000" b="1" dirty="0"/>
              <a:t>) </a:t>
            </a:r>
            <a:r>
              <a:rPr kumimoji="1" lang="ja-JP" altLang="en-US" sz="2000" b="1" dirty="0"/>
              <a:t>ビジネスモデルと収支構造　</a:t>
            </a:r>
            <a:r>
              <a:rPr kumimoji="1" lang="en-US" altLang="ja-JP" sz="2000" b="1" dirty="0"/>
              <a:t>B.</a:t>
            </a:r>
            <a:r>
              <a:rPr kumimoji="1" lang="ja-JP" altLang="en-US" sz="2000" b="1" dirty="0"/>
              <a:t>根拠（算出根拠 等）</a:t>
            </a:r>
          </a:p>
        </p:txBody>
      </p:sp>
      <p:sp>
        <p:nvSpPr>
          <p:cNvPr id="7" name="テキスト ボックス 6">
            <a:extLst>
              <a:ext uri="{FF2B5EF4-FFF2-40B4-BE49-F238E27FC236}">
                <a16:creationId xmlns:a16="http://schemas.microsoft.com/office/drawing/2014/main" id="{F462D0A4-4EEA-4D16-805B-20A950D6D189}"/>
              </a:ext>
            </a:extLst>
          </p:cNvPr>
          <p:cNvSpPr txBox="1"/>
          <p:nvPr/>
        </p:nvSpPr>
        <p:spPr>
          <a:xfrm>
            <a:off x="6898741" y="4336"/>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Tree>
    <p:extLst>
      <p:ext uri="{BB962C8B-B14F-4D97-AF65-F5344CB8AC3E}">
        <p14:creationId xmlns:p14="http://schemas.microsoft.com/office/powerpoint/2010/main" val="1558073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６．ビジネスモデルの実現性</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1169551"/>
          </a:xfrm>
          <a:prstGeom prst="rect">
            <a:avLst/>
          </a:prstGeom>
          <a:solidFill>
            <a:schemeClr val="accent3">
              <a:lumMod val="20000"/>
              <a:lumOff val="80000"/>
            </a:schemeClr>
          </a:solidFill>
        </p:spPr>
        <p:txBody>
          <a:bodyPr wrap="square" rtlCol="0">
            <a:spAutoFit/>
          </a:bodyPr>
          <a:lstStyle/>
          <a:p>
            <a:r>
              <a:rPr kumimoji="1" lang="ja-JP" altLang="en-US" sz="1400" dirty="0"/>
              <a:t>・ビジネスモデルの遂行（稼働開始後の各種市場取引 等での運用）に当たり、予定している組織体制や</a:t>
            </a:r>
            <a:endParaRPr kumimoji="1" lang="en-US" altLang="ja-JP" sz="1400" dirty="0"/>
          </a:p>
          <a:p>
            <a:r>
              <a:rPr kumimoji="1" lang="ja-JP" altLang="en-US" sz="1400" dirty="0"/>
              <a:t>　人員体制等の概要を、体制図や組織図 等を用いて記載。</a:t>
            </a:r>
            <a:endParaRPr kumimoji="1" lang="en-US" altLang="ja-JP" sz="1400" dirty="0"/>
          </a:p>
          <a:p>
            <a:r>
              <a:rPr kumimoji="1" lang="ja-JP" altLang="en-US" sz="1400" dirty="0"/>
              <a:t>　</a:t>
            </a:r>
            <a:r>
              <a:rPr kumimoji="1" lang="en-US" altLang="ja-JP" sz="1400" dirty="0"/>
              <a:t>※</a:t>
            </a:r>
            <a:r>
              <a:rPr kumimoji="1" lang="ja-JP" altLang="en-US" sz="1400" dirty="0"/>
              <a:t>申請者の社内体制及び役務を明確にするとともに委託する役務についても詳細を記載。</a:t>
            </a:r>
            <a:endParaRPr kumimoji="1" lang="en-US" altLang="ja-JP" sz="1400" dirty="0"/>
          </a:p>
          <a:p>
            <a:r>
              <a:rPr kumimoji="1" lang="ja-JP" altLang="en-US" sz="1400" dirty="0"/>
              <a:t>　</a:t>
            </a:r>
            <a:r>
              <a:rPr kumimoji="1" lang="en-US" altLang="ja-JP" sz="1400" dirty="0"/>
              <a:t>※</a:t>
            </a:r>
            <a:r>
              <a:rPr kumimoji="1" lang="ja-JP" altLang="en-US" sz="1400" dirty="0"/>
              <a:t>申請者自身の過去の電力ビジネスへの取り組み実績や、電力事業ライセンス取得状況などについて</a:t>
            </a:r>
            <a:endParaRPr kumimoji="1" lang="en-US" altLang="ja-JP" sz="1400" dirty="0"/>
          </a:p>
          <a:p>
            <a:r>
              <a:rPr kumimoji="1" lang="ja-JP" altLang="en-US" sz="1400" dirty="0"/>
              <a:t>　　もあれば記載。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5303311" cy="400110"/>
          </a:xfrm>
          <a:prstGeom prst="rect">
            <a:avLst/>
          </a:prstGeom>
          <a:noFill/>
        </p:spPr>
        <p:txBody>
          <a:bodyPr wrap="none" rtlCol="0">
            <a:spAutoFit/>
          </a:bodyPr>
          <a:lstStyle/>
          <a:p>
            <a:r>
              <a:rPr kumimoji="1" lang="en-US" altLang="ja-JP" sz="2000" b="1" dirty="0"/>
              <a:t>(</a:t>
            </a:r>
            <a:r>
              <a:rPr kumimoji="1" lang="ja-JP" altLang="en-US" sz="2000" b="1" dirty="0"/>
              <a:t>１</a:t>
            </a:r>
            <a:r>
              <a:rPr kumimoji="1" lang="en-US" altLang="ja-JP" sz="2000" b="1" dirty="0"/>
              <a:t>) </a:t>
            </a:r>
            <a:r>
              <a:rPr kumimoji="1" lang="ja-JP" altLang="en-US" sz="2000" b="1" dirty="0"/>
              <a:t>実施体制　</a:t>
            </a:r>
            <a:r>
              <a:rPr kumimoji="1" lang="en-US" altLang="ja-JP" sz="2000" b="1" dirty="0"/>
              <a:t>A.</a:t>
            </a:r>
            <a:r>
              <a:rPr kumimoji="1" lang="ja-JP" altLang="en-US" sz="2000" b="1" dirty="0"/>
              <a:t>概要（体制図、組織図 等）</a:t>
            </a:r>
          </a:p>
        </p:txBody>
      </p:sp>
      <p:sp>
        <p:nvSpPr>
          <p:cNvPr id="9" name="テキスト ボックス 8">
            <a:extLst>
              <a:ext uri="{FF2B5EF4-FFF2-40B4-BE49-F238E27FC236}">
                <a16:creationId xmlns:a16="http://schemas.microsoft.com/office/drawing/2014/main" id="{A42B43F4-438F-4BE8-885B-9DFAD192CB28}"/>
              </a:ext>
            </a:extLst>
          </p:cNvPr>
          <p:cNvSpPr txBox="1"/>
          <p:nvPr/>
        </p:nvSpPr>
        <p:spPr>
          <a:xfrm>
            <a:off x="6543041" y="4336"/>
            <a:ext cx="2600960"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②ビジネスモデルの実現性</a:t>
            </a:r>
            <a:endParaRPr kumimoji="1" lang="en-US" altLang="ja-JP" sz="1200" dirty="0">
              <a:solidFill>
                <a:srgbClr val="00B050"/>
              </a:solidFill>
            </a:endParaRPr>
          </a:p>
        </p:txBody>
      </p:sp>
    </p:spTree>
    <p:extLst>
      <p:ext uri="{BB962C8B-B14F-4D97-AF65-F5344CB8AC3E}">
        <p14:creationId xmlns:p14="http://schemas.microsoft.com/office/powerpoint/2010/main" val="1657075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20AB103-ABF6-0982-02DD-CE05D75ED4AB}"/>
              </a:ext>
            </a:extLst>
          </p:cNvPr>
          <p:cNvSpPr txBox="1"/>
          <p:nvPr/>
        </p:nvSpPr>
        <p:spPr>
          <a:xfrm>
            <a:off x="359135" y="1205212"/>
            <a:ext cx="8528833" cy="738664"/>
          </a:xfrm>
          <a:prstGeom prst="rect">
            <a:avLst/>
          </a:prstGeom>
          <a:solidFill>
            <a:schemeClr val="accent3">
              <a:lumMod val="20000"/>
              <a:lumOff val="80000"/>
            </a:schemeClr>
          </a:solidFill>
        </p:spPr>
        <p:txBody>
          <a:bodyPr wrap="square" rtlCol="0">
            <a:spAutoFit/>
          </a:bodyPr>
          <a:lstStyle/>
          <a:p>
            <a:pPr marL="176213" indent="-176213"/>
            <a:r>
              <a:rPr kumimoji="1" lang="ja-JP" altLang="en-US" sz="1400" dirty="0"/>
              <a:t>・前述の実施体制に記載された申請者及び委託先等が、ビジネスモデルの遂行にあたり、十分な知識や経験を有したものであること示す根拠となるデータや情報 等を記載。</a:t>
            </a:r>
            <a:endParaRPr kumimoji="1" lang="en-US" altLang="ja-JP" sz="1400" dirty="0"/>
          </a:p>
          <a:p>
            <a:r>
              <a:rPr kumimoji="1" lang="ja-JP" altLang="en-US" sz="1400" dirty="0"/>
              <a:t>・ビジネスモデルの実現に向けて、想定される課題と、それに対する対策方針を記載。</a:t>
            </a:r>
          </a:p>
        </p:txBody>
      </p:sp>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６．ビジネスモデルの実現性</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7342075" cy="400110"/>
          </a:xfrm>
          <a:prstGeom prst="rect">
            <a:avLst/>
          </a:prstGeom>
          <a:noFill/>
        </p:spPr>
        <p:txBody>
          <a:bodyPr wrap="none" rtlCol="0">
            <a:spAutoFit/>
          </a:bodyPr>
          <a:lstStyle/>
          <a:p>
            <a:r>
              <a:rPr kumimoji="1" lang="en-US" altLang="ja-JP" sz="2000" b="1" dirty="0"/>
              <a:t>(</a:t>
            </a:r>
            <a:r>
              <a:rPr kumimoji="1" lang="ja-JP" altLang="en-US" sz="2000" b="1" dirty="0"/>
              <a:t>１</a:t>
            </a:r>
            <a:r>
              <a:rPr kumimoji="1" lang="en-US" altLang="ja-JP" sz="2000" b="1" dirty="0"/>
              <a:t>) </a:t>
            </a:r>
            <a:r>
              <a:rPr kumimoji="1" lang="ja-JP" altLang="en-US" sz="2000" b="1" dirty="0"/>
              <a:t>実施体制　</a:t>
            </a:r>
            <a:r>
              <a:rPr kumimoji="1" lang="en-US" altLang="ja-JP" sz="2000" b="1" dirty="0"/>
              <a:t>B.</a:t>
            </a:r>
            <a:r>
              <a:rPr kumimoji="1" lang="ja-JP" altLang="en-US" sz="2000" b="1" dirty="0"/>
              <a:t>根拠（根拠となる情報、課題と対応方針 等）</a:t>
            </a:r>
          </a:p>
        </p:txBody>
      </p:sp>
      <p:sp>
        <p:nvSpPr>
          <p:cNvPr id="7" name="テキスト ボックス 6">
            <a:extLst>
              <a:ext uri="{FF2B5EF4-FFF2-40B4-BE49-F238E27FC236}">
                <a16:creationId xmlns:a16="http://schemas.microsoft.com/office/drawing/2014/main" id="{112935B2-89EA-4A16-B4E9-FD5194F0CEEE}"/>
              </a:ext>
            </a:extLst>
          </p:cNvPr>
          <p:cNvSpPr txBox="1"/>
          <p:nvPr/>
        </p:nvSpPr>
        <p:spPr>
          <a:xfrm>
            <a:off x="6543041" y="4336"/>
            <a:ext cx="2600960"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②ビジネスモデルの実現性</a:t>
            </a:r>
            <a:endParaRPr kumimoji="1" lang="en-US" altLang="ja-JP" sz="1200" dirty="0">
              <a:solidFill>
                <a:srgbClr val="00B050"/>
              </a:solidFill>
            </a:endParaRPr>
          </a:p>
        </p:txBody>
      </p:sp>
    </p:spTree>
    <p:extLst>
      <p:ext uri="{BB962C8B-B14F-4D97-AF65-F5344CB8AC3E}">
        <p14:creationId xmlns:p14="http://schemas.microsoft.com/office/powerpoint/2010/main" val="1374732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2">
            <a:extLst>
              <a:ext uri="{FF2B5EF4-FFF2-40B4-BE49-F238E27FC236}">
                <a16:creationId xmlns:a16="http://schemas.microsoft.com/office/drawing/2014/main" id="{C1F42895-BAE3-4A75-B07D-4E1E561D8C8D}"/>
              </a:ext>
            </a:extLst>
          </p:cNvPr>
          <p:cNvGraphicFramePr>
            <a:graphicFrameLocks noGrp="1"/>
          </p:cNvGraphicFramePr>
          <p:nvPr>
            <p:extLst>
              <p:ext uri="{D42A27DB-BD31-4B8C-83A1-F6EECF244321}">
                <p14:modId xmlns:p14="http://schemas.microsoft.com/office/powerpoint/2010/main" val="2708128919"/>
              </p:ext>
            </p:extLst>
          </p:nvPr>
        </p:nvGraphicFramePr>
        <p:xfrm>
          <a:off x="301103" y="913939"/>
          <a:ext cx="8532208" cy="5667835"/>
        </p:xfrm>
        <a:graphic>
          <a:graphicData uri="http://schemas.openxmlformats.org/drawingml/2006/table">
            <a:tbl>
              <a:tblPr>
                <a:tableStyleId>{5C22544A-7EE6-4342-B048-85BDC9FD1C3A}</a:tableStyleId>
              </a:tblPr>
              <a:tblGrid>
                <a:gridCol w="4266104">
                  <a:extLst>
                    <a:ext uri="{9D8B030D-6E8A-4147-A177-3AD203B41FA5}">
                      <a16:colId xmlns:a16="http://schemas.microsoft.com/office/drawing/2014/main" val="369924687"/>
                    </a:ext>
                  </a:extLst>
                </a:gridCol>
                <a:gridCol w="4266104">
                  <a:extLst>
                    <a:ext uri="{9D8B030D-6E8A-4147-A177-3AD203B41FA5}">
                      <a16:colId xmlns:a16="http://schemas.microsoft.com/office/drawing/2014/main" val="1641760821"/>
                    </a:ext>
                  </a:extLst>
                </a:gridCol>
              </a:tblGrid>
              <a:tr h="2307365">
                <a:tc>
                  <a:txBody>
                    <a:bodyPr/>
                    <a:lstStyle/>
                    <a:p>
                      <a:r>
                        <a:rPr kumimoji="1" lang="en-US" altLang="ja-JP" sz="1400" b="1" dirty="0"/>
                        <a:t>(</a:t>
                      </a:r>
                      <a:r>
                        <a:rPr kumimoji="1" lang="ja-JP" altLang="en-US" sz="1400" b="1" dirty="0"/>
                        <a:t>１</a:t>
                      </a:r>
                      <a:r>
                        <a:rPr kumimoji="1" lang="en-US" altLang="ja-JP" sz="1400" b="1" dirty="0"/>
                        <a:t>)</a:t>
                      </a:r>
                      <a:r>
                        <a:rPr kumimoji="1" lang="ja-JP" altLang="en-US" sz="1400" b="1" dirty="0"/>
                        <a:t> 事業背景・目的</a:t>
                      </a:r>
                      <a:endParaRPr kumimoji="1" lang="en-US" altLang="ja-JP"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t>(</a:t>
                      </a:r>
                      <a:r>
                        <a:rPr kumimoji="1" lang="ja-JP" altLang="en-US" sz="1400" b="1" dirty="0"/>
                        <a:t>２</a:t>
                      </a:r>
                      <a:r>
                        <a:rPr kumimoji="1" lang="en-US" altLang="ja-JP" sz="1400" b="1" dirty="0">
                          <a:solidFill>
                            <a:schemeClr val="tx1"/>
                          </a:solidFill>
                        </a:rPr>
                        <a:t>) </a:t>
                      </a:r>
                      <a:r>
                        <a:rPr kumimoji="1" lang="ja-JP" altLang="en-US" sz="1400" b="1" dirty="0">
                          <a:solidFill>
                            <a:schemeClr val="tx1"/>
                          </a:solidFill>
                        </a:rPr>
                        <a:t>補助事業</a:t>
                      </a:r>
                      <a:r>
                        <a:rPr kumimoji="1" lang="ja-JP" altLang="en-US" sz="1400" b="1" dirty="0"/>
                        <a:t>実施体制図</a:t>
                      </a:r>
                      <a:endParaRPr kumimoji="1" lang="en-US" altLang="ja-JP"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7924102"/>
                  </a:ext>
                </a:extLst>
              </a:tr>
              <a:tr h="3360470">
                <a:tc>
                  <a:txBody>
                    <a:bodyPr/>
                    <a:lstStyle/>
                    <a:p>
                      <a:r>
                        <a:rPr kumimoji="1" lang="en-US" altLang="ja-JP" sz="1400" b="1" dirty="0"/>
                        <a:t>(</a:t>
                      </a:r>
                      <a:r>
                        <a:rPr kumimoji="1" lang="ja-JP" altLang="en-US" sz="1400" b="1" dirty="0"/>
                        <a:t>３</a:t>
                      </a:r>
                      <a:r>
                        <a:rPr kumimoji="1" lang="en-US" altLang="ja-JP" sz="1400" b="1" dirty="0"/>
                        <a:t>) </a:t>
                      </a:r>
                      <a:r>
                        <a:rPr kumimoji="1" lang="ja-JP" altLang="en-US" sz="1400" b="1" dirty="0"/>
                        <a:t>設備設置予定地</a:t>
                      </a:r>
                      <a:endParaRPr kumimoji="1" lang="en-US" altLang="ja-JP"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t>(</a:t>
                      </a:r>
                      <a:r>
                        <a:rPr kumimoji="1" lang="ja-JP" altLang="en-US" sz="1400" b="1" dirty="0"/>
                        <a:t>４</a:t>
                      </a:r>
                      <a:r>
                        <a:rPr kumimoji="1" lang="en-US" altLang="ja-JP" sz="1400" b="1" dirty="0"/>
                        <a:t>) </a:t>
                      </a:r>
                      <a:r>
                        <a:rPr kumimoji="1" lang="ja-JP" altLang="en-US" sz="1400" b="1" dirty="0"/>
                        <a:t>導入設備の概要</a:t>
                      </a:r>
                      <a:endParaRPr kumimoji="1" lang="en-US" altLang="ja-JP"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6931465"/>
                  </a:ext>
                </a:extLst>
              </a:tr>
            </a:tbl>
          </a:graphicData>
        </a:graphic>
      </p:graphicFrame>
      <p:sp>
        <p:nvSpPr>
          <p:cNvPr id="2" name="タイトル 1">
            <a:extLst>
              <a:ext uri="{FF2B5EF4-FFF2-40B4-BE49-F238E27FC236}">
                <a16:creationId xmlns:a16="http://schemas.microsoft.com/office/drawing/2014/main" id="{1ABFF51C-3A66-40D5-B353-8BB5C0E76C7E}"/>
              </a:ext>
            </a:extLst>
          </p:cNvPr>
          <p:cNvSpPr>
            <a:spLocks noGrp="1"/>
          </p:cNvSpPr>
          <p:nvPr>
            <p:ph type="title"/>
          </p:nvPr>
        </p:nvSpPr>
        <p:spPr>
          <a:xfrm>
            <a:off x="201375" y="134828"/>
            <a:ext cx="8631936" cy="749809"/>
          </a:xfrm>
        </p:spPr>
        <p:txBody>
          <a:bodyPr>
            <a:normAutofit/>
          </a:bodyPr>
          <a:lstStyle/>
          <a:p>
            <a:r>
              <a:rPr kumimoji="1" lang="ja-JP" altLang="en-US" dirty="0"/>
              <a:t>１．事業概要</a:t>
            </a:r>
          </a:p>
        </p:txBody>
      </p:sp>
      <p:graphicFrame>
        <p:nvGraphicFramePr>
          <p:cNvPr id="13" name="表 13">
            <a:extLst>
              <a:ext uri="{FF2B5EF4-FFF2-40B4-BE49-F238E27FC236}">
                <a16:creationId xmlns:a16="http://schemas.microsoft.com/office/drawing/2014/main" id="{AC9E5DAF-ABB8-419E-B845-14874BCF6C81}"/>
              </a:ext>
            </a:extLst>
          </p:cNvPr>
          <p:cNvGraphicFramePr>
            <a:graphicFrameLocks noGrp="1"/>
          </p:cNvGraphicFramePr>
          <p:nvPr>
            <p:extLst>
              <p:ext uri="{D42A27DB-BD31-4B8C-83A1-F6EECF244321}">
                <p14:modId xmlns:p14="http://schemas.microsoft.com/office/powerpoint/2010/main" val="3424074125"/>
              </p:ext>
            </p:extLst>
          </p:nvPr>
        </p:nvGraphicFramePr>
        <p:xfrm>
          <a:off x="4780249" y="4282750"/>
          <a:ext cx="3910248" cy="2100064"/>
        </p:xfrm>
        <a:graphic>
          <a:graphicData uri="http://schemas.openxmlformats.org/drawingml/2006/table">
            <a:tbl>
              <a:tblPr firstRow="1" bandRow="1">
                <a:tableStyleId>{F5AB1C69-6EDB-4FF4-983F-18BD219EF322}</a:tableStyleId>
              </a:tblPr>
              <a:tblGrid>
                <a:gridCol w="2125256">
                  <a:extLst>
                    <a:ext uri="{9D8B030D-6E8A-4147-A177-3AD203B41FA5}">
                      <a16:colId xmlns:a16="http://schemas.microsoft.com/office/drawing/2014/main" val="2459440899"/>
                    </a:ext>
                  </a:extLst>
                </a:gridCol>
                <a:gridCol w="1784992">
                  <a:extLst>
                    <a:ext uri="{9D8B030D-6E8A-4147-A177-3AD203B41FA5}">
                      <a16:colId xmlns:a16="http://schemas.microsoft.com/office/drawing/2014/main" val="1414106674"/>
                    </a:ext>
                  </a:extLst>
                </a:gridCol>
              </a:tblGrid>
              <a:tr h="311568">
                <a:tc>
                  <a:txBody>
                    <a:bodyPr/>
                    <a:lstStyle/>
                    <a:p>
                      <a:pPr algn="ctr"/>
                      <a:r>
                        <a:rPr kumimoji="1" lang="ja-JP" altLang="en-US" sz="1050" dirty="0"/>
                        <a:t>設備名称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dirty="0"/>
                        <a:t>仕様等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1265803"/>
                  </a:ext>
                </a:extLst>
              </a:tr>
              <a:tr h="447124">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0121288"/>
                  </a:ext>
                </a:extLst>
              </a:tr>
              <a:tr h="447124">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3491595"/>
                  </a:ext>
                </a:extLst>
              </a:tr>
              <a:tr h="447124">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7413261"/>
                  </a:ext>
                </a:extLst>
              </a:tr>
              <a:tr h="447124">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4830302"/>
                  </a:ext>
                </a:extLst>
              </a:tr>
            </a:tbl>
          </a:graphicData>
        </a:graphic>
      </p:graphicFrame>
      <p:sp>
        <p:nvSpPr>
          <p:cNvPr id="15" name="テキスト ボックス 14">
            <a:extLst>
              <a:ext uri="{FF2B5EF4-FFF2-40B4-BE49-F238E27FC236}">
                <a16:creationId xmlns:a16="http://schemas.microsoft.com/office/drawing/2014/main" id="{985B5B79-009F-4544-BE67-F60CCCBCDECB}"/>
              </a:ext>
            </a:extLst>
          </p:cNvPr>
          <p:cNvSpPr txBox="1"/>
          <p:nvPr/>
        </p:nvSpPr>
        <p:spPr>
          <a:xfrm>
            <a:off x="453500" y="1258501"/>
            <a:ext cx="3954929" cy="307777"/>
          </a:xfrm>
          <a:prstGeom prst="rect">
            <a:avLst/>
          </a:prstGeom>
          <a:solidFill>
            <a:schemeClr val="accent3">
              <a:lumMod val="20000"/>
              <a:lumOff val="80000"/>
            </a:schemeClr>
          </a:solidFill>
        </p:spPr>
        <p:txBody>
          <a:bodyPr wrap="square" rtlCol="0">
            <a:spAutoFit/>
          </a:bodyPr>
          <a:lstStyle/>
          <a:p>
            <a:r>
              <a:rPr kumimoji="1" lang="ja-JP" altLang="en-US" sz="1400" b="0" dirty="0"/>
              <a:t>・事業実施の背景や目的を文章にて簡潔に記載</a:t>
            </a:r>
          </a:p>
        </p:txBody>
      </p:sp>
      <p:sp>
        <p:nvSpPr>
          <p:cNvPr id="16" name="テキスト ボックス 15">
            <a:extLst>
              <a:ext uri="{FF2B5EF4-FFF2-40B4-BE49-F238E27FC236}">
                <a16:creationId xmlns:a16="http://schemas.microsoft.com/office/drawing/2014/main" id="{216E626E-1363-4D29-847C-EA169E4F4953}"/>
              </a:ext>
            </a:extLst>
          </p:cNvPr>
          <p:cNvSpPr txBox="1"/>
          <p:nvPr/>
        </p:nvSpPr>
        <p:spPr>
          <a:xfrm>
            <a:off x="4735570" y="1258501"/>
            <a:ext cx="3954927" cy="1384995"/>
          </a:xfrm>
          <a:prstGeom prst="rect">
            <a:avLst/>
          </a:prstGeom>
          <a:solidFill>
            <a:schemeClr val="accent3">
              <a:lumMod val="20000"/>
              <a:lumOff val="80000"/>
            </a:schemeClr>
          </a:solidFill>
        </p:spPr>
        <p:txBody>
          <a:bodyPr wrap="square" rtlCol="0">
            <a:spAutoFit/>
          </a:bodyPr>
          <a:lstStyle/>
          <a:p>
            <a:r>
              <a:rPr kumimoji="1" lang="ja-JP" altLang="en-US" sz="1400" b="0" dirty="0"/>
              <a:t>・補助事業期間中（設備導入時）における実施</a:t>
            </a:r>
            <a:endParaRPr kumimoji="1" lang="en-US" altLang="ja-JP" sz="1400" b="0" dirty="0"/>
          </a:p>
          <a:p>
            <a:r>
              <a:rPr kumimoji="1" lang="ja-JP" altLang="en-US" sz="1400" dirty="0"/>
              <a:t>　</a:t>
            </a:r>
            <a:r>
              <a:rPr kumimoji="1" lang="ja-JP" altLang="en-US" sz="1400" b="0" dirty="0"/>
              <a:t>体制について、設備所有者、出資者</a:t>
            </a:r>
            <a:r>
              <a:rPr kumimoji="1" lang="ja-JP" altLang="en-US" sz="1400" dirty="0"/>
              <a:t>、請負先</a:t>
            </a:r>
            <a:r>
              <a:rPr kumimoji="1" lang="ja-JP" altLang="en-US" sz="1400" b="0" dirty="0"/>
              <a:t>、</a:t>
            </a:r>
            <a:endParaRPr kumimoji="1" lang="en-US" altLang="ja-JP" sz="1400" b="0" dirty="0"/>
          </a:p>
          <a:p>
            <a:r>
              <a:rPr kumimoji="1" lang="ja-JP" altLang="en-US" sz="1400" dirty="0"/>
              <a:t>　</a:t>
            </a:r>
            <a:r>
              <a:rPr kumimoji="1" lang="ja-JP" altLang="en-US" sz="1400" b="0" dirty="0"/>
              <a:t>一般送配電事業者等を役割が分かるよう記載。</a:t>
            </a:r>
            <a:endParaRPr kumimoji="1" lang="en-US" altLang="ja-JP" sz="1400" b="0" dirty="0"/>
          </a:p>
          <a:p>
            <a:r>
              <a:rPr kumimoji="1" lang="ja-JP" altLang="en-US" sz="1400" dirty="0"/>
              <a:t>　</a:t>
            </a:r>
            <a:r>
              <a:rPr kumimoji="1" lang="en-US" altLang="ja-JP" sz="1400" dirty="0"/>
              <a:t>※</a:t>
            </a:r>
            <a:r>
              <a:rPr kumimoji="1" lang="ja-JP" altLang="en-US" sz="1400" b="0" dirty="0"/>
              <a:t>稼働開始後の実施</a:t>
            </a:r>
            <a:r>
              <a:rPr kumimoji="1" lang="ja-JP" altLang="en-US" sz="1400" dirty="0"/>
              <a:t>体制ではありません。</a:t>
            </a:r>
            <a:endParaRPr kumimoji="1" lang="en-US" altLang="ja-JP" sz="1400" dirty="0"/>
          </a:p>
          <a:p>
            <a:pPr marL="358775" indent="-358775"/>
            <a:r>
              <a:rPr kumimoji="1" lang="en-US" altLang="ja-JP" sz="1400" dirty="0"/>
              <a:t>    ※SPC</a:t>
            </a:r>
            <a:r>
              <a:rPr kumimoji="1" lang="ja-JP" altLang="en-US" sz="1400" dirty="0"/>
              <a:t>を設立する場合は設立時期、出資者を明確にすること</a:t>
            </a:r>
          </a:p>
        </p:txBody>
      </p:sp>
      <p:sp>
        <p:nvSpPr>
          <p:cNvPr id="18" name="テキスト ボックス 17">
            <a:extLst>
              <a:ext uri="{FF2B5EF4-FFF2-40B4-BE49-F238E27FC236}">
                <a16:creationId xmlns:a16="http://schemas.microsoft.com/office/drawing/2014/main" id="{5DADC3AA-ED5B-46B1-97BB-94A286E393CC}"/>
              </a:ext>
            </a:extLst>
          </p:cNvPr>
          <p:cNvSpPr txBox="1"/>
          <p:nvPr/>
        </p:nvSpPr>
        <p:spPr>
          <a:xfrm>
            <a:off x="4735570" y="3576443"/>
            <a:ext cx="3954927" cy="523220"/>
          </a:xfrm>
          <a:prstGeom prst="rect">
            <a:avLst/>
          </a:prstGeom>
          <a:solidFill>
            <a:schemeClr val="accent3">
              <a:lumMod val="20000"/>
              <a:lumOff val="80000"/>
            </a:schemeClr>
          </a:solidFill>
        </p:spPr>
        <p:txBody>
          <a:bodyPr wrap="square">
            <a:spAutoFit/>
          </a:bodyPr>
          <a:lstStyle/>
          <a:p>
            <a:r>
              <a:rPr kumimoji="1" lang="ja-JP" altLang="en-US" sz="1400" b="0" dirty="0"/>
              <a:t>・水電解装置を構成する設備の概要として、</a:t>
            </a:r>
            <a:endParaRPr kumimoji="1" lang="en-US" altLang="ja-JP" sz="1400" b="0" dirty="0"/>
          </a:p>
          <a:p>
            <a:r>
              <a:rPr kumimoji="1" lang="ja-JP" altLang="en-US" sz="1400" b="0" dirty="0"/>
              <a:t>　以下の内容を記載。</a:t>
            </a:r>
          </a:p>
        </p:txBody>
      </p:sp>
      <p:sp>
        <p:nvSpPr>
          <p:cNvPr id="21" name="テキスト ボックス 20">
            <a:extLst>
              <a:ext uri="{FF2B5EF4-FFF2-40B4-BE49-F238E27FC236}">
                <a16:creationId xmlns:a16="http://schemas.microsoft.com/office/drawing/2014/main" id="{C3E0950C-E7E5-44AD-8113-057D602FCB31}"/>
              </a:ext>
            </a:extLst>
          </p:cNvPr>
          <p:cNvSpPr txBox="1"/>
          <p:nvPr/>
        </p:nvSpPr>
        <p:spPr>
          <a:xfrm>
            <a:off x="453503" y="3591094"/>
            <a:ext cx="3954926" cy="523220"/>
          </a:xfrm>
          <a:prstGeom prst="rect">
            <a:avLst/>
          </a:prstGeom>
          <a:solidFill>
            <a:schemeClr val="accent3">
              <a:lumMod val="20000"/>
              <a:lumOff val="80000"/>
            </a:schemeClr>
          </a:solidFill>
        </p:spPr>
        <p:txBody>
          <a:bodyPr wrap="square" rtlCol="0">
            <a:spAutoFit/>
          </a:bodyPr>
          <a:lstStyle/>
          <a:p>
            <a:r>
              <a:rPr kumimoji="1" lang="ja-JP" altLang="en-US" sz="1400" b="0" dirty="0"/>
              <a:t>・写真 等を使用し、設置場所や周辺の様子が</a:t>
            </a:r>
            <a:endParaRPr kumimoji="1" lang="en-US" altLang="ja-JP" sz="1400" b="0" dirty="0"/>
          </a:p>
          <a:p>
            <a:r>
              <a:rPr kumimoji="1" lang="ja-JP" altLang="en-US" sz="1400" dirty="0"/>
              <a:t>　</a:t>
            </a:r>
            <a:r>
              <a:rPr kumimoji="1" lang="ja-JP" altLang="en-US" sz="1400" b="0" dirty="0"/>
              <a:t>分かるよう図示。</a:t>
            </a:r>
          </a:p>
        </p:txBody>
      </p:sp>
    </p:spTree>
    <p:extLst>
      <p:ext uri="{BB962C8B-B14F-4D97-AF65-F5344CB8AC3E}">
        <p14:creationId xmlns:p14="http://schemas.microsoft.com/office/powerpoint/2010/main" val="370537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正方形/長方形 90">
            <a:extLst>
              <a:ext uri="{FF2B5EF4-FFF2-40B4-BE49-F238E27FC236}">
                <a16:creationId xmlns:a16="http://schemas.microsoft.com/office/drawing/2014/main" id="{10E0A8DE-C72A-4F12-B25D-C4224E4A21C1}"/>
              </a:ext>
            </a:extLst>
          </p:cNvPr>
          <p:cNvSpPr/>
          <p:nvPr/>
        </p:nvSpPr>
        <p:spPr>
          <a:xfrm>
            <a:off x="1236947" y="3319909"/>
            <a:ext cx="3981416" cy="24380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1ABFF51C-3A66-40D5-B353-8BB5C0E76C7E}"/>
              </a:ext>
            </a:extLst>
          </p:cNvPr>
          <p:cNvSpPr>
            <a:spLocks noGrp="1"/>
          </p:cNvSpPr>
          <p:nvPr>
            <p:ph type="title"/>
          </p:nvPr>
        </p:nvSpPr>
        <p:spPr/>
        <p:txBody>
          <a:bodyPr>
            <a:normAutofit/>
          </a:bodyPr>
          <a:lstStyle/>
          <a:p>
            <a:r>
              <a:rPr kumimoji="1" lang="ja-JP" altLang="en-US" dirty="0"/>
              <a:t>２．システム構成図</a:t>
            </a:r>
          </a:p>
        </p:txBody>
      </p:sp>
      <p:cxnSp>
        <p:nvCxnSpPr>
          <p:cNvPr id="26" name="コネクタ: カギ線 25">
            <a:extLst>
              <a:ext uri="{FF2B5EF4-FFF2-40B4-BE49-F238E27FC236}">
                <a16:creationId xmlns:a16="http://schemas.microsoft.com/office/drawing/2014/main" id="{C52D5AEF-80F3-4282-9D7C-0483133AC548}"/>
              </a:ext>
            </a:extLst>
          </p:cNvPr>
          <p:cNvCxnSpPr>
            <a:cxnSpLocks/>
            <a:endCxn id="20" idx="1"/>
          </p:cNvCxnSpPr>
          <p:nvPr/>
        </p:nvCxnSpPr>
        <p:spPr>
          <a:xfrm>
            <a:off x="1010659" y="4110383"/>
            <a:ext cx="1445232" cy="12700"/>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90" name="正方形/長方形 89">
            <a:extLst>
              <a:ext uri="{FF2B5EF4-FFF2-40B4-BE49-F238E27FC236}">
                <a16:creationId xmlns:a16="http://schemas.microsoft.com/office/drawing/2014/main" id="{6137D38F-67CF-4594-8548-1F50D5F476B8}"/>
              </a:ext>
            </a:extLst>
          </p:cNvPr>
          <p:cNvSpPr/>
          <p:nvPr/>
        </p:nvSpPr>
        <p:spPr>
          <a:xfrm>
            <a:off x="1321492" y="3425799"/>
            <a:ext cx="3793025" cy="2217591"/>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2" name="テキスト ボックス 91">
            <a:extLst>
              <a:ext uri="{FF2B5EF4-FFF2-40B4-BE49-F238E27FC236}">
                <a16:creationId xmlns:a16="http://schemas.microsoft.com/office/drawing/2014/main" id="{CDA2C743-762A-4008-860C-949C81B3B4A6}"/>
              </a:ext>
            </a:extLst>
          </p:cNvPr>
          <p:cNvSpPr txBox="1"/>
          <p:nvPr/>
        </p:nvSpPr>
        <p:spPr>
          <a:xfrm>
            <a:off x="4375690" y="3262343"/>
            <a:ext cx="800219" cy="215444"/>
          </a:xfrm>
          <a:prstGeom prst="rect">
            <a:avLst/>
          </a:prstGeom>
          <a:noFill/>
        </p:spPr>
        <p:txBody>
          <a:bodyPr wrap="none" rtlCol="0">
            <a:spAutoFit/>
          </a:bodyPr>
          <a:lstStyle/>
          <a:p>
            <a:r>
              <a:rPr kumimoji="1" lang="ja-JP" altLang="en-US" sz="800" b="1" dirty="0">
                <a:solidFill>
                  <a:srgbClr val="FF0000"/>
                </a:solidFill>
              </a:rPr>
              <a:t>補助対象範囲</a:t>
            </a:r>
          </a:p>
        </p:txBody>
      </p:sp>
      <p:sp>
        <p:nvSpPr>
          <p:cNvPr id="94" name="テキスト ボックス 93">
            <a:extLst>
              <a:ext uri="{FF2B5EF4-FFF2-40B4-BE49-F238E27FC236}">
                <a16:creationId xmlns:a16="http://schemas.microsoft.com/office/drawing/2014/main" id="{8D81A711-B65D-4388-AEF3-5077F442BB94}"/>
              </a:ext>
            </a:extLst>
          </p:cNvPr>
          <p:cNvSpPr txBox="1"/>
          <p:nvPr/>
        </p:nvSpPr>
        <p:spPr>
          <a:xfrm>
            <a:off x="1138647" y="3124667"/>
            <a:ext cx="492443" cy="215444"/>
          </a:xfrm>
          <a:prstGeom prst="rect">
            <a:avLst/>
          </a:prstGeom>
          <a:noFill/>
        </p:spPr>
        <p:txBody>
          <a:bodyPr wrap="none" rtlCol="0">
            <a:spAutoFit/>
          </a:bodyPr>
          <a:lstStyle/>
          <a:p>
            <a:r>
              <a:rPr kumimoji="1" lang="ja-JP" altLang="en-US" sz="800" b="1" dirty="0"/>
              <a:t>敷地内</a:t>
            </a:r>
          </a:p>
        </p:txBody>
      </p:sp>
      <p:sp>
        <p:nvSpPr>
          <p:cNvPr id="162" name="正方形/長方形 161">
            <a:extLst>
              <a:ext uri="{FF2B5EF4-FFF2-40B4-BE49-F238E27FC236}">
                <a16:creationId xmlns:a16="http://schemas.microsoft.com/office/drawing/2014/main" id="{3D952526-D837-473E-961B-475466799712}"/>
              </a:ext>
            </a:extLst>
          </p:cNvPr>
          <p:cNvSpPr/>
          <p:nvPr/>
        </p:nvSpPr>
        <p:spPr>
          <a:xfrm>
            <a:off x="256032" y="2094758"/>
            <a:ext cx="8631936" cy="46753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2D5672C9-49D6-4CD6-83EF-4AA3BC05A94F}"/>
              </a:ext>
            </a:extLst>
          </p:cNvPr>
          <p:cNvSpPr txBox="1"/>
          <p:nvPr/>
        </p:nvSpPr>
        <p:spPr>
          <a:xfrm>
            <a:off x="256032" y="949711"/>
            <a:ext cx="8631936" cy="954107"/>
          </a:xfrm>
          <a:prstGeom prst="rect">
            <a:avLst/>
          </a:prstGeom>
          <a:solidFill>
            <a:schemeClr val="accent3">
              <a:lumMod val="20000"/>
              <a:lumOff val="80000"/>
            </a:schemeClr>
          </a:solidFill>
        </p:spPr>
        <p:txBody>
          <a:bodyPr wrap="square" rtlCol="0">
            <a:spAutoFit/>
          </a:bodyPr>
          <a:lstStyle/>
          <a:p>
            <a:r>
              <a:rPr lang="ja-JP" altLang="en-US" sz="1400" dirty="0"/>
              <a:t>・システムの構成図（</a:t>
            </a:r>
            <a:r>
              <a:rPr lang="ja-JP" altLang="en-US" sz="1400" dirty="0">
                <a:latin typeface="+mn-ea"/>
              </a:rPr>
              <a:t>ブロック図等）を記載。</a:t>
            </a:r>
            <a:endParaRPr lang="en-US" altLang="ja-JP" sz="1400" dirty="0">
              <a:latin typeface="+mn-ea"/>
            </a:endParaRPr>
          </a:p>
          <a:p>
            <a:r>
              <a:rPr lang="ja-JP" altLang="en-US" sz="1400" dirty="0">
                <a:latin typeface="+mn-ea"/>
              </a:rPr>
              <a:t>・各システムの機能、システム間の通信内容及び通信方式、制御目的及び方法がが分かるよう記載。</a:t>
            </a:r>
            <a:endParaRPr lang="en-US" altLang="ja-JP" sz="1400" dirty="0">
              <a:latin typeface="+mn-ea"/>
            </a:endParaRPr>
          </a:p>
          <a:p>
            <a:r>
              <a:rPr lang="ja-JP" altLang="en-US" sz="1400" dirty="0">
                <a:latin typeface="+mn-ea"/>
              </a:rPr>
              <a:t>・補助対象範囲を赤線で記載。</a:t>
            </a:r>
            <a:endParaRPr lang="en-US" altLang="ja-JP" sz="1400" dirty="0">
              <a:latin typeface="+mn-ea"/>
            </a:endParaRPr>
          </a:p>
          <a:p>
            <a:r>
              <a:rPr lang="ja-JP" altLang="en-US" sz="1400" dirty="0"/>
              <a:t>・赤枠の補助対象範囲内の設備については全てメーカー名を記載すること。</a:t>
            </a:r>
            <a:endParaRPr lang="en-US" altLang="ja-JP" sz="1400" dirty="0"/>
          </a:p>
        </p:txBody>
      </p:sp>
      <p:sp>
        <p:nvSpPr>
          <p:cNvPr id="72" name="テキスト ボックス 71">
            <a:extLst>
              <a:ext uri="{FF2B5EF4-FFF2-40B4-BE49-F238E27FC236}">
                <a16:creationId xmlns:a16="http://schemas.microsoft.com/office/drawing/2014/main" id="{AF0C0EF8-DCD2-41CF-BD37-5A1310F2A155}"/>
              </a:ext>
            </a:extLst>
          </p:cNvPr>
          <p:cNvSpPr txBox="1"/>
          <p:nvPr/>
        </p:nvSpPr>
        <p:spPr>
          <a:xfrm>
            <a:off x="256032" y="1963953"/>
            <a:ext cx="607859" cy="261610"/>
          </a:xfrm>
          <a:prstGeom prst="rect">
            <a:avLst/>
          </a:prstGeom>
          <a:solidFill>
            <a:schemeClr val="accent3">
              <a:lumMod val="20000"/>
              <a:lumOff val="80000"/>
            </a:schemeClr>
          </a:solidFill>
        </p:spPr>
        <p:txBody>
          <a:bodyPr wrap="none" rtlCol="0">
            <a:spAutoFit/>
          </a:bodyPr>
          <a:lstStyle/>
          <a:p>
            <a:r>
              <a:rPr kumimoji="1" lang="ja-JP" altLang="en-US" sz="1050" b="1" dirty="0"/>
              <a:t>記載例</a:t>
            </a:r>
          </a:p>
        </p:txBody>
      </p:sp>
      <p:sp>
        <p:nvSpPr>
          <p:cNvPr id="7" name="正方形/長方形 6">
            <a:extLst>
              <a:ext uri="{FF2B5EF4-FFF2-40B4-BE49-F238E27FC236}">
                <a16:creationId xmlns:a16="http://schemas.microsoft.com/office/drawing/2014/main" id="{EE42FE9B-C143-414A-B9AE-79B441FED53E}"/>
              </a:ext>
            </a:extLst>
          </p:cNvPr>
          <p:cNvSpPr/>
          <p:nvPr/>
        </p:nvSpPr>
        <p:spPr>
          <a:xfrm>
            <a:off x="1482919" y="3877014"/>
            <a:ext cx="675287" cy="52004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〇〇社</a:t>
            </a:r>
            <a:endParaRPr kumimoji="1" lang="en-US" altLang="ja-JP" sz="1200" dirty="0"/>
          </a:p>
          <a:p>
            <a:pPr algn="ctr"/>
            <a:r>
              <a:rPr kumimoji="1" lang="ja-JP" altLang="en-US" sz="1200" dirty="0"/>
              <a:t>整流器</a:t>
            </a:r>
          </a:p>
        </p:txBody>
      </p:sp>
      <p:cxnSp>
        <p:nvCxnSpPr>
          <p:cNvPr id="41" name="直線コネクタ 40">
            <a:extLst>
              <a:ext uri="{FF2B5EF4-FFF2-40B4-BE49-F238E27FC236}">
                <a16:creationId xmlns:a16="http://schemas.microsoft.com/office/drawing/2014/main" id="{CC494643-468D-1FB3-FADB-B2AC225526C7}"/>
              </a:ext>
            </a:extLst>
          </p:cNvPr>
          <p:cNvCxnSpPr/>
          <p:nvPr/>
        </p:nvCxnSpPr>
        <p:spPr>
          <a:xfrm>
            <a:off x="1010659" y="5220140"/>
            <a:ext cx="1563895" cy="0"/>
          </a:xfrm>
          <a:prstGeom prst="line">
            <a:avLst/>
          </a:prstGeom>
          <a:ln w="4445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14385045-7F2D-FFAA-465F-43BE7CE39CF0}"/>
              </a:ext>
            </a:extLst>
          </p:cNvPr>
          <p:cNvSpPr/>
          <p:nvPr/>
        </p:nvSpPr>
        <p:spPr>
          <a:xfrm>
            <a:off x="1482919" y="4848271"/>
            <a:ext cx="930208" cy="7437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〇〇社</a:t>
            </a:r>
            <a:endParaRPr kumimoji="1" lang="en-US" altLang="ja-JP" sz="1200" dirty="0"/>
          </a:p>
          <a:p>
            <a:pPr algn="ctr"/>
            <a:r>
              <a:rPr kumimoji="1" lang="ja-JP" altLang="en-US" sz="1200" dirty="0"/>
              <a:t>純水製造装置</a:t>
            </a:r>
          </a:p>
        </p:txBody>
      </p:sp>
      <p:sp>
        <p:nvSpPr>
          <p:cNvPr id="37" name="正方形/長方形 36">
            <a:extLst>
              <a:ext uri="{FF2B5EF4-FFF2-40B4-BE49-F238E27FC236}">
                <a16:creationId xmlns:a16="http://schemas.microsoft.com/office/drawing/2014/main" id="{5526D412-0EE3-F4C0-0945-E08D07999C09}"/>
              </a:ext>
            </a:extLst>
          </p:cNvPr>
          <p:cNvSpPr/>
          <p:nvPr/>
        </p:nvSpPr>
        <p:spPr>
          <a:xfrm>
            <a:off x="2571123" y="4848271"/>
            <a:ext cx="930208" cy="7437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〇〇社</a:t>
            </a:r>
            <a:endParaRPr kumimoji="1" lang="en-US" altLang="ja-JP" sz="1200" dirty="0"/>
          </a:p>
          <a:p>
            <a:pPr algn="ctr"/>
            <a:r>
              <a:rPr kumimoji="1" lang="ja-JP" altLang="en-US" sz="1200" dirty="0"/>
              <a:t>水タンク</a:t>
            </a:r>
          </a:p>
        </p:txBody>
      </p:sp>
      <p:cxnSp>
        <p:nvCxnSpPr>
          <p:cNvPr id="43" name="直線コネクタ 42">
            <a:extLst>
              <a:ext uri="{FF2B5EF4-FFF2-40B4-BE49-F238E27FC236}">
                <a16:creationId xmlns:a16="http://schemas.microsoft.com/office/drawing/2014/main" id="{7B4ADECE-41CD-4E68-DBA1-36242FE2EC33}"/>
              </a:ext>
            </a:extLst>
          </p:cNvPr>
          <p:cNvCxnSpPr>
            <a:cxnSpLocks/>
            <a:stCxn id="37" idx="0"/>
          </p:cNvCxnSpPr>
          <p:nvPr/>
        </p:nvCxnSpPr>
        <p:spPr>
          <a:xfrm flipH="1" flipV="1">
            <a:off x="3031512" y="4519661"/>
            <a:ext cx="4715" cy="328610"/>
          </a:xfrm>
          <a:prstGeom prst="line">
            <a:avLst/>
          </a:prstGeom>
          <a:ln w="44450"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04DBF504-F906-48C3-8437-1DDFBCADE835}"/>
              </a:ext>
            </a:extLst>
          </p:cNvPr>
          <p:cNvCxnSpPr>
            <a:cxnSpLocks/>
          </p:cNvCxnSpPr>
          <p:nvPr/>
        </p:nvCxnSpPr>
        <p:spPr>
          <a:xfrm>
            <a:off x="3612014" y="4110383"/>
            <a:ext cx="621164" cy="0"/>
          </a:xfrm>
          <a:prstGeom prst="line">
            <a:avLst/>
          </a:prstGeom>
          <a:ln w="44450"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966D939F-4FD5-4D03-BBA0-6333A71C4C1A}"/>
              </a:ext>
            </a:extLst>
          </p:cNvPr>
          <p:cNvCxnSpPr>
            <a:cxnSpLocks/>
          </p:cNvCxnSpPr>
          <p:nvPr/>
        </p:nvCxnSpPr>
        <p:spPr>
          <a:xfrm>
            <a:off x="4233178" y="4568922"/>
            <a:ext cx="2841876" cy="0"/>
          </a:xfrm>
          <a:prstGeom prst="line">
            <a:avLst/>
          </a:prstGeom>
          <a:ln w="4445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正方形/長方形 70">
            <a:extLst>
              <a:ext uri="{FF2B5EF4-FFF2-40B4-BE49-F238E27FC236}">
                <a16:creationId xmlns:a16="http://schemas.microsoft.com/office/drawing/2014/main" id="{0F535923-9A2F-4345-A324-1D671328B949}"/>
              </a:ext>
            </a:extLst>
          </p:cNvPr>
          <p:cNvSpPr/>
          <p:nvPr/>
        </p:nvSpPr>
        <p:spPr>
          <a:xfrm>
            <a:off x="3989862" y="3668728"/>
            <a:ext cx="486632" cy="1785974"/>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200" dirty="0"/>
              <a:t>〇〇社　除湿装置</a:t>
            </a:r>
            <a:endParaRPr kumimoji="1" lang="en-US" altLang="ja-JP" sz="1200" dirty="0"/>
          </a:p>
        </p:txBody>
      </p:sp>
      <p:sp>
        <p:nvSpPr>
          <p:cNvPr id="76" name="正方形/長方形 75">
            <a:extLst>
              <a:ext uri="{FF2B5EF4-FFF2-40B4-BE49-F238E27FC236}">
                <a16:creationId xmlns:a16="http://schemas.microsoft.com/office/drawing/2014/main" id="{30D25C39-72A8-4063-924B-5FDA9BB0B55D}"/>
              </a:ext>
            </a:extLst>
          </p:cNvPr>
          <p:cNvSpPr/>
          <p:nvPr/>
        </p:nvSpPr>
        <p:spPr>
          <a:xfrm>
            <a:off x="5557114" y="3458291"/>
            <a:ext cx="810324" cy="21584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○○社</a:t>
            </a:r>
            <a:endParaRPr kumimoji="1" lang="en-US" altLang="ja-JP" sz="1200" dirty="0"/>
          </a:p>
          <a:p>
            <a:pPr algn="ctr"/>
            <a:r>
              <a:rPr kumimoji="1" lang="ja-JP" altLang="en-US" sz="1200" dirty="0"/>
              <a:t>圧縮機</a:t>
            </a:r>
            <a:endParaRPr kumimoji="1" lang="en-US" altLang="ja-JP" sz="1200" dirty="0"/>
          </a:p>
        </p:txBody>
      </p:sp>
      <p:sp>
        <p:nvSpPr>
          <p:cNvPr id="153" name="正方形/長方形 152">
            <a:extLst>
              <a:ext uri="{FF2B5EF4-FFF2-40B4-BE49-F238E27FC236}">
                <a16:creationId xmlns:a16="http://schemas.microsoft.com/office/drawing/2014/main" id="{88829B99-5EBA-45F8-976B-AAB459F9E8AC}"/>
              </a:ext>
            </a:extLst>
          </p:cNvPr>
          <p:cNvSpPr/>
          <p:nvPr/>
        </p:nvSpPr>
        <p:spPr>
          <a:xfrm>
            <a:off x="6803699" y="3465604"/>
            <a:ext cx="810324" cy="21227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水素充填システム</a:t>
            </a:r>
            <a:endParaRPr kumimoji="1" lang="en-US" altLang="ja-JP" sz="1200" dirty="0"/>
          </a:p>
        </p:txBody>
      </p:sp>
      <p:sp>
        <p:nvSpPr>
          <p:cNvPr id="20" name="正方形/長方形 19">
            <a:extLst>
              <a:ext uri="{FF2B5EF4-FFF2-40B4-BE49-F238E27FC236}">
                <a16:creationId xmlns:a16="http://schemas.microsoft.com/office/drawing/2014/main" id="{08F1C6A3-BB53-4CCB-A480-46821D1944B6}"/>
              </a:ext>
            </a:extLst>
          </p:cNvPr>
          <p:cNvSpPr/>
          <p:nvPr/>
        </p:nvSpPr>
        <p:spPr>
          <a:xfrm>
            <a:off x="2455891" y="3669497"/>
            <a:ext cx="1260284" cy="8817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〇〇社</a:t>
            </a:r>
            <a:endParaRPr kumimoji="1" lang="en-US" altLang="ja-JP" sz="1200" dirty="0"/>
          </a:p>
          <a:p>
            <a:pPr algn="ctr"/>
            <a:r>
              <a:rPr kumimoji="1" lang="ja-JP" altLang="en-US" sz="1200" dirty="0"/>
              <a:t>水電解装置</a:t>
            </a:r>
            <a:endParaRPr kumimoji="1" lang="en-US" altLang="ja-JP" sz="1200" dirty="0"/>
          </a:p>
        </p:txBody>
      </p:sp>
      <p:sp>
        <p:nvSpPr>
          <p:cNvPr id="54" name="正方形/長方形 53">
            <a:extLst>
              <a:ext uri="{FF2B5EF4-FFF2-40B4-BE49-F238E27FC236}">
                <a16:creationId xmlns:a16="http://schemas.microsoft.com/office/drawing/2014/main" id="{AA9BFDCC-8086-F83B-89AA-FC7866D7038E}"/>
              </a:ext>
            </a:extLst>
          </p:cNvPr>
          <p:cNvSpPr/>
          <p:nvPr/>
        </p:nvSpPr>
        <p:spPr>
          <a:xfrm>
            <a:off x="4589286" y="3668728"/>
            <a:ext cx="486632" cy="1785974"/>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a:t>〇〇社　バッファタンク</a:t>
            </a:r>
            <a:endParaRPr kumimoji="1" lang="en-US" altLang="ja-JP" sz="1100" dirty="0"/>
          </a:p>
        </p:txBody>
      </p:sp>
      <p:sp>
        <p:nvSpPr>
          <p:cNvPr id="68" name="テキスト ボックス 67">
            <a:extLst>
              <a:ext uri="{FF2B5EF4-FFF2-40B4-BE49-F238E27FC236}">
                <a16:creationId xmlns:a16="http://schemas.microsoft.com/office/drawing/2014/main" id="{98B8F0DC-31F6-2959-1661-55DEFA021B85}"/>
              </a:ext>
            </a:extLst>
          </p:cNvPr>
          <p:cNvSpPr txBox="1"/>
          <p:nvPr/>
        </p:nvSpPr>
        <p:spPr>
          <a:xfrm>
            <a:off x="963617" y="3866156"/>
            <a:ext cx="413555" cy="215444"/>
          </a:xfrm>
          <a:prstGeom prst="rect">
            <a:avLst/>
          </a:prstGeom>
          <a:noFill/>
        </p:spPr>
        <p:txBody>
          <a:bodyPr wrap="square" rtlCol="0">
            <a:spAutoFit/>
          </a:bodyPr>
          <a:lstStyle/>
          <a:p>
            <a:r>
              <a:rPr kumimoji="1" lang="ja-JP" altLang="en-US" sz="800" b="1" dirty="0"/>
              <a:t>独自</a:t>
            </a:r>
          </a:p>
        </p:txBody>
      </p:sp>
      <p:sp>
        <p:nvSpPr>
          <p:cNvPr id="69" name="テキスト ボックス 68">
            <a:extLst>
              <a:ext uri="{FF2B5EF4-FFF2-40B4-BE49-F238E27FC236}">
                <a16:creationId xmlns:a16="http://schemas.microsoft.com/office/drawing/2014/main" id="{0DD9F127-6E1C-A1E8-B549-5BA36EB8DADF}"/>
              </a:ext>
            </a:extLst>
          </p:cNvPr>
          <p:cNvSpPr txBox="1"/>
          <p:nvPr/>
        </p:nvSpPr>
        <p:spPr>
          <a:xfrm>
            <a:off x="2116127" y="3866156"/>
            <a:ext cx="413555" cy="215444"/>
          </a:xfrm>
          <a:prstGeom prst="rect">
            <a:avLst/>
          </a:prstGeom>
          <a:noFill/>
        </p:spPr>
        <p:txBody>
          <a:bodyPr wrap="square" rtlCol="0">
            <a:spAutoFit/>
          </a:bodyPr>
          <a:lstStyle/>
          <a:p>
            <a:r>
              <a:rPr kumimoji="1" lang="ja-JP" altLang="en-US" sz="800" b="1" dirty="0"/>
              <a:t>独自</a:t>
            </a:r>
          </a:p>
        </p:txBody>
      </p:sp>
    </p:spTree>
    <p:extLst>
      <p:ext uri="{BB962C8B-B14F-4D97-AF65-F5344CB8AC3E}">
        <p14:creationId xmlns:p14="http://schemas.microsoft.com/office/powerpoint/2010/main" val="2292631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9B396F-BC20-4121-AECF-118883B28301}"/>
              </a:ext>
            </a:extLst>
          </p:cNvPr>
          <p:cNvSpPr>
            <a:spLocks noGrp="1"/>
          </p:cNvSpPr>
          <p:nvPr>
            <p:ph type="title"/>
          </p:nvPr>
        </p:nvSpPr>
        <p:spPr/>
        <p:txBody>
          <a:bodyPr/>
          <a:lstStyle/>
          <a:p>
            <a:r>
              <a:rPr kumimoji="1" lang="ja-JP" altLang="en-US" dirty="0"/>
              <a:t>３．導入設備の主な仕様</a:t>
            </a:r>
          </a:p>
        </p:txBody>
      </p:sp>
      <p:sp>
        <p:nvSpPr>
          <p:cNvPr id="9" name="テキスト ボックス 8">
            <a:extLst>
              <a:ext uri="{FF2B5EF4-FFF2-40B4-BE49-F238E27FC236}">
                <a16:creationId xmlns:a16="http://schemas.microsoft.com/office/drawing/2014/main" id="{CC75F271-3245-4711-8FDB-DA8F3B9F62FB}"/>
              </a:ext>
            </a:extLst>
          </p:cNvPr>
          <p:cNvSpPr txBox="1"/>
          <p:nvPr/>
        </p:nvSpPr>
        <p:spPr>
          <a:xfrm>
            <a:off x="642610" y="3710573"/>
            <a:ext cx="3057247" cy="1569660"/>
          </a:xfrm>
          <a:prstGeom prst="rect">
            <a:avLst/>
          </a:prstGeom>
          <a:noFill/>
        </p:spPr>
        <p:txBody>
          <a:bodyPr wrap="none" rtlCol="0">
            <a:spAutoFit/>
          </a:bodyPr>
          <a:lstStyle/>
          <a:p>
            <a:r>
              <a:rPr kumimoji="1" lang="ja-JP" altLang="en-US" sz="1600" b="1" dirty="0"/>
              <a:t>■水電解装置</a:t>
            </a:r>
            <a:endParaRPr kumimoji="1" lang="en-US" altLang="ja-JP" sz="1600" b="1" dirty="0"/>
          </a:p>
          <a:p>
            <a:r>
              <a:rPr kumimoji="1" lang="ja-JP" altLang="en-US" sz="1600" dirty="0"/>
              <a:t>　メーカー：○○社　型式：</a:t>
            </a:r>
            <a:endParaRPr kumimoji="1" lang="en-US" altLang="ja-JP" sz="1600" dirty="0"/>
          </a:p>
          <a:p>
            <a:r>
              <a:rPr kumimoji="1" lang="ja-JP" altLang="en-US" sz="1600" dirty="0"/>
              <a:t>　定格出力：○○</a:t>
            </a:r>
            <a:r>
              <a:rPr kumimoji="1" lang="en-US" altLang="ja-JP" sz="1600" dirty="0"/>
              <a:t>kW</a:t>
            </a:r>
          </a:p>
          <a:p>
            <a:r>
              <a:rPr kumimoji="1" lang="ja-JP" altLang="en-US" sz="1600" dirty="0"/>
              <a:t>　製造能力：○○</a:t>
            </a:r>
            <a:r>
              <a:rPr kumimoji="1" lang="en-US" altLang="ja-JP" sz="1600" dirty="0"/>
              <a:t>Nm</a:t>
            </a:r>
            <a:r>
              <a:rPr kumimoji="1" lang="en-US" altLang="ja-JP" sz="1600" baseline="30000" dirty="0"/>
              <a:t>3</a:t>
            </a:r>
            <a:r>
              <a:rPr kumimoji="1" lang="en-US" altLang="ja-JP" sz="1600" dirty="0"/>
              <a:t>/h</a:t>
            </a:r>
          </a:p>
          <a:p>
            <a:r>
              <a:rPr kumimoji="1" lang="ja-JP" altLang="en-US" sz="1600" dirty="0"/>
              <a:t>　特　　徴：○○○○○○○○</a:t>
            </a:r>
            <a:endParaRPr lang="en-US" altLang="ja-JP" sz="1600" b="0" i="0" dirty="0">
              <a:effectLst/>
              <a:latin typeface="Noto Sans JP"/>
            </a:endParaRPr>
          </a:p>
          <a:p>
            <a:r>
              <a:rPr lang="ja-JP" altLang="en-US" sz="1600" dirty="0">
                <a:latin typeface="Noto Sans JP"/>
              </a:rPr>
              <a:t>　　　　　　</a:t>
            </a:r>
            <a:r>
              <a:rPr kumimoji="1" lang="ja-JP" altLang="en-US" sz="1600" dirty="0"/>
              <a:t>○○○○○○○○</a:t>
            </a:r>
            <a:endParaRPr lang="en-US" altLang="ja-JP" sz="1600" b="0" i="0" dirty="0">
              <a:effectLst/>
              <a:latin typeface="Noto Sans JP"/>
            </a:endParaRPr>
          </a:p>
        </p:txBody>
      </p:sp>
      <p:sp>
        <p:nvSpPr>
          <p:cNvPr id="10" name="正方形/長方形 9">
            <a:extLst>
              <a:ext uri="{FF2B5EF4-FFF2-40B4-BE49-F238E27FC236}">
                <a16:creationId xmlns:a16="http://schemas.microsoft.com/office/drawing/2014/main" id="{8A0783D6-82D0-40B5-BDE6-B6B19B1D4A41}"/>
              </a:ext>
            </a:extLst>
          </p:cNvPr>
          <p:cNvSpPr/>
          <p:nvPr/>
        </p:nvSpPr>
        <p:spPr>
          <a:xfrm>
            <a:off x="256032" y="1944213"/>
            <a:ext cx="8631936" cy="47034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14870A1D-A207-40CB-818A-AA248F084BF0}"/>
              </a:ext>
            </a:extLst>
          </p:cNvPr>
          <p:cNvSpPr txBox="1"/>
          <p:nvPr/>
        </p:nvSpPr>
        <p:spPr>
          <a:xfrm>
            <a:off x="256032" y="949711"/>
            <a:ext cx="8631936" cy="523220"/>
          </a:xfrm>
          <a:prstGeom prst="rect">
            <a:avLst/>
          </a:prstGeom>
          <a:solidFill>
            <a:schemeClr val="accent3">
              <a:lumMod val="20000"/>
              <a:lumOff val="80000"/>
            </a:schemeClr>
          </a:solidFill>
        </p:spPr>
        <p:txBody>
          <a:bodyPr wrap="square" rtlCol="0">
            <a:spAutoFit/>
          </a:bodyPr>
          <a:lstStyle/>
          <a:p>
            <a:r>
              <a:rPr lang="ja-JP" altLang="en-US" sz="1400" dirty="0"/>
              <a:t>・導入予定の各設備の主な機器仕様を記載。</a:t>
            </a:r>
          </a:p>
          <a:p>
            <a:r>
              <a:rPr lang="ja-JP" altLang="en-US" sz="1400" dirty="0"/>
              <a:t>・特に採用する設備に新規性や独自性のある特徴がある場合にはその内容を記載。</a:t>
            </a:r>
          </a:p>
        </p:txBody>
      </p:sp>
      <p:sp>
        <p:nvSpPr>
          <p:cNvPr id="12" name="テキスト ボックス 11">
            <a:extLst>
              <a:ext uri="{FF2B5EF4-FFF2-40B4-BE49-F238E27FC236}">
                <a16:creationId xmlns:a16="http://schemas.microsoft.com/office/drawing/2014/main" id="{C19432BF-342D-46BC-8065-215648AAD42C}"/>
              </a:ext>
            </a:extLst>
          </p:cNvPr>
          <p:cNvSpPr txBox="1"/>
          <p:nvPr/>
        </p:nvSpPr>
        <p:spPr>
          <a:xfrm>
            <a:off x="256032" y="1804012"/>
            <a:ext cx="607859" cy="261610"/>
          </a:xfrm>
          <a:prstGeom prst="rect">
            <a:avLst/>
          </a:prstGeom>
          <a:solidFill>
            <a:schemeClr val="accent3">
              <a:lumMod val="20000"/>
              <a:lumOff val="80000"/>
            </a:schemeClr>
          </a:solidFill>
        </p:spPr>
        <p:txBody>
          <a:bodyPr wrap="none" rtlCol="0">
            <a:spAutoFit/>
          </a:bodyPr>
          <a:lstStyle/>
          <a:p>
            <a:r>
              <a:rPr kumimoji="1" lang="ja-JP" altLang="en-US" sz="1050" b="1" dirty="0"/>
              <a:t>記載例</a:t>
            </a:r>
          </a:p>
        </p:txBody>
      </p:sp>
      <p:sp>
        <p:nvSpPr>
          <p:cNvPr id="4" name="テキスト ボックス 3">
            <a:extLst>
              <a:ext uri="{FF2B5EF4-FFF2-40B4-BE49-F238E27FC236}">
                <a16:creationId xmlns:a16="http://schemas.microsoft.com/office/drawing/2014/main" id="{01DD1390-8BD8-41FD-A30F-213E03966160}"/>
              </a:ext>
            </a:extLst>
          </p:cNvPr>
          <p:cNvSpPr txBox="1"/>
          <p:nvPr/>
        </p:nvSpPr>
        <p:spPr>
          <a:xfrm>
            <a:off x="6117720" y="5415697"/>
            <a:ext cx="1462260" cy="338554"/>
          </a:xfrm>
          <a:prstGeom prst="rect">
            <a:avLst/>
          </a:prstGeom>
          <a:noFill/>
        </p:spPr>
        <p:txBody>
          <a:bodyPr wrap="none" rtlCol="0">
            <a:spAutoFit/>
          </a:bodyPr>
          <a:lstStyle/>
          <a:p>
            <a:r>
              <a:rPr kumimoji="1" lang="ja-JP" altLang="en-US" sz="1600" dirty="0"/>
              <a:t>イメージ図 等</a:t>
            </a:r>
          </a:p>
        </p:txBody>
      </p:sp>
      <p:grpSp>
        <p:nvGrpSpPr>
          <p:cNvPr id="43" name="グループ化 42">
            <a:extLst>
              <a:ext uri="{FF2B5EF4-FFF2-40B4-BE49-F238E27FC236}">
                <a16:creationId xmlns:a16="http://schemas.microsoft.com/office/drawing/2014/main" id="{0DAB209A-D598-4381-AC21-2427F750D0CD}"/>
              </a:ext>
            </a:extLst>
          </p:cNvPr>
          <p:cNvGrpSpPr/>
          <p:nvPr/>
        </p:nvGrpSpPr>
        <p:grpSpPr>
          <a:xfrm>
            <a:off x="5746188" y="3530176"/>
            <a:ext cx="2184973" cy="1750057"/>
            <a:chOff x="5678867" y="2836063"/>
            <a:chExt cx="2851998" cy="1931514"/>
          </a:xfrm>
        </p:grpSpPr>
        <p:sp>
          <p:nvSpPr>
            <p:cNvPr id="24" name="正方形/長方形 23">
              <a:extLst>
                <a:ext uri="{FF2B5EF4-FFF2-40B4-BE49-F238E27FC236}">
                  <a16:creationId xmlns:a16="http://schemas.microsoft.com/office/drawing/2014/main" id="{83199927-4981-4688-8607-9652B59D3F4F}"/>
                </a:ext>
              </a:extLst>
            </p:cNvPr>
            <p:cNvSpPr/>
            <p:nvPr/>
          </p:nvSpPr>
          <p:spPr>
            <a:xfrm>
              <a:off x="5678867" y="330254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190BFC-78B5-4EB1-A417-12B9591FF6C9}"/>
                </a:ext>
              </a:extLst>
            </p:cNvPr>
            <p:cNvSpPr/>
            <p:nvPr/>
          </p:nvSpPr>
          <p:spPr>
            <a:xfrm>
              <a:off x="5869875" y="330254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88780C5-5559-45D7-9F31-8AFA6341923A}"/>
                </a:ext>
              </a:extLst>
            </p:cNvPr>
            <p:cNvSpPr/>
            <p:nvPr/>
          </p:nvSpPr>
          <p:spPr>
            <a:xfrm>
              <a:off x="6060883" y="330254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2B34D3A7-59A0-4725-8CED-D62F8896801C}"/>
                </a:ext>
              </a:extLst>
            </p:cNvPr>
            <p:cNvSpPr/>
            <p:nvPr/>
          </p:nvSpPr>
          <p:spPr>
            <a:xfrm>
              <a:off x="6247517" y="2836063"/>
              <a:ext cx="191008" cy="19213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D41E4B38-1432-4002-9177-FA2EF098F4EC}"/>
                </a:ext>
              </a:extLst>
            </p:cNvPr>
            <p:cNvSpPr/>
            <p:nvPr/>
          </p:nvSpPr>
          <p:spPr>
            <a:xfrm>
              <a:off x="6438525" y="330254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F4E6988A-DC40-4E8B-9DC2-498321664961}"/>
                </a:ext>
              </a:extLst>
            </p:cNvPr>
            <p:cNvSpPr/>
            <p:nvPr/>
          </p:nvSpPr>
          <p:spPr>
            <a:xfrm>
              <a:off x="6629533" y="312982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200AABBA-B616-484D-BEF9-E4566E887AC2}"/>
                </a:ext>
              </a:extLst>
            </p:cNvPr>
            <p:cNvSpPr/>
            <p:nvPr/>
          </p:nvSpPr>
          <p:spPr>
            <a:xfrm>
              <a:off x="6820541" y="330254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52A33A66-638E-4279-8D7D-4F826A9DE5DB}"/>
                </a:ext>
              </a:extLst>
            </p:cNvPr>
            <p:cNvSpPr/>
            <p:nvPr/>
          </p:nvSpPr>
          <p:spPr>
            <a:xfrm>
              <a:off x="7007175" y="2836063"/>
              <a:ext cx="191008" cy="19213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6AAD6655-84E9-44AC-B734-01194E34955B}"/>
                </a:ext>
              </a:extLst>
            </p:cNvPr>
            <p:cNvSpPr/>
            <p:nvPr/>
          </p:nvSpPr>
          <p:spPr>
            <a:xfrm>
              <a:off x="7198183" y="331270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4062EE02-617E-4477-BD38-685D662AA517}"/>
                </a:ext>
              </a:extLst>
            </p:cNvPr>
            <p:cNvSpPr/>
            <p:nvPr/>
          </p:nvSpPr>
          <p:spPr>
            <a:xfrm>
              <a:off x="7389191" y="331270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A6A6B856-6D57-42D5-ADA7-258852468F31}"/>
                </a:ext>
              </a:extLst>
            </p:cNvPr>
            <p:cNvSpPr/>
            <p:nvPr/>
          </p:nvSpPr>
          <p:spPr>
            <a:xfrm>
              <a:off x="7580199" y="331270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2637A911-BA2B-44BE-BEEC-E7D3A39D431B}"/>
                </a:ext>
              </a:extLst>
            </p:cNvPr>
            <p:cNvSpPr/>
            <p:nvPr/>
          </p:nvSpPr>
          <p:spPr>
            <a:xfrm>
              <a:off x="7766833" y="2846223"/>
              <a:ext cx="191008" cy="19213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6CFCC0B8-E7F2-47D3-8B4B-653735445CB9}"/>
                </a:ext>
              </a:extLst>
            </p:cNvPr>
            <p:cNvSpPr/>
            <p:nvPr/>
          </p:nvSpPr>
          <p:spPr>
            <a:xfrm>
              <a:off x="7957841" y="331270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539C555-432F-4E35-9F77-B810EAD87363}"/>
                </a:ext>
              </a:extLst>
            </p:cNvPr>
            <p:cNvSpPr/>
            <p:nvPr/>
          </p:nvSpPr>
          <p:spPr>
            <a:xfrm>
              <a:off x="8148849" y="313998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F8DA91C4-319A-4C24-B4BB-1FD0BC632737}"/>
                </a:ext>
              </a:extLst>
            </p:cNvPr>
            <p:cNvSpPr/>
            <p:nvPr/>
          </p:nvSpPr>
          <p:spPr>
            <a:xfrm>
              <a:off x="8339857" y="331270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4" name="吹き出し: 四角形 43">
            <a:extLst>
              <a:ext uri="{FF2B5EF4-FFF2-40B4-BE49-F238E27FC236}">
                <a16:creationId xmlns:a16="http://schemas.microsoft.com/office/drawing/2014/main" id="{68614301-CA33-47B4-A806-BCF556083AB8}"/>
              </a:ext>
            </a:extLst>
          </p:cNvPr>
          <p:cNvSpPr/>
          <p:nvPr/>
        </p:nvSpPr>
        <p:spPr>
          <a:xfrm>
            <a:off x="7439754" y="2990515"/>
            <a:ext cx="1101422" cy="454218"/>
          </a:xfrm>
          <a:prstGeom prst="wedgeRectCallout">
            <a:avLst>
              <a:gd name="adj1" fmla="val -41547"/>
              <a:gd name="adj2" fmla="val 8097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a:t>
            </a:r>
          </a:p>
          <a:p>
            <a:pPr algn="ctr"/>
            <a:r>
              <a:rPr kumimoji="1" lang="ja-JP" altLang="en-US" sz="1200" dirty="0">
                <a:solidFill>
                  <a:sysClr val="windowText" lastClr="000000"/>
                </a:solidFill>
              </a:rPr>
              <a:t>○○○○</a:t>
            </a:r>
          </a:p>
        </p:txBody>
      </p:sp>
      <p:sp>
        <p:nvSpPr>
          <p:cNvPr id="45" name="吹き出し: 四角形 44">
            <a:extLst>
              <a:ext uri="{FF2B5EF4-FFF2-40B4-BE49-F238E27FC236}">
                <a16:creationId xmlns:a16="http://schemas.microsoft.com/office/drawing/2014/main" id="{4C33BB06-E3BA-4D7F-8A2D-008CB8ECB685}"/>
              </a:ext>
            </a:extLst>
          </p:cNvPr>
          <p:cNvSpPr/>
          <p:nvPr/>
        </p:nvSpPr>
        <p:spPr>
          <a:xfrm>
            <a:off x="4822379" y="5188588"/>
            <a:ext cx="1101422" cy="454218"/>
          </a:xfrm>
          <a:prstGeom prst="wedgeRectCallout">
            <a:avLst>
              <a:gd name="adj1" fmla="val 42395"/>
              <a:gd name="adj2" fmla="val -6666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a:t>
            </a:r>
          </a:p>
          <a:p>
            <a:pPr algn="ctr"/>
            <a:r>
              <a:rPr kumimoji="1" lang="ja-JP" altLang="en-US" sz="1200" dirty="0">
                <a:solidFill>
                  <a:sysClr val="windowText" lastClr="000000"/>
                </a:solidFill>
              </a:rPr>
              <a:t>○○○○</a:t>
            </a:r>
          </a:p>
        </p:txBody>
      </p:sp>
    </p:spTree>
    <p:extLst>
      <p:ext uri="{BB962C8B-B14F-4D97-AF65-F5344CB8AC3E}">
        <p14:creationId xmlns:p14="http://schemas.microsoft.com/office/powerpoint/2010/main" val="3583110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9B396F-BC20-4121-AECF-118883B28301}"/>
              </a:ext>
            </a:extLst>
          </p:cNvPr>
          <p:cNvSpPr>
            <a:spLocks noGrp="1"/>
          </p:cNvSpPr>
          <p:nvPr>
            <p:ph type="title"/>
          </p:nvPr>
        </p:nvSpPr>
        <p:spPr/>
        <p:txBody>
          <a:bodyPr/>
          <a:lstStyle/>
          <a:p>
            <a:r>
              <a:rPr lang="ja-JP" altLang="en-US" dirty="0"/>
              <a:t>４</a:t>
            </a:r>
            <a:r>
              <a:rPr kumimoji="1" lang="ja-JP" altLang="en-US" dirty="0"/>
              <a:t>．配置図、結線図</a:t>
            </a:r>
          </a:p>
        </p:txBody>
      </p:sp>
      <p:sp>
        <p:nvSpPr>
          <p:cNvPr id="98" name="フリーフォーム: 図形 97">
            <a:extLst>
              <a:ext uri="{FF2B5EF4-FFF2-40B4-BE49-F238E27FC236}">
                <a16:creationId xmlns:a16="http://schemas.microsoft.com/office/drawing/2014/main" id="{1078EE81-96F7-4F98-9CCB-67AAEAFDB776}"/>
              </a:ext>
            </a:extLst>
          </p:cNvPr>
          <p:cNvSpPr/>
          <p:nvPr/>
        </p:nvSpPr>
        <p:spPr>
          <a:xfrm>
            <a:off x="638006" y="2922932"/>
            <a:ext cx="7915564" cy="3524992"/>
          </a:xfrm>
          <a:custGeom>
            <a:avLst/>
            <a:gdLst>
              <a:gd name="connsiteX0" fmla="*/ 0 w 7915564"/>
              <a:gd name="connsiteY0" fmla="*/ 0 h 3694545"/>
              <a:gd name="connsiteX1" fmla="*/ 7915564 w 7915564"/>
              <a:gd name="connsiteY1" fmla="*/ 0 h 3694545"/>
              <a:gd name="connsiteX2" fmla="*/ 7915564 w 7915564"/>
              <a:gd name="connsiteY2" fmla="*/ 3694545 h 3694545"/>
              <a:gd name="connsiteX3" fmla="*/ 1330036 w 7915564"/>
              <a:gd name="connsiteY3" fmla="*/ 3694545 h 3694545"/>
              <a:gd name="connsiteX4" fmla="*/ 46182 w 7915564"/>
              <a:gd name="connsiteY4" fmla="*/ 2410691 h 3694545"/>
              <a:gd name="connsiteX5" fmla="*/ 0 w 7915564"/>
              <a:gd name="connsiteY5" fmla="*/ 0 h 369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15564" h="3694545">
                <a:moveTo>
                  <a:pt x="0" y="0"/>
                </a:moveTo>
                <a:lnTo>
                  <a:pt x="7915564" y="0"/>
                </a:lnTo>
                <a:lnTo>
                  <a:pt x="7915564" y="3694545"/>
                </a:lnTo>
                <a:lnTo>
                  <a:pt x="1330036" y="3694545"/>
                </a:lnTo>
                <a:lnTo>
                  <a:pt x="46182" y="2410691"/>
                </a:lnTo>
                <a:lnTo>
                  <a:pt x="0" y="0"/>
                </a:lnTo>
                <a:close/>
              </a:path>
            </a:pathLst>
          </a:cu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a:extLst>
              <a:ext uri="{FF2B5EF4-FFF2-40B4-BE49-F238E27FC236}">
                <a16:creationId xmlns:a16="http://schemas.microsoft.com/office/drawing/2014/main" id="{C26C016D-A7BC-4216-A27A-C6C513A7E1F5}"/>
              </a:ext>
            </a:extLst>
          </p:cNvPr>
          <p:cNvSpPr/>
          <p:nvPr/>
        </p:nvSpPr>
        <p:spPr>
          <a:xfrm>
            <a:off x="866824" y="3218943"/>
            <a:ext cx="666885" cy="596506"/>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200" dirty="0">
                <a:solidFill>
                  <a:schemeClr val="tx1"/>
                </a:solidFill>
              </a:rPr>
              <a:t>22kV</a:t>
            </a:r>
          </a:p>
          <a:p>
            <a:pPr algn="ctr"/>
            <a:r>
              <a:rPr kumimoji="1" lang="ja-JP" altLang="en-US" sz="1200" dirty="0">
                <a:solidFill>
                  <a:schemeClr val="tx1"/>
                </a:solidFill>
              </a:rPr>
              <a:t>受電盤</a:t>
            </a:r>
          </a:p>
        </p:txBody>
      </p:sp>
      <p:cxnSp>
        <p:nvCxnSpPr>
          <p:cNvPr id="26" name="直線コネクタ 25">
            <a:extLst>
              <a:ext uri="{FF2B5EF4-FFF2-40B4-BE49-F238E27FC236}">
                <a16:creationId xmlns:a16="http://schemas.microsoft.com/office/drawing/2014/main" id="{07572C98-EEAD-41D9-A8E7-599C05994A41}"/>
              </a:ext>
            </a:extLst>
          </p:cNvPr>
          <p:cNvCxnSpPr>
            <a:cxnSpLocks/>
          </p:cNvCxnSpPr>
          <p:nvPr/>
        </p:nvCxnSpPr>
        <p:spPr>
          <a:xfrm flipV="1">
            <a:off x="2710842" y="3694545"/>
            <a:ext cx="6744" cy="708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DE7286D5-D4BB-4A57-93EA-858A944A4902}"/>
              </a:ext>
            </a:extLst>
          </p:cNvPr>
          <p:cNvCxnSpPr>
            <a:cxnSpLocks/>
            <a:endCxn id="16" idx="1"/>
          </p:cNvCxnSpPr>
          <p:nvPr/>
        </p:nvCxnSpPr>
        <p:spPr>
          <a:xfrm flipV="1">
            <a:off x="4723796" y="4403124"/>
            <a:ext cx="0" cy="412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35069B45-1656-46AF-A395-19A5346F26A3}"/>
              </a:ext>
            </a:extLst>
          </p:cNvPr>
          <p:cNvSpPr/>
          <p:nvPr/>
        </p:nvSpPr>
        <p:spPr>
          <a:xfrm>
            <a:off x="3082112" y="3953325"/>
            <a:ext cx="936000" cy="44979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整流器</a:t>
            </a:r>
          </a:p>
        </p:txBody>
      </p:sp>
      <p:sp>
        <p:nvSpPr>
          <p:cNvPr id="93" name="正方形/長方形 92">
            <a:extLst>
              <a:ext uri="{FF2B5EF4-FFF2-40B4-BE49-F238E27FC236}">
                <a16:creationId xmlns:a16="http://schemas.microsoft.com/office/drawing/2014/main" id="{9445A010-7C2E-44CD-81C9-4F53F7DDA23B}"/>
              </a:ext>
            </a:extLst>
          </p:cNvPr>
          <p:cNvSpPr/>
          <p:nvPr/>
        </p:nvSpPr>
        <p:spPr>
          <a:xfrm>
            <a:off x="3078316" y="5445228"/>
            <a:ext cx="2116135" cy="53990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水電解ユニット</a:t>
            </a:r>
          </a:p>
        </p:txBody>
      </p:sp>
      <p:sp>
        <p:nvSpPr>
          <p:cNvPr id="97" name="楕円 96">
            <a:extLst>
              <a:ext uri="{FF2B5EF4-FFF2-40B4-BE49-F238E27FC236}">
                <a16:creationId xmlns:a16="http://schemas.microsoft.com/office/drawing/2014/main" id="{F05C1D7D-E71D-40AF-A928-0315B350C377}"/>
              </a:ext>
            </a:extLst>
          </p:cNvPr>
          <p:cNvSpPr/>
          <p:nvPr/>
        </p:nvSpPr>
        <p:spPr>
          <a:xfrm>
            <a:off x="778033" y="2646597"/>
            <a:ext cx="155537" cy="144779"/>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CBC8F97C-7DB2-49BC-84A6-3EF40B79E5D1}"/>
              </a:ext>
            </a:extLst>
          </p:cNvPr>
          <p:cNvSpPr/>
          <p:nvPr/>
        </p:nvSpPr>
        <p:spPr>
          <a:xfrm>
            <a:off x="2393229" y="3216267"/>
            <a:ext cx="648715" cy="606122"/>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kumimoji="1" lang="en-US" altLang="ja-JP" sz="1100" dirty="0">
                <a:solidFill>
                  <a:schemeClr val="tx1"/>
                </a:solidFill>
              </a:rPr>
              <a:t>6.6kV</a:t>
            </a:r>
          </a:p>
          <a:p>
            <a:r>
              <a:rPr kumimoji="1" lang="ja-JP" altLang="en-US" sz="1100" dirty="0">
                <a:solidFill>
                  <a:schemeClr val="tx1"/>
                </a:solidFill>
              </a:rPr>
              <a:t>配電盤</a:t>
            </a:r>
          </a:p>
        </p:txBody>
      </p:sp>
      <p:sp>
        <p:nvSpPr>
          <p:cNvPr id="104" name="正方形/長方形 103">
            <a:extLst>
              <a:ext uri="{FF2B5EF4-FFF2-40B4-BE49-F238E27FC236}">
                <a16:creationId xmlns:a16="http://schemas.microsoft.com/office/drawing/2014/main" id="{49AACC3D-F038-43D7-8DCA-18B1360088EA}"/>
              </a:ext>
            </a:extLst>
          </p:cNvPr>
          <p:cNvSpPr/>
          <p:nvPr/>
        </p:nvSpPr>
        <p:spPr>
          <a:xfrm>
            <a:off x="1640202" y="3216267"/>
            <a:ext cx="646534" cy="599181"/>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100" dirty="0">
                <a:solidFill>
                  <a:schemeClr val="tx1"/>
                </a:solidFill>
              </a:rPr>
              <a:t>22/6.6</a:t>
            </a:r>
          </a:p>
          <a:p>
            <a:pPr algn="ctr"/>
            <a:r>
              <a:rPr kumimoji="1" lang="ja-JP" altLang="en-US" sz="1100" dirty="0">
                <a:solidFill>
                  <a:schemeClr val="tx1"/>
                </a:solidFill>
              </a:rPr>
              <a:t>変圧器</a:t>
            </a:r>
          </a:p>
        </p:txBody>
      </p:sp>
      <p:sp>
        <p:nvSpPr>
          <p:cNvPr id="117" name="楕円 116">
            <a:extLst>
              <a:ext uri="{FF2B5EF4-FFF2-40B4-BE49-F238E27FC236}">
                <a16:creationId xmlns:a16="http://schemas.microsoft.com/office/drawing/2014/main" id="{697EB016-953B-44CF-9C05-12CBB46D6E6F}"/>
              </a:ext>
            </a:extLst>
          </p:cNvPr>
          <p:cNvSpPr/>
          <p:nvPr/>
        </p:nvSpPr>
        <p:spPr>
          <a:xfrm>
            <a:off x="789055" y="2993165"/>
            <a:ext cx="155537" cy="144779"/>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9" name="コネクタ: カギ線 118">
            <a:extLst>
              <a:ext uri="{FF2B5EF4-FFF2-40B4-BE49-F238E27FC236}">
                <a16:creationId xmlns:a16="http://schemas.microsoft.com/office/drawing/2014/main" id="{1478E7F0-1789-4BB1-9365-1E67FB4A1DDA}"/>
              </a:ext>
            </a:extLst>
          </p:cNvPr>
          <p:cNvCxnSpPr>
            <a:cxnSpLocks/>
            <a:stCxn id="117" idx="6"/>
            <a:endCxn id="4" idx="0"/>
          </p:cNvCxnSpPr>
          <p:nvPr/>
        </p:nvCxnSpPr>
        <p:spPr>
          <a:xfrm>
            <a:off x="944592" y="3065556"/>
            <a:ext cx="255675" cy="153388"/>
          </a:xfrm>
          <a:prstGeom prst="bentConnector2">
            <a:avLst/>
          </a:prstGeom>
        </p:spPr>
        <p:style>
          <a:lnRef idx="1">
            <a:schemeClr val="dk1"/>
          </a:lnRef>
          <a:fillRef idx="0">
            <a:schemeClr val="dk1"/>
          </a:fillRef>
          <a:effectRef idx="0">
            <a:schemeClr val="dk1"/>
          </a:effectRef>
          <a:fontRef idx="minor">
            <a:schemeClr val="tx1"/>
          </a:fontRef>
        </p:style>
      </p:cxnSp>
      <p:cxnSp>
        <p:nvCxnSpPr>
          <p:cNvPr id="121" name="直線コネクタ 120">
            <a:extLst>
              <a:ext uri="{FF2B5EF4-FFF2-40B4-BE49-F238E27FC236}">
                <a16:creationId xmlns:a16="http://schemas.microsoft.com/office/drawing/2014/main" id="{FF4EC190-4D52-47BF-A83F-D0026C8D5612}"/>
              </a:ext>
            </a:extLst>
          </p:cNvPr>
          <p:cNvCxnSpPr>
            <a:cxnSpLocks/>
            <a:stCxn id="99" idx="1"/>
            <a:endCxn id="104" idx="3"/>
          </p:cNvCxnSpPr>
          <p:nvPr/>
        </p:nvCxnSpPr>
        <p:spPr>
          <a:xfrm flipH="1" flipV="1">
            <a:off x="2286736" y="3515858"/>
            <a:ext cx="106493" cy="3470"/>
          </a:xfrm>
          <a:prstGeom prst="line">
            <a:avLst/>
          </a:prstGeom>
        </p:spPr>
        <p:style>
          <a:lnRef idx="1">
            <a:schemeClr val="dk1"/>
          </a:lnRef>
          <a:fillRef idx="0">
            <a:schemeClr val="dk1"/>
          </a:fillRef>
          <a:effectRef idx="0">
            <a:schemeClr val="dk1"/>
          </a:effectRef>
          <a:fontRef idx="minor">
            <a:schemeClr val="tx1"/>
          </a:fontRef>
        </p:style>
      </p:cxnSp>
      <p:cxnSp>
        <p:nvCxnSpPr>
          <p:cNvPr id="123" name="直線コネクタ 122">
            <a:extLst>
              <a:ext uri="{FF2B5EF4-FFF2-40B4-BE49-F238E27FC236}">
                <a16:creationId xmlns:a16="http://schemas.microsoft.com/office/drawing/2014/main" id="{4F337AC0-7935-4DA8-9C23-FCF57E209680}"/>
              </a:ext>
            </a:extLst>
          </p:cNvPr>
          <p:cNvCxnSpPr>
            <a:cxnSpLocks/>
            <a:stCxn id="104" idx="1"/>
            <a:endCxn id="4" idx="3"/>
          </p:cNvCxnSpPr>
          <p:nvPr/>
        </p:nvCxnSpPr>
        <p:spPr>
          <a:xfrm flipH="1">
            <a:off x="1533709" y="3515858"/>
            <a:ext cx="106493" cy="1339"/>
          </a:xfrm>
          <a:prstGeom prst="line">
            <a:avLst/>
          </a:prstGeom>
        </p:spPr>
        <p:style>
          <a:lnRef idx="1">
            <a:schemeClr val="dk1"/>
          </a:lnRef>
          <a:fillRef idx="0">
            <a:schemeClr val="dk1"/>
          </a:fillRef>
          <a:effectRef idx="0">
            <a:schemeClr val="dk1"/>
          </a:effectRef>
          <a:fontRef idx="minor">
            <a:schemeClr val="tx1"/>
          </a:fontRef>
        </p:style>
      </p:cxnSp>
      <p:cxnSp>
        <p:nvCxnSpPr>
          <p:cNvPr id="131" name="直線コネクタ 130">
            <a:extLst>
              <a:ext uri="{FF2B5EF4-FFF2-40B4-BE49-F238E27FC236}">
                <a16:creationId xmlns:a16="http://schemas.microsoft.com/office/drawing/2014/main" id="{DA222DBD-2684-447F-B0A2-54B95A568D8C}"/>
              </a:ext>
            </a:extLst>
          </p:cNvPr>
          <p:cNvCxnSpPr>
            <a:cxnSpLocks/>
            <a:stCxn id="97" idx="4"/>
            <a:endCxn id="117" idx="0"/>
          </p:cNvCxnSpPr>
          <p:nvPr/>
        </p:nvCxnSpPr>
        <p:spPr>
          <a:xfrm>
            <a:off x="855802" y="2791377"/>
            <a:ext cx="11022" cy="201789"/>
          </a:xfrm>
          <a:prstGeom prst="line">
            <a:avLst/>
          </a:prstGeom>
        </p:spPr>
        <p:style>
          <a:lnRef idx="1">
            <a:schemeClr val="dk1"/>
          </a:lnRef>
          <a:fillRef idx="0">
            <a:schemeClr val="dk1"/>
          </a:fillRef>
          <a:effectRef idx="0">
            <a:schemeClr val="dk1"/>
          </a:effectRef>
          <a:fontRef idx="minor">
            <a:schemeClr val="tx1"/>
          </a:fontRef>
        </p:style>
      </p:cxnSp>
      <p:sp>
        <p:nvSpPr>
          <p:cNvPr id="135" name="正方形/長方形 134">
            <a:extLst>
              <a:ext uri="{FF2B5EF4-FFF2-40B4-BE49-F238E27FC236}">
                <a16:creationId xmlns:a16="http://schemas.microsoft.com/office/drawing/2014/main" id="{C75E816A-949B-493A-B338-B54D706959DB}"/>
              </a:ext>
            </a:extLst>
          </p:cNvPr>
          <p:cNvSpPr/>
          <p:nvPr/>
        </p:nvSpPr>
        <p:spPr>
          <a:xfrm>
            <a:off x="2249792" y="3907407"/>
            <a:ext cx="5665772" cy="2523323"/>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テキスト ボックス 156">
            <a:extLst>
              <a:ext uri="{FF2B5EF4-FFF2-40B4-BE49-F238E27FC236}">
                <a16:creationId xmlns:a16="http://schemas.microsoft.com/office/drawing/2014/main" id="{AFE8B820-309D-4AAF-BAAE-04B6B8042DDE}"/>
              </a:ext>
            </a:extLst>
          </p:cNvPr>
          <p:cNvSpPr txBox="1"/>
          <p:nvPr/>
        </p:nvSpPr>
        <p:spPr>
          <a:xfrm>
            <a:off x="2842621" y="3036542"/>
            <a:ext cx="800219" cy="200543"/>
          </a:xfrm>
          <a:prstGeom prst="rect">
            <a:avLst/>
          </a:prstGeom>
          <a:noFill/>
        </p:spPr>
        <p:txBody>
          <a:bodyPr wrap="none" rtlCol="0">
            <a:spAutoFit/>
          </a:bodyPr>
          <a:lstStyle/>
          <a:p>
            <a:r>
              <a:rPr kumimoji="1" lang="ja-JP" altLang="en-US" sz="800" b="1" dirty="0">
                <a:solidFill>
                  <a:srgbClr val="FF0000"/>
                </a:solidFill>
              </a:rPr>
              <a:t>補助対象範囲</a:t>
            </a:r>
          </a:p>
        </p:txBody>
      </p:sp>
      <p:sp>
        <p:nvSpPr>
          <p:cNvPr id="159" name="テキスト ボックス 158">
            <a:extLst>
              <a:ext uri="{FF2B5EF4-FFF2-40B4-BE49-F238E27FC236}">
                <a16:creationId xmlns:a16="http://schemas.microsoft.com/office/drawing/2014/main" id="{938AE398-FCF4-405F-82B6-DF173C4C1B12}"/>
              </a:ext>
            </a:extLst>
          </p:cNvPr>
          <p:cNvSpPr txBox="1"/>
          <p:nvPr/>
        </p:nvSpPr>
        <p:spPr>
          <a:xfrm>
            <a:off x="7831562" y="2743903"/>
            <a:ext cx="492443" cy="215444"/>
          </a:xfrm>
          <a:prstGeom prst="rect">
            <a:avLst/>
          </a:prstGeom>
          <a:noFill/>
        </p:spPr>
        <p:txBody>
          <a:bodyPr wrap="none" rtlCol="0">
            <a:spAutoFit/>
          </a:bodyPr>
          <a:lstStyle/>
          <a:p>
            <a:r>
              <a:rPr kumimoji="1" lang="ja-JP" altLang="en-US" sz="800" b="1" dirty="0"/>
              <a:t>敷地内</a:t>
            </a:r>
          </a:p>
        </p:txBody>
      </p:sp>
      <p:sp>
        <p:nvSpPr>
          <p:cNvPr id="162" name="テキスト ボックス 161">
            <a:extLst>
              <a:ext uri="{FF2B5EF4-FFF2-40B4-BE49-F238E27FC236}">
                <a16:creationId xmlns:a16="http://schemas.microsoft.com/office/drawing/2014/main" id="{4AE89F38-6953-4583-9AD1-0A232D30D70A}"/>
              </a:ext>
            </a:extLst>
          </p:cNvPr>
          <p:cNvSpPr txBox="1"/>
          <p:nvPr/>
        </p:nvSpPr>
        <p:spPr>
          <a:xfrm>
            <a:off x="876991" y="2907433"/>
            <a:ext cx="492443" cy="200543"/>
          </a:xfrm>
          <a:prstGeom prst="rect">
            <a:avLst/>
          </a:prstGeom>
          <a:noFill/>
        </p:spPr>
        <p:txBody>
          <a:bodyPr wrap="none" rtlCol="0">
            <a:spAutoFit/>
          </a:bodyPr>
          <a:lstStyle/>
          <a:p>
            <a:r>
              <a:rPr kumimoji="1" lang="ja-JP" altLang="en-US" sz="800" b="1" dirty="0"/>
              <a:t>受電柱</a:t>
            </a:r>
          </a:p>
        </p:txBody>
      </p:sp>
      <p:sp>
        <p:nvSpPr>
          <p:cNvPr id="163" name="テキスト ボックス 162">
            <a:extLst>
              <a:ext uri="{FF2B5EF4-FFF2-40B4-BE49-F238E27FC236}">
                <a16:creationId xmlns:a16="http://schemas.microsoft.com/office/drawing/2014/main" id="{797760AE-71CD-42D8-9BA7-6CD61B0AEC2D}"/>
              </a:ext>
            </a:extLst>
          </p:cNvPr>
          <p:cNvSpPr txBox="1"/>
          <p:nvPr/>
        </p:nvSpPr>
        <p:spPr>
          <a:xfrm>
            <a:off x="351005" y="2621401"/>
            <a:ext cx="492443" cy="200543"/>
          </a:xfrm>
          <a:prstGeom prst="rect">
            <a:avLst/>
          </a:prstGeom>
          <a:noFill/>
        </p:spPr>
        <p:txBody>
          <a:bodyPr wrap="none" rtlCol="0">
            <a:spAutoFit/>
          </a:bodyPr>
          <a:lstStyle/>
          <a:p>
            <a:r>
              <a:rPr kumimoji="1" lang="ja-JP" altLang="en-US" sz="800" b="1" dirty="0"/>
              <a:t>電力柱</a:t>
            </a:r>
          </a:p>
        </p:txBody>
      </p:sp>
      <p:cxnSp>
        <p:nvCxnSpPr>
          <p:cNvPr id="167" name="直線コネクタ 166">
            <a:extLst>
              <a:ext uri="{FF2B5EF4-FFF2-40B4-BE49-F238E27FC236}">
                <a16:creationId xmlns:a16="http://schemas.microsoft.com/office/drawing/2014/main" id="{26BC9125-47A2-4185-867C-8A7D89F58B14}"/>
              </a:ext>
            </a:extLst>
          </p:cNvPr>
          <p:cNvCxnSpPr>
            <a:cxnSpLocks/>
          </p:cNvCxnSpPr>
          <p:nvPr/>
        </p:nvCxnSpPr>
        <p:spPr>
          <a:xfrm flipH="1">
            <a:off x="855801" y="2713605"/>
            <a:ext cx="1734557" cy="0"/>
          </a:xfrm>
          <a:prstGeom prst="line">
            <a:avLst/>
          </a:prstGeom>
        </p:spPr>
        <p:style>
          <a:lnRef idx="1">
            <a:schemeClr val="dk1"/>
          </a:lnRef>
          <a:fillRef idx="0">
            <a:schemeClr val="dk1"/>
          </a:fillRef>
          <a:effectRef idx="0">
            <a:schemeClr val="dk1"/>
          </a:effectRef>
          <a:fontRef idx="minor">
            <a:schemeClr val="tx1"/>
          </a:fontRef>
        </p:style>
      </p:cxnSp>
      <p:sp>
        <p:nvSpPr>
          <p:cNvPr id="169" name="テキスト ボックス 168">
            <a:extLst>
              <a:ext uri="{FF2B5EF4-FFF2-40B4-BE49-F238E27FC236}">
                <a16:creationId xmlns:a16="http://schemas.microsoft.com/office/drawing/2014/main" id="{52A51DCD-EBC6-457F-8DEE-8FA1FD605FD6}"/>
              </a:ext>
            </a:extLst>
          </p:cNvPr>
          <p:cNvSpPr txBox="1"/>
          <p:nvPr/>
        </p:nvSpPr>
        <p:spPr>
          <a:xfrm>
            <a:off x="2590358" y="2594398"/>
            <a:ext cx="1063112" cy="243516"/>
          </a:xfrm>
          <a:prstGeom prst="rect">
            <a:avLst/>
          </a:prstGeom>
          <a:noFill/>
        </p:spPr>
        <p:txBody>
          <a:bodyPr wrap="none" rtlCol="0">
            <a:spAutoFit/>
          </a:bodyPr>
          <a:lstStyle/>
          <a:p>
            <a:r>
              <a:rPr kumimoji="1" lang="ja-JP" altLang="en-US" sz="1100" dirty="0"/>
              <a:t>至 ○○変電所</a:t>
            </a:r>
          </a:p>
        </p:txBody>
      </p:sp>
      <p:sp>
        <p:nvSpPr>
          <p:cNvPr id="177" name="テキスト ボックス 176">
            <a:extLst>
              <a:ext uri="{FF2B5EF4-FFF2-40B4-BE49-F238E27FC236}">
                <a16:creationId xmlns:a16="http://schemas.microsoft.com/office/drawing/2014/main" id="{9A7FDE58-C40E-4F48-92CF-C687ECDE7A14}"/>
              </a:ext>
            </a:extLst>
          </p:cNvPr>
          <p:cNvSpPr txBox="1"/>
          <p:nvPr/>
        </p:nvSpPr>
        <p:spPr>
          <a:xfrm>
            <a:off x="7693878" y="3260275"/>
            <a:ext cx="1204176" cy="261610"/>
          </a:xfrm>
          <a:prstGeom prst="rect">
            <a:avLst/>
          </a:prstGeom>
          <a:noFill/>
        </p:spPr>
        <p:txBody>
          <a:bodyPr wrap="none" rtlCol="0">
            <a:spAutoFit/>
          </a:bodyPr>
          <a:lstStyle/>
          <a:p>
            <a:r>
              <a:rPr kumimoji="1" lang="ja-JP" altLang="en-US" sz="1100" dirty="0"/>
              <a:t>至 水素利用設備</a:t>
            </a:r>
          </a:p>
        </p:txBody>
      </p:sp>
      <p:sp>
        <p:nvSpPr>
          <p:cNvPr id="16" name="正方形/長方形 15">
            <a:extLst>
              <a:ext uri="{FF2B5EF4-FFF2-40B4-BE49-F238E27FC236}">
                <a16:creationId xmlns:a16="http://schemas.microsoft.com/office/drawing/2014/main" id="{C9D38342-8176-4336-926C-EC6159854E32}"/>
              </a:ext>
            </a:extLst>
          </p:cNvPr>
          <p:cNvSpPr/>
          <p:nvPr/>
        </p:nvSpPr>
        <p:spPr>
          <a:xfrm rot="16200000">
            <a:off x="4489521" y="3658264"/>
            <a:ext cx="468550"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200" dirty="0"/>
              <a:t>整流器</a:t>
            </a:r>
          </a:p>
        </p:txBody>
      </p:sp>
      <p:sp>
        <p:nvSpPr>
          <p:cNvPr id="48" name="正方形/長方形 47">
            <a:extLst>
              <a:ext uri="{FF2B5EF4-FFF2-40B4-BE49-F238E27FC236}">
                <a16:creationId xmlns:a16="http://schemas.microsoft.com/office/drawing/2014/main" id="{0C4B9036-B59C-F11B-561A-E936F0004D9D}"/>
              </a:ext>
            </a:extLst>
          </p:cNvPr>
          <p:cNvSpPr/>
          <p:nvPr/>
        </p:nvSpPr>
        <p:spPr>
          <a:xfrm>
            <a:off x="2465434" y="4275280"/>
            <a:ext cx="490818" cy="606122"/>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1100" dirty="0">
                <a:solidFill>
                  <a:schemeClr val="tx1"/>
                </a:solidFill>
              </a:rPr>
              <a:t>制御</a:t>
            </a:r>
            <a:endParaRPr kumimoji="1" lang="en-US" altLang="ja-JP" sz="1100" dirty="0">
              <a:solidFill>
                <a:schemeClr val="tx1"/>
              </a:solidFill>
            </a:endParaRPr>
          </a:p>
          <a:p>
            <a:pPr algn="ctr"/>
            <a:r>
              <a:rPr kumimoji="1" lang="ja-JP" altLang="en-US" sz="1100" dirty="0">
                <a:solidFill>
                  <a:schemeClr val="tx1"/>
                </a:solidFill>
              </a:rPr>
              <a:t>装置</a:t>
            </a:r>
          </a:p>
        </p:txBody>
      </p:sp>
      <p:sp>
        <p:nvSpPr>
          <p:cNvPr id="173" name="正方形/長方形 172">
            <a:extLst>
              <a:ext uri="{FF2B5EF4-FFF2-40B4-BE49-F238E27FC236}">
                <a16:creationId xmlns:a16="http://schemas.microsoft.com/office/drawing/2014/main" id="{DF0088F1-20B5-421F-BD51-687A995722D0}"/>
              </a:ext>
            </a:extLst>
          </p:cNvPr>
          <p:cNvSpPr/>
          <p:nvPr/>
        </p:nvSpPr>
        <p:spPr>
          <a:xfrm>
            <a:off x="256032" y="2047108"/>
            <a:ext cx="8648882" cy="44887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76" name="直線コネクタ 175">
            <a:extLst>
              <a:ext uri="{FF2B5EF4-FFF2-40B4-BE49-F238E27FC236}">
                <a16:creationId xmlns:a16="http://schemas.microsoft.com/office/drawing/2014/main" id="{9B9794D9-C806-4D5D-8DE9-C50541DAA3FA}"/>
              </a:ext>
            </a:extLst>
          </p:cNvPr>
          <p:cNvCxnSpPr>
            <a:cxnSpLocks/>
          </p:cNvCxnSpPr>
          <p:nvPr/>
        </p:nvCxnSpPr>
        <p:spPr>
          <a:xfrm>
            <a:off x="6830071" y="3516484"/>
            <a:ext cx="20748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3" name="テキスト ボックス 212">
            <a:extLst>
              <a:ext uri="{FF2B5EF4-FFF2-40B4-BE49-F238E27FC236}">
                <a16:creationId xmlns:a16="http://schemas.microsoft.com/office/drawing/2014/main" id="{E93BBBEB-944C-461B-929B-453EBE6E7EBF}"/>
              </a:ext>
            </a:extLst>
          </p:cNvPr>
          <p:cNvSpPr txBox="1"/>
          <p:nvPr/>
        </p:nvSpPr>
        <p:spPr>
          <a:xfrm>
            <a:off x="382271" y="5941076"/>
            <a:ext cx="992579" cy="577081"/>
          </a:xfrm>
          <a:prstGeom prst="rect">
            <a:avLst/>
          </a:prstGeom>
          <a:noFill/>
          <a:ln>
            <a:solidFill>
              <a:schemeClr val="tx1"/>
            </a:solidFill>
          </a:ln>
        </p:spPr>
        <p:txBody>
          <a:bodyPr wrap="none" rtlCol="0">
            <a:spAutoFit/>
          </a:bodyPr>
          <a:lstStyle/>
          <a:p>
            <a:r>
              <a:rPr kumimoji="1" lang="ja-JP" altLang="en-US" sz="1050" dirty="0"/>
              <a:t>電力線：実線</a:t>
            </a:r>
            <a:endParaRPr kumimoji="1" lang="en-US" altLang="ja-JP" sz="1050" dirty="0"/>
          </a:p>
          <a:p>
            <a:r>
              <a:rPr kumimoji="1" lang="ja-JP" altLang="en-US" sz="1050" dirty="0"/>
              <a:t>通信線：破線</a:t>
            </a:r>
            <a:endParaRPr kumimoji="1" lang="en-US" altLang="ja-JP" sz="1050" dirty="0"/>
          </a:p>
          <a:p>
            <a:r>
              <a:rPr kumimoji="1" lang="ja-JP" altLang="en-US" sz="1050" dirty="0"/>
              <a:t>配管：二重線</a:t>
            </a:r>
            <a:endParaRPr kumimoji="1" lang="en-US" altLang="ja-JP" sz="1050" dirty="0"/>
          </a:p>
        </p:txBody>
      </p:sp>
      <p:sp>
        <p:nvSpPr>
          <p:cNvPr id="82" name="テキスト ボックス 81">
            <a:extLst>
              <a:ext uri="{FF2B5EF4-FFF2-40B4-BE49-F238E27FC236}">
                <a16:creationId xmlns:a16="http://schemas.microsoft.com/office/drawing/2014/main" id="{F6DBDD1B-C7C6-41E2-94CF-3046FA72E565}"/>
              </a:ext>
            </a:extLst>
          </p:cNvPr>
          <p:cNvSpPr txBox="1"/>
          <p:nvPr/>
        </p:nvSpPr>
        <p:spPr>
          <a:xfrm>
            <a:off x="256032" y="949711"/>
            <a:ext cx="8631936" cy="523220"/>
          </a:xfrm>
          <a:prstGeom prst="rect">
            <a:avLst/>
          </a:prstGeom>
          <a:solidFill>
            <a:schemeClr val="accent3">
              <a:lumMod val="20000"/>
              <a:lumOff val="80000"/>
            </a:schemeClr>
          </a:solidFill>
        </p:spPr>
        <p:txBody>
          <a:bodyPr wrap="square" rtlCol="0">
            <a:spAutoFit/>
          </a:bodyPr>
          <a:lstStyle/>
          <a:p>
            <a:r>
              <a:rPr lang="ja-JP" altLang="en-US" sz="1400" dirty="0"/>
              <a:t>・設備設置予定地における各設備の配置、結線がわかるよう記載</a:t>
            </a:r>
            <a:r>
              <a:rPr lang="ja-JP" altLang="en-US" sz="1400" dirty="0">
                <a:solidFill>
                  <a:srgbClr val="FF0000"/>
                </a:solidFill>
              </a:rPr>
              <a:t> </a:t>
            </a:r>
            <a:r>
              <a:rPr lang="ja-JP" altLang="en-US" sz="1400" dirty="0"/>
              <a:t>。</a:t>
            </a:r>
          </a:p>
          <a:p>
            <a:r>
              <a:rPr lang="ja-JP" altLang="en-US" sz="1400" dirty="0"/>
              <a:t>・補助対象範囲を赤線で記載</a:t>
            </a:r>
          </a:p>
        </p:txBody>
      </p:sp>
      <p:sp>
        <p:nvSpPr>
          <p:cNvPr id="83" name="テキスト ボックス 82">
            <a:extLst>
              <a:ext uri="{FF2B5EF4-FFF2-40B4-BE49-F238E27FC236}">
                <a16:creationId xmlns:a16="http://schemas.microsoft.com/office/drawing/2014/main" id="{C8FA8B8A-3C1A-4327-83BD-ABC46835EF1B}"/>
              </a:ext>
            </a:extLst>
          </p:cNvPr>
          <p:cNvSpPr txBox="1"/>
          <p:nvPr/>
        </p:nvSpPr>
        <p:spPr>
          <a:xfrm>
            <a:off x="258374" y="1669343"/>
            <a:ext cx="588623" cy="253916"/>
          </a:xfrm>
          <a:prstGeom prst="rect">
            <a:avLst/>
          </a:prstGeom>
          <a:solidFill>
            <a:schemeClr val="accent3">
              <a:lumMod val="20000"/>
              <a:lumOff val="80000"/>
            </a:schemeClr>
          </a:solidFill>
        </p:spPr>
        <p:txBody>
          <a:bodyPr wrap="square" rtlCol="0">
            <a:spAutoFit/>
          </a:bodyPr>
          <a:lstStyle/>
          <a:p>
            <a:r>
              <a:rPr kumimoji="1" lang="ja-JP" altLang="en-US" sz="1050" b="1" dirty="0"/>
              <a:t>記載例</a:t>
            </a:r>
            <a:endParaRPr kumimoji="1" lang="ja-JP" altLang="en-US" sz="1050" b="1" dirty="0">
              <a:solidFill>
                <a:srgbClr val="FF0000"/>
              </a:solidFill>
            </a:endParaRPr>
          </a:p>
        </p:txBody>
      </p:sp>
      <p:cxnSp>
        <p:nvCxnSpPr>
          <p:cNvPr id="42" name="コネクタ: カギ線 41">
            <a:extLst>
              <a:ext uri="{FF2B5EF4-FFF2-40B4-BE49-F238E27FC236}">
                <a16:creationId xmlns:a16="http://schemas.microsoft.com/office/drawing/2014/main" id="{81F4F062-BED2-3B3C-2ED8-5C416A6DCA70}"/>
              </a:ext>
            </a:extLst>
          </p:cNvPr>
          <p:cNvCxnSpPr>
            <a:cxnSpLocks/>
            <a:stCxn id="12" idx="1"/>
            <a:endCxn id="93" idx="0"/>
          </p:cNvCxnSpPr>
          <p:nvPr/>
        </p:nvCxnSpPr>
        <p:spPr>
          <a:xfrm rot="5400000">
            <a:off x="4258192" y="4976968"/>
            <a:ext cx="346453" cy="590067"/>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コネクタ: カギ線 75">
            <a:extLst>
              <a:ext uri="{FF2B5EF4-FFF2-40B4-BE49-F238E27FC236}">
                <a16:creationId xmlns:a16="http://schemas.microsoft.com/office/drawing/2014/main" id="{A59DCC9F-50FE-DA6D-A67D-D629BEAF01CD}"/>
              </a:ext>
            </a:extLst>
          </p:cNvPr>
          <p:cNvCxnSpPr>
            <a:stCxn id="99" idx="3"/>
            <a:endCxn id="63" idx="0"/>
          </p:cNvCxnSpPr>
          <p:nvPr/>
        </p:nvCxnSpPr>
        <p:spPr>
          <a:xfrm>
            <a:off x="3041944" y="3519328"/>
            <a:ext cx="508168" cy="433997"/>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コネクタ: カギ線 76">
            <a:extLst>
              <a:ext uri="{FF2B5EF4-FFF2-40B4-BE49-F238E27FC236}">
                <a16:creationId xmlns:a16="http://schemas.microsoft.com/office/drawing/2014/main" id="{3CA3C771-DD84-1773-15BC-1AFE640055BB}"/>
              </a:ext>
            </a:extLst>
          </p:cNvPr>
          <p:cNvCxnSpPr>
            <a:cxnSpLocks/>
            <a:stCxn id="99" idx="3"/>
            <a:endCxn id="16" idx="3"/>
          </p:cNvCxnSpPr>
          <p:nvPr/>
        </p:nvCxnSpPr>
        <p:spPr>
          <a:xfrm>
            <a:off x="3041944" y="3519328"/>
            <a:ext cx="1681852" cy="41524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C71E3E0A-2CFE-61CB-3287-F5B219C52722}"/>
              </a:ext>
            </a:extLst>
          </p:cNvPr>
          <p:cNvCxnSpPr>
            <a:cxnSpLocks/>
          </p:cNvCxnSpPr>
          <p:nvPr/>
        </p:nvCxnSpPr>
        <p:spPr>
          <a:xfrm flipV="1">
            <a:off x="3546318" y="4403124"/>
            <a:ext cx="0" cy="412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コネクタ: カギ線 84">
            <a:extLst>
              <a:ext uri="{FF2B5EF4-FFF2-40B4-BE49-F238E27FC236}">
                <a16:creationId xmlns:a16="http://schemas.microsoft.com/office/drawing/2014/main" id="{6E127F54-BFDA-26A3-0EDD-57136BCA44E9}"/>
              </a:ext>
            </a:extLst>
          </p:cNvPr>
          <p:cNvCxnSpPr>
            <a:cxnSpLocks/>
            <a:stCxn id="48" idx="3"/>
            <a:endCxn id="63" idx="1"/>
          </p:cNvCxnSpPr>
          <p:nvPr/>
        </p:nvCxnSpPr>
        <p:spPr>
          <a:xfrm flipV="1">
            <a:off x="2956252" y="4178225"/>
            <a:ext cx="125860" cy="400116"/>
          </a:xfrm>
          <a:prstGeom prst="bentConnector3">
            <a:avLst>
              <a:gd name="adj1" fmla="val 50000"/>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8" name="コネクタ: カギ線 87">
            <a:extLst>
              <a:ext uri="{FF2B5EF4-FFF2-40B4-BE49-F238E27FC236}">
                <a16:creationId xmlns:a16="http://schemas.microsoft.com/office/drawing/2014/main" id="{60DE5F45-32FC-6280-833C-69F41BB1A36A}"/>
              </a:ext>
            </a:extLst>
          </p:cNvPr>
          <p:cNvCxnSpPr>
            <a:cxnSpLocks/>
            <a:endCxn id="16" idx="2"/>
          </p:cNvCxnSpPr>
          <p:nvPr/>
        </p:nvCxnSpPr>
        <p:spPr>
          <a:xfrm flipV="1">
            <a:off x="2973700" y="4168849"/>
            <a:ext cx="2260681" cy="510480"/>
          </a:xfrm>
          <a:prstGeom prst="bentConnector5">
            <a:avLst>
              <a:gd name="adj1" fmla="val 33526"/>
              <a:gd name="adj2" fmla="val 540"/>
              <a:gd name="adj3" fmla="val 110112"/>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CB2CD1B4-FFF5-6ED9-C146-B809FCF7A635}"/>
              </a:ext>
            </a:extLst>
          </p:cNvPr>
          <p:cNvCxnSpPr/>
          <p:nvPr/>
        </p:nvCxnSpPr>
        <p:spPr>
          <a:xfrm>
            <a:off x="3668371" y="4679329"/>
            <a:ext cx="0" cy="2444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16753B8D-9DBD-1E81-42A0-1E9B0B274F3B}"/>
              </a:ext>
            </a:extLst>
          </p:cNvPr>
          <p:cNvCxnSpPr/>
          <p:nvPr/>
        </p:nvCxnSpPr>
        <p:spPr>
          <a:xfrm>
            <a:off x="4906044" y="4679329"/>
            <a:ext cx="0" cy="2444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コネクタ: カギ線 101">
            <a:extLst>
              <a:ext uri="{FF2B5EF4-FFF2-40B4-BE49-F238E27FC236}">
                <a16:creationId xmlns:a16="http://schemas.microsoft.com/office/drawing/2014/main" id="{90086650-B145-3774-0E7D-83552285DD36}"/>
              </a:ext>
            </a:extLst>
          </p:cNvPr>
          <p:cNvCxnSpPr>
            <a:cxnSpLocks/>
            <a:stCxn id="93" idx="1"/>
            <a:endCxn id="48" idx="2"/>
          </p:cNvCxnSpPr>
          <p:nvPr/>
        </p:nvCxnSpPr>
        <p:spPr>
          <a:xfrm rot="10800000">
            <a:off x="2710844" y="4881402"/>
            <a:ext cx="367473" cy="833780"/>
          </a:xfrm>
          <a:prstGeom prst="bentConnector2">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9" name="正方形/長方形 108">
            <a:extLst>
              <a:ext uri="{FF2B5EF4-FFF2-40B4-BE49-F238E27FC236}">
                <a16:creationId xmlns:a16="http://schemas.microsoft.com/office/drawing/2014/main" id="{846B89D0-1B6F-F7C6-0C74-897FB8A533B8}"/>
              </a:ext>
            </a:extLst>
          </p:cNvPr>
          <p:cNvSpPr/>
          <p:nvPr/>
        </p:nvSpPr>
        <p:spPr>
          <a:xfrm>
            <a:off x="5681166" y="3934573"/>
            <a:ext cx="654416" cy="4685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純水</a:t>
            </a:r>
            <a:endParaRPr kumimoji="1" lang="en-US" altLang="ja-JP" sz="1200" dirty="0">
              <a:solidFill>
                <a:schemeClr val="tx1"/>
              </a:solidFill>
            </a:endParaRPr>
          </a:p>
          <a:p>
            <a:pPr algn="ctr"/>
            <a:r>
              <a:rPr kumimoji="1" lang="ja-JP" altLang="en-US" sz="1200" dirty="0">
                <a:solidFill>
                  <a:schemeClr val="tx1"/>
                </a:solidFill>
              </a:rPr>
              <a:t>タンク</a:t>
            </a:r>
          </a:p>
        </p:txBody>
      </p:sp>
      <p:sp>
        <p:nvSpPr>
          <p:cNvPr id="112" name="正方形/長方形 111">
            <a:extLst>
              <a:ext uri="{FF2B5EF4-FFF2-40B4-BE49-F238E27FC236}">
                <a16:creationId xmlns:a16="http://schemas.microsoft.com/office/drawing/2014/main" id="{2557E96E-BC71-B476-87AC-AD61EB1362C0}"/>
              </a:ext>
            </a:extLst>
          </p:cNvPr>
          <p:cNvSpPr/>
          <p:nvPr/>
        </p:nvSpPr>
        <p:spPr>
          <a:xfrm>
            <a:off x="3041944" y="4727284"/>
            <a:ext cx="2192435" cy="44173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0EBF336D-1E3E-4015-AF01-DCC10EE42F58}"/>
              </a:ext>
            </a:extLst>
          </p:cNvPr>
          <p:cNvSpPr/>
          <p:nvPr/>
        </p:nvSpPr>
        <p:spPr>
          <a:xfrm rot="16200000">
            <a:off x="3412277" y="4496734"/>
            <a:ext cx="268082"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200" dirty="0"/>
              <a:t>電解槽</a:t>
            </a:r>
            <a:endParaRPr kumimoji="1" lang="en-US" altLang="ja-JP" sz="1200" dirty="0"/>
          </a:p>
        </p:txBody>
      </p:sp>
      <p:sp>
        <p:nvSpPr>
          <p:cNvPr id="12" name="正方形/長方形 11">
            <a:extLst>
              <a:ext uri="{FF2B5EF4-FFF2-40B4-BE49-F238E27FC236}">
                <a16:creationId xmlns:a16="http://schemas.microsoft.com/office/drawing/2014/main" id="{51341969-D99D-45C6-A2CC-1CCBF46AE347}"/>
              </a:ext>
            </a:extLst>
          </p:cNvPr>
          <p:cNvSpPr/>
          <p:nvPr/>
        </p:nvSpPr>
        <p:spPr>
          <a:xfrm rot="16200000">
            <a:off x="4592410" y="4496734"/>
            <a:ext cx="268082"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200" dirty="0"/>
              <a:t>電解槽</a:t>
            </a:r>
            <a:endParaRPr kumimoji="1" lang="en-US" altLang="ja-JP" sz="1200" dirty="0"/>
          </a:p>
        </p:txBody>
      </p:sp>
      <p:cxnSp>
        <p:nvCxnSpPr>
          <p:cNvPr id="114" name="コネクタ: カギ線 113">
            <a:extLst>
              <a:ext uri="{FF2B5EF4-FFF2-40B4-BE49-F238E27FC236}">
                <a16:creationId xmlns:a16="http://schemas.microsoft.com/office/drawing/2014/main" id="{93D6758E-989F-774F-9B81-C403A027B9CA}"/>
              </a:ext>
            </a:extLst>
          </p:cNvPr>
          <p:cNvCxnSpPr>
            <a:cxnSpLocks/>
            <a:stCxn id="109" idx="2"/>
            <a:endCxn id="112" idx="3"/>
          </p:cNvCxnSpPr>
          <p:nvPr/>
        </p:nvCxnSpPr>
        <p:spPr>
          <a:xfrm rot="5400000">
            <a:off x="5348862" y="4288642"/>
            <a:ext cx="545030" cy="773995"/>
          </a:xfrm>
          <a:prstGeom prst="bentConnector2">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線コネクタ 115">
            <a:extLst>
              <a:ext uri="{FF2B5EF4-FFF2-40B4-BE49-F238E27FC236}">
                <a16:creationId xmlns:a16="http://schemas.microsoft.com/office/drawing/2014/main" id="{2946E637-9665-6F60-F698-FA5C964B5C21}"/>
              </a:ext>
            </a:extLst>
          </p:cNvPr>
          <p:cNvCxnSpPr>
            <a:cxnSpLocks/>
            <a:stCxn id="127" idx="2"/>
            <a:endCxn id="109" idx="3"/>
          </p:cNvCxnSpPr>
          <p:nvPr/>
        </p:nvCxnSpPr>
        <p:spPr>
          <a:xfrm flipH="1" flipV="1">
            <a:off x="6335582" y="4168849"/>
            <a:ext cx="1073243" cy="14757"/>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楕円 126">
            <a:extLst>
              <a:ext uri="{FF2B5EF4-FFF2-40B4-BE49-F238E27FC236}">
                <a16:creationId xmlns:a16="http://schemas.microsoft.com/office/drawing/2014/main" id="{0CC1DA0A-042F-EC6C-62F3-CC3194EE99EC}"/>
              </a:ext>
            </a:extLst>
          </p:cNvPr>
          <p:cNvSpPr/>
          <p:nvPr/>
        </p:nvSpPr>
        <p:spPr>
          <a:xfrm>
            <a:off x="7408825" y="4057977"/>
            <a:ext cx="251258" cy="251258"/>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テキスト ボックス 128">
            <a:extLst>
              <a:ext uri="{FF2B5EF4-FFF2-40B4-BE49-F238E27FC236}">
                <a16:creationId xmlns:a16="http://schemas.microsoft.com/office/drawing/2014/main" id="{DA1FC91C-21AC-DE55-D1A4-BC5C014CE24B}"/>
              </a:ext>
            </a:extLst>
          </p:cNvPr>
          <p:cNvSpPr txBox="1"/>
          <p:nvPr/>
        </p:nvSpPr>
        <p:spPr>
          <a:xfrm>
            <a:off x="7223703" y="3875408"/>
            <a:ext cx="607859" cy="261610"/>
          </a:xfrm>
          <a:prstGeom prst="rect">
            <a:avLst/>
          </a:prstGeom>
          <a:noFill/>
        </p:spPr>
        <p:txBody>
          <a:bodyPr wrap="none" rtlCol="0">
            <a:spAutoFit/>
          </a:bodyPr>
          <a:lstStyle/>
          <a:p>
            <a:r>
              <a:rPr kumimoji="1" lang="ja-JP" altLang="en-US" sz="1100" dirty="0"/>
              <a:t>取水口</a:t>
            </a:r>
          </a:p>
        </p:txBody>
      </p:sp>
      <p:cxnSp>
        <p:nvCxnSpPr>
          <p:cNvPr id="138" name="コネクタ: カギ線 137">
            <a:extLst>
              <a:ext uri="{FF2B5EF4-FFF2-40B4-BE49-F238E27FC236}">
                <a16:creationId xmlns:a16="http://schemas.microsoft.com/office/drawing/2014/main" id="{CB3C9541-452D-FE01-26E3-2E2B83021BF4}"/>
              </a:ext>
            </a:extLst>
          </p:cNvPr>
          <p:cNvCxnSpPr>
            <a:stCxn id="48" idx="2"/>
            <a:endCxn id="134" idx="2"/>
          </p:cNvCxnSpPr>
          <p:nvPr/>
        </p:nvCxnSpPr>
        <p:spPr>
          <a:xfrm rot="16200000" flipH="1">
            <a:off x="3897740" y="3694505"/>
            <a:ext cx="1103733" cy="3477526"/>
          </a:xfrm>
          <a:prstGeom prst="bentConnector3">
            <a:avLst>
              <a:gd name="adj1" fmla="val 120712"/>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5" name="フリーフォーム: 図形 144">
            <a:extLst>
              <a:ext uri="{FF2B5EF4-FFF2-40B4-BE49-F238E27FC236}">
                <a16:creationId xmlns:a16="http://schemas.microsoft.com/office/drawing/2014/main" id="{D3936F6E-31BE-EA4B-1649-9B8F8DCFE723}"/>
              </a:ext>
            </a:extLst>
          </p:cNvPr>
          <p:cNvSpPr/>
          <p:nvPr/>
        </p:nvSpPr>
        <p:spPr>
          <a:xfrm>
            <a:off x="2438400" y="3823855"/>
            <a:ext cx="646545" cy="1801090"/>
          </a:xfrm>
          <a:custGeom>
            <a:avLst/>
            <a:gdLst>
              <a:gd name="connsiteX0" fmla="*/ 0 w 646545"/>
              <a:gd name="connsiteY0" fmla="*/ 0 h 1801090"/>
              <a:gd name="connsiteX1" fmla="*/ 0 w 646545"/>
              <a:gd name="connsiteY1" fmla="*/ 1801090 h 1801090"/>
              <a:gd name="connsiteX2" fmla="*/ 646545 w 646545"/>
              <a:gd name="connsiteY2" fmla="*/ 1801090 h 1801090"/>
            </a:gdLst>
            <a:ahLst/>
            <a:cxnLst>
              <a:cxn ang="0">
                <a:pos x="connsiteX0" y="connsiteY0"/>
              </a:cxn>
              <a:cxn ang="0">
                <a:pos x="connsiteX1" y="connsiteY1"/>
              </a:cxn>
              <a:cxn ang="0">
                <a:pos x="connsiteX2" y="connsiteY2"/>
              </a:cxn>
            </a:cxnLst>
            <a:rect l="l" t="t" r="r" b="b"/>
            <a:pathLst>
              <a:path w="646545" h="1801090">
                <a:moveTo>
                  <a:pt x="0" y="0"/>
                </a:moveTo>
                <a:lnTo>
                  <a:pt x="0" y="1801090"/>
                </a:lnTo>
                <a:lnTo>
                  <a:pt x="646545" y="180109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正方形/長方形 149">
            <a:extLst>
              <a:ext uri="{FF2B5EF4-FFF2-40B4-BE49-F238E27FC236}">
                <a16:creationId xmlns:a16="http://schemas.microsoft.com/office/drawing/2014/main" id="{600B3750-0616-F6A1-A782-E4BBA3A22CE9}"/>
              </a:ext>
            </a:extLst>
          </p:cNvPr>
          <p:cNvSpPr/>
          <p:nvPr/>
        </p:nvSpPr>
        <p:spPr>
          <a:xfrm>
            <a:off x="6502863" y="3941951"/>
            <a:ext cx="654416" cy="4685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純水発生装置</a:t>
            </a:r>
            <a:endParaRPr kumimoji="1" lang="en-US" altLang="ja-JP" sz="1200" dirty="0">
              <a:solidFill>
                <a:schemeClr val="tx1"/>
              </a:solidFill>
            </a:endParaRPr>
          </a:p>
        </p:txBody>
      </p:sp>
      <p:cxnSp>
        <p:nvCxnSpPr>
          <p:cNvPr id="152" name="コネクタ: カギ線 151">
            <a:extLst>
              <a:ext uri="{FF2B5EF4-FFF2-40B4-BE49-F238E27FC236}">
                <a16:creationId xmlns:a16="http://schemas.microsoft.com/office/drawing/2014/main" id="{F278BCAD-673F-7F0B-1127-51F1C67CB03F}"/>
              </a:ext>
            </a:extLst>
          </p:cNvPr>
          <p:cNvCxnSpPr>
            <a:cxnSpLocks/>
            <a:endCxn id="150" idx="0"/>
          </p:cNvCxnSpPr>
          <p:nvPr/>
        </p:nvCxnSpPr>
        <p:spPr>
          <a:xfrm>
            <a:off x="3134402" y="3519328"/>
            <a:ext cx="3695669" cy="422623"/>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コネクタ: カギ線 159">
            <a:extLst>
              <a:ext uri="{FF2B5EF4-FFF2-40B4-BE49-F238E27FC236}">
                <a16:creationId xmlns:a16="http://schemas.microsoft.com/office/drawing/2014/main" id="{2D2E266B-3097-1EE7-50C4-F196B75242AD}"/>
              </a:ext>
            </a:extLst>
          </p:cNvPr>
          <p:cNvCxnSpPr>
            <a:cxnSpLocks/>
            <a:stCxn id="48" idx="3"/>
            <a:endCxn id="150" idx="2"/>
          </p:cNvCxnSpPr>
          <p:nvPr/>
        </p:nvCxnSpPr>
        <p:spPr>
          <a:xfrm flipV="1">
            <a:off x="2956252" y="4410502"/>
            <a:ext cx="3873819" cy="167839"/>
          </a:xfrm>
          <a:prstGeom prst="bentConnector2">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5" name="フリーフォーム: 図形 164">
            <a:extLst>
              <a:ext uri="{FF2B5EF4-FFF2-40B4-BE49-F238E27FC236}">
                <a16:creationId xmlns:a16="http://schemas.microsoft.com/office/drawing/2014/main" id="{512D094F-8BF3-CDC8-5346-C367E163E371}"/>
              </a:ext>
            </a:extLst>
          </p:cNvPr>
          <p:cNvSpPr/>
          <p:nvPr/>
        </p:nvSpPr>
        <p:spPr>
          <a:xfrm>
            <a:off x="2438400" y="5624945"/>
            <a:ext cx="3639127" cy="434110"/>
          </a:xfrm>
          <a:custGeom>
            <a:avLst/>
            <a:gdLst>
              <a:gd name="connsiteX0" fmla="*/ 0 w 3639127"/>
              <a:gd name="connsiteY0" fmla="*/ 0 h 434110"/>
              <a:gd name="connsiteX1" fmla="*/ 0 w 3639127"/>
              <a:gd name="connsiteY1" fmla="*/ 434110 h 434110"/>
              <a:gd name="connsiteX2" fmla="*/ 3639127 w 3639127"/>
              <a:gd name="connsiteY2" fmla="*/ 434110 h 434110"/>
              <a:gd name="connsiteX3" fmla="*/ 3639127 w 3639127"/>
              <a:gd name="connsiteY3" fmla="*/ 378691 h 434110"/>
            </a:gdLst>
            <a:ahLst/>
            <a:cxnLst>
              <a:cxn ang="0">
                <a:pos x="connsiteX0" y="connsiteY0"/>
              </a:cxn>
              <a:cxn ang="0">
                <a:pos x="connsiteX1" y="connsiteY1"/>
              </a:cxn>
              <a:cxn ang="0">
                <a:pos x="connsiteX2" y="connsiteY2"/>
              </a:cxn>
              <a:cxn ang="0">
                <a:pos x="connsiteX3" y="connsiteY3"/>
              </a:cxn>
            </a:cxnLst>
            <a:rect l="l" t="t" r="r" b="b"/>
            <a:pathLst>
              <a:path w="3639127" h="434110">
                <a:moveTo>
                  <a:pt x="0" y="0"/>
                </a:moveTo>
                <a:lnTo>
                  <a:pt x="0" y="434110"/>
                </a:lnTo>
                <a:lnTo>
                  <a:pt x="3639127" y="434110"/>
                </a:lnTo>
                <a:lnTo>
                  <a:pt x="3639127" y="37869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正方形/長方形 169">
            <a:extLst>
              <a:ext uri="{FF2B5EF4-FFF2-40B4-BE49-F238E27FC236}">
                <a16:creationId xmlns:a16="http://schemas.microsoft.com/office/drawing/2014/main" id="{8290DE80-CFD8-81C5-46BD-19D1D88D8D91}"/>
              </a:ext>
            </a:extLst>
          </p:cNvPr>
          <p:cNvSpPr/>
          <p:nvPr/>
        </p:nvSpPr>
        <p:spPr>
          <a:xfrm>
            <a:off x="6913998" y="5445228"/>
            <a:ext cx="841958" cy="53990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バッファ</a:t>
            </a:r>
            <a:endParaRPr kumimoji="1" lang="en-US" altLang="ja-JP" sz="1200" dirty="0">
              <a:solidFill>
                <a:schemeClr val="tx1"/>
              </a:solidFill>
            </a:endParaRPr>
          </a:p>
          <a:p>
            <a:pPr algn="ctr"/>
            <a:r>
              <a:rPr kumimoji="1" lang="ja-JP" altLang="en-US" sz="1200" dirty="0">
                <a:solidFill>
                  <a:schemeClr val="tx1"/>
                </a:solidFill>
              </a:rPr>
              <a:t>タンク</a:t>
            </a:r>
          </a:p>
        </p:txBody>
      </p:sp>
      <p:sp>
        <p:nvSpPr>
          <p:cNvPr id="172" name="フリーフォーム: 図形 171">
            <a:extLst>
              <a:ext uri="{FF2B5EF4-FFF2-40B4-BE49-F238E27FC236}">
                <a16:creationId xmlns:a16="http://schemas.microsoft.com/office/drawing/2014/main" id="{D46B1E7A-0654-7AF0-0A0D-B03697CAF9DE}"/>
              </a:ext>
            </a:extLst>
          </p:cNvPr>
          <p:cNvSpPr/>
          <p:nvPr/>
        </p:nvSpPr>
        <p:spPr>
          <a:xfrm>
            <a:off x="6169891" y="5985164"/>
            <a:ext cx="1163782" cy="221672"/>
          </a:xfrm>
          <a:custGeom>
            <a:avLst/>
            <a:gdLst>
              <a:gd name="connsiteX0" fmla="*/ 0 w 1163782"/>
              <a:gd name="connsiteY0" fmla="*/ 221672 h 221672"/>
              <a:gd name="connsiteX1" fmla="*/ 1163782 w 1163782"/>
              <a:gd name="connsiteY1" fmla="*/ 221672 h 221672"/>
              <a:gd name="connsiteX2" fmla="*/ 1163782 w 1163782"/>
              <a:gd name="connsiteY2" fmla="*/ 0 h 221672"/>
            </a:gdLst>
            <a:ahLst/>
            <a:cxnLst>
              <a:cxn ang="0">
                <a:pos x="connsiteX0" y="connsiteY0"/>
              </a:cxn>
              <a:cxn ang="0">
                <a:pos x="connsiteX1" y="connsiteY1"/>
              </a:cxn>
              <a:cxn ang="0">
                <a:pos x="connsiteX2" y="connsiteY2"/>
              </a:cxn>
            </a:cxnLst>
            <a:rect l="l" t="t" r="r" b="b"/>
            <a:pathLst>
              <a:path w="1163782" h="221672">
                <a:moveTo>
                  <a:pt x="0" y="221672"/>
                </a:moveTo>
                <a:lnTo>
                  <a:pt x="1163782" y="221672"/>
                </a:lnTo>
                <a:lnTo>
                  <a:pt x="1163782" y="0"/>
                </a:lnTo>
              </a:path>
            </a:pathLst>
          </a:cu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4" name="直線コネクタ 173">
            <a:extLst>
              <a:ext uri="{FF2B5EF4-FFF2-40B4-BE49-F238E27FC236}">
                <a16:creationId xmlns:a16="http://schemas.microsoft.com/office/drawing/2014/main" id="{C824C2AD-D199-24C5-3C25-126641732867}"/>
              </a:ext>
            </a:extLst>
          </p:cNvPr>
          <p:cNvCxnSpPr>
            <a:cxnSpLocks/>
            <a:stCxn id="170" idx="1"/>
            <a:endCxn id="93" idx="3"/>
          </p:cNvCxnSpPr>
          <p:nvPr/>
        </p:nvCxnSpPr>
        <p:spPr>
          <a:xfrm flipH="1">
            <a:off x="5194451" y="5715182"/>
            <a:ext cx="1719547" cy="0"/>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直線コネクタ 178">
            <a:extLst>
              <a:ext uri="{FF2B5EF4-FFF2-40B4-BE49-F238E27FC236}">
                <a16:creationId xmlns:a16="http://schemas.microsoft.com/office/drawing/2014/main" id="{B438634B-E112-E4F5-1FC0-B8209DC6E9AD}"/>
              </a:ext>
            </a:extLst>
          </p:cNvPr>
          <p:cNvCxnSpPr>
            <a:cxnSpLocks/>
          </p:cNvCxnSpPr>
          <p:nvPr/>
        </p:nvCxnSpPr>
        <p:spPr>
          <a:xfrm flipH="1">
            <a:off x="7755956" y="5715182"/>
            <a:ext cx="321827" cy="0"/>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182" name="正方形/長方形 181">
            <a:extLst>
              <a:ext uri="{FF2B5EF4-FFF2-40B4-BE49-F238E27FC236}">
                <a16:creationId xmlns:a16="http://schemas.microsoft.com/office/drawing/2014/main" id="{D61FD732-ACF4-6151-32D3-5DEFF3352F92}"/>
              </a:ext>
            </a:extLst>
          </p:cNvPr>
          <p:cNvSpPr/>
          <p:nvPr/>
        </p:nvSpPr>
        <p:spPr>
          <a:xfrm>
            <a:off x="8059999" y="5169024"/>
            <a:ext cx="399758" cy="10923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200" dirty="0">
                <a:solidFill>
                  <a:schemeClr val="tx1"/>
                </a:solidFill>
              </a:rPr>
              <a:t>圧縮機</a:t>
            </a:r>
          </a:p>
        </p:txBody>
      </p:sp>
      <p:sp>
        <p:nvSpPr>
          <p:cNvPr id="134" name="正方形/長方形 133">
            <a:extLst>
              <a:ext uri="{FF2B5EF4-FFF2-40B4-BE49-F238E27FC236}">
                <a16:creationId xmlns:a16="http://schemas.microsoft.com/office/drawing/2014/main" id="{A4830E27-42B5-9846-B87B-0C0515A33581}"/>
              </a:ext>
            </a:extLst>
          </p:cNvPr>
          <p:cNvSpPr/>
          <p:nvPr/>
        </p:nvSpPr>
        <p:spPr>
          <a:xfrm>
            <a:off x="5674401" y="5445228"/>
            <a:ext cx="1027935" cy="53990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除湿装置</a:t>
            </a:r>
          </a:p>
        </p:txBody>
      </p:sp>
      <p:sp>
        <p:nvSpPr>
          <p:cNvPr id="183" name="フリーフォーム: 図形 182">
            <a:extLst>
              <a:ext uri="{FF2B5EF4-FFF2-40B4-BE49-F238E27FC236}">
                <a16:creationId xmlns:a16="http://schemas.microsoft.com/office/drawing/2014/main" id="{00F33E12-AA18-2346-846E-BFBCDE192664}"/>
              </a:ext>
            </a:extLst>
          </p:cNvPr>
          <p:cNvSpPr/>
          <p:nvPr/>
        </p:nvSpPr>
        <p:spPr>
          <a:xfrm>
            <a:off x="7333673" y="6206836"/>
            <a:ext cx="738909" cy="0"/>
          </a:xfrm>
          <a:custGeom>
            <a:avLst/>
            <a:gdLst>
              <a:gd name="connsiteX0" fmla="*/ 0 w 738909"/>
              <a:gd name="connsiteY0" fmla="*/ 0 h 0"/>
              <a:gd name="connsiteX1" fmla="*/ 738909 w 738909"/>
              <a:gd name="connsiteY1" fmla="*/ 0 h 0"/>
            </a:gdLst>
            <a:ahLst/>
            <a:cxnLst>
              <a:cxn ang="0">
                <a:pos x="connsiteX0" y="connsiteY0"/>
              </a:cxn>
              <a:cxn ang="0">
                <a:pos x="connsiteX1" y="connsiteY1"/>
              </a:cxn>
            </a:cxnLst>
            <a:rect l="l" t="t" r="r" b="b"/>
            <a:pathLst>
              <a:path w="738909">
                <a:moveTo>
                  <a:pt x="0" y="0"/>
                </a:moveTo>
                <a:lnTo>
                  <a:pt x="738909" y="0"/>
                </a:lnTo>
              </a:path>
            </a:pathLst>
          </a:custGeom>
          <a:no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8" name="直線コネクタ 187">
            <a:extLst>
              <a:ext uri="{FF2B5EF4-FFF2-40B4-BE49-F238E27FC236}">
                <a16:creationId xmlns:a16="http://schemas.microsoft.com/office/drawing/2014/main" id="{94A5C982-7214-823B-EC1B-9B87F0142379}"/>
              </a:ext>
            </a:extLst>
          </p:cNvPr>
          <p:cNvCxnSpPr>
            <a:cxnSpLocks/>
          </p:cNvCxnSpPr>
          <p:nvPr/>
        </p:nvCxnSpPr>
        <p:spPr>
          <a:xfrm>
            <a:off x="8259353" y="3515858"/>
            <a:ext cx="0" cy="16526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直線コネクタ 191">
            <a:extLst>
              <a:ext uri="{FF2B5EF4-FFF2-40B4-BE49-F238E27FC236}">
                <a16:creationId xmlns:a16="http://schemas.microsoft.com/office/drawing/2014/main" id="{7EF9A677-BA8E-4660-5EEC-F0AEED5A8815}"/>
              </a:ext>
            </a:extLst>
          </p:cNvPr>
          <p:cNvCxnSpPr>
            <a:cxnSpLocks/>
          </p:cNvCxnSpPr>
          <p:nvPr/>
        </p:nvCxnSpPr>
        <p:spPr>
          <a:xfrm flipH="1">
            <a:off x="8459757" y="5715182"/>
            <a:ext cx="321827" cy="0"/>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194" name="テキスト ボックス 193">
            <a:extLst>
              <a:ext uri="{FF2B5EF4-FFF2-40B4-BE49-F238E27FC236}">
                <a16:creationId xmlns:a16="http://schemas.microsoft.com/office/drawing/2014/main" id="{B8E2FC52-C55F-A28B-092D-B20482104E0E}"/>
              </a:ext>
            </a:extLst>
          </p:cNvPr>
          <p:cNvSpPr txBox="1"/>
          <p:nvPr/>
        </p:nvSpPr>
        <p:spPr>
          <a:xfrm>
            <a:off x="8389432" y="5777484"/>
            <a:ext cx="748923" cy="430887"/>
          </a:xfrm>
          <a:prstGeom prst="rect">
            <a:avLst/>
          </a:prstGeom>
          <a:noFill/>
        </p:spPr>
        <p:txBody>
          <a:bodyPr wrap="none" rtlCol="0">
            <a:spAutoFit/>
          </a:bodyPr>
          <a:lstStyle/>
          <a:p>
            <a:r>
              <a:rPr kumimoji="1" lang="ja-JP" altLang="en-US" sz="1100" dirty="0"/>
              <a:t>至 水素</a:t>
            </a:r>
            <a:endParaRPr kumimoji="1" lang="en-US" altLang="ja-JP" sz="1100" dirty="0"/>
          </a:p>
          <a:p>
            <a:r>
              <a:rPr kumimoji="1" lang="ja-JP" altLang="en-US" sz="1100" dirty="0"/>
              <a:t>利用設備</a:t>
            </a:r>
          </a:p>
        </p:txBody>
      </p:sp>
    </p:spTree>
    <p:extLst>
      <p:ext uri="{BB962C8B-B14F-4D97-AF65-F5344CB8AC3E}">
        <p14:creationId xmlns:p14="http://schemas.microsoft.com/office/powerpoint/2010/main" val="869872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表 55">
            <a:extLst>
              <a:ext uri="{FF2B5EF4-FFF2-40B4-BE49-F238E27FC236}">
                <a16:creationId xmlns:a16="http://schemas.microsoft.com/office/drawing/2014/main" id="{BAE1650A-723E-4140-8AC0-1592634AD0A1}"/>
              </a:ext>
            </a:extLst>
          </p:cNvPr>
          <p:cNvGraphicFramePr>
            <a:graphicFrameLocks noGrp="1"/>
          </p:cNvGraphicFramePr>
          <p:nvPr>
            <p:extLst>
              <p:ext uri="{D42A27DB-BD31-4B8C-83A1-F6EECF244321}">
                <p14:modId xmlns:p14="http://schemas.microsoft.com/office/powerpoint/2010/main" val="1446539375"/>
              </p:ext>
            </p:extLst>
          </p:nvPr>
        </p:nvGraphicFramePr>
        <p:xfrm>
          <a:off x="359136" y="2485570"/>
          <a:ext cx="8528832" cy="4162117"/>
        </p:xfrm>
        <a:graphic>
          <a:graphicData uri="http://schemas.openxmlformats.org/drawingml/2006/table">
            <a:tbl>
              <a:tblPr>
                <a:tableStyleId>{F5AB1C69-6EDB-4FF4-983F-18BD219EF322}</a:tableStyleId>
              </a:tblPr>
              <a:tblGrid>
                <a:gridCol w="1886770">
                  <a:extLst>
                    <a:ext uri="{9D8B030D-6E8A-4147-A177-3AD203B41FA5}">
                      <a16:colId xmlns:a16="http://schemas.microsoft.com/office/drawing/2014/main" val="907564764"/>
                    </a:ext>
                  </a:extLst>
                </a:gridCol>
                <a:gridCol w="2377646">
                  <a:extLst>
                    <a:ext uri="{9D8B030D-6E8A-4147-A177-3AD203B41FA5}">
                      <a16:colId xmlns:a16="http://schemas.microsoft.com/office/drawing/2014/main" val="2688030380"/>
                    </a:ext>
                  </a:extLst>
                </a:gridCol>
                <a:gridCol w="1886770">
                  <a:extLst>
                    <a:ext uri="{9D8B030D-6E8A-4147-A177-3AD203B41FA5}">
                      <a16:colId xmlns:a16="http://schemas.microsoft.com/office/drawing/2014/main" val="2638922298"/>
                    </a:ext>
                  </a:extLst>
                </a:gridCol>
                <a:gridCol w="2377646">
                  <a:extLst>
                    <a:ext uri="{9D8B030D-6E8A-4147-A177-3AD203B41FA5}">
                      <a16:colId xmlns:a16="http://schemas.microsoft.com/office/drawing/2014/main" val="906370730"/>
                    </a:ext>
                  </a:extLst>
                </a:gridCol>
              </a:tblGrid>
              <a:tr h="558689">
                <a:tc>
                  <a:txBody>
                    <a:bodyPr/>
                    <a:lstStyle/>
                    <a:p>
                      <a:r>
                        <a:rPr kumimoji="1" lang="ja-JP" altLang="en-US" sz="1400" b="1" dirty="0"/>
                        <a:t>活用の用途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l"/>
                      <a:r>
                        <a:rPr kumimoji="1" lang="ja-JP" altLang="en-US" sz="1200" dirty="0"/>
                        <a:t>①卸電力市場、②需給調整市場（三次調整力②）</a:t>
                      </a:r>
                      <a:r>
                        <a:rPr kumimoji="1" lang="en-US" altLang="ja-JP" sz="1200" dirty="0">
                          <a:solidFill>
                            <a:srgbClr val="FF0000"/>
                          </a:solidFill>
                        </a:rPr>
                        <a:t>※</a:t>
                      </a:r>
                      <a:r>
                        <a:rPr kumimoji="1" lang="ja-JP" altLang="en-US" sz="1200" dirty="0">
                          <a:solidFill>
                            <a:srgbClr val="FF0000"/>
                          </a:solidFill>
                        </a:rPr>
                        <a:t>積算除外なし</a:t>
                      </a:r>
                      <a:endParaRPr kumimoji="1" lang="en-US" altLang="ja-JP" sz="12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7353669"/>
                  </a:ext>
                </a:extLst>
              </a:tr>
              <a:tr h="347948">
                <a:tc>
                  <a:txBody>
                    <a:bodyPr/>
                    <a:lstStyle/>
                    <a:p>
                      <a:r>
                        <a:rPr kumimoji="1" lang="ja-JP" altLang="en-US" sz="1400" b="1" dirty="0"/>
                        <a:t>活用電力</a:t>
                      </a:r>
                      <a:r>
                        <a:rPr kumimoji="1" lang="en-US" altLang="ja-JP" sz="1050" b="1" dirty="0"/>
                        <a:t>(</a:t>
                      </a:r>
                      <a:r>
                        <a:rPr kumimoji="1" lang="ja-JP" altLang="en-US" sz="1050" b="1" dirty="0"/>
                        <a:t>最大</a:t>
                      </a:r>
                      <a:r>
                        <a:rPr kumimoji="1" lang="en-US" altLang="ja-JP" sz="1050" b="1" dirty="0"/>
                        <a:t>)</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t>1,000</a:t>
                      </a:r>
                      <a:r>
                        <a:rPr kumimoji="1" lang="ja-JP" altLang="en-US" sz="1600" dirty="0"/>
                        <a:t> </a:t>
                      </a:r>
                      <a:r>
                        <a:rPr kumimoji="1" lang="en-US" altLang="ja-JP" sz="1600" dirty="0"/>
                        <a:t>kW</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1" dirty="0"/>
                        <a:t>活用電力量</a:t>
                      </a:r>
                      <a:r>
                        <a:rPr kumimoji="1" lang="en-US" altLang="ja-JP" sz="1050" b="1" dirty="0"/>
                        <a:t>(</a:t>
                      </a:r>
                      <a:r>
                        <a:rPr kumimoji="1" lang="ja-JP" altLang="en-US" sz="1050" b="1" dirty="0"/>
                        <a:t>積算</a:t>
                      </a:r>
                      <a:r>
                        <a:rPr kumimoji="1" lang="en-US" altLang="ja-JP" sz="1050" b="1" dirty="0"/>
                        <a:t>)</a:t>
                      </a:r>
                      <a:endParaRPr kumimoji="1" lang="ja-JP" altLang="en-US" sz="16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t>2,600,000kWh/</a:t>
                      </a:r>
                      <a:r>
                        <a:rPr kumimoji="1" lang="ja-JP" altLang="en-US" sz="1600" dirty="0"/>
                        <a:t>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860315"/>
                  </a:ext>
                </a:extLst>
              </a:tr>
              <a:tr h="347948">
                <a:tc>
                  <a:txBody>
                    <a:bodyPr/>
                    <a:lstStyle/>
                    <a:p>
                      <a:r>
                        <a:rPr kumimoji="1" lang="ja-JP" altLang="en-US" sz="1400" b="1" dirty="0"/>
                        <a:t>活用電力率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t>85</a:t>
                      </a:r>
                      <a:r>
                        <a:rPr kumimoji="1" lang="ja-JP" alt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1" dirty="0"/>
                        <a:t>活用電力量率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t>30</a:t>
                      </a:r>
                      <a:r>
                        <a:rPr kumimoji="1" lang="ja-JP" alt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5101643"/>
                  </a:ext>
                </a:extLst>
              </a:tr>
              <a:tr h="2907532">
                <a:tc gridSpan="2">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9638786"/>
                  </a:ext>
                </a:extLst>
              </a:tr>
            </a:tbl>
          </a:graphicData>
        </a:graphic>
      </p:graphicFrame>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511881"/>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6" y="1009383"/>
            <a:ext cx="8528832" cy="1015663"/>
          </a:xfrm>
          <a:prstGeom prst="rect">
            <a:avLst/>
          </a:prstGeom>
          <a:solidFill>
            <a:schemeClr val="accent3">
              <a:lumMod val="20000"/>
              <a:lumOff val="80000"/>
            </a:schemeClr>
          </a:solidFill>
        </p:spPr>
        <p:txBody>
          <a:bodyPr wrap="square" rtlCol="0">
            <a:spAutoFit/>
          </a:bodyPr>
          <a:lstStyle/>
          <a:p>
            <a:r>
              <a:rPr kumimoji="1" lang="ja-JP" altLang="en-US" sz="1200" dirty="0"/>
              <a:t>・再エネ導入拡大に資する電力価値を提供するための、水電解装置の用途（参入を予定する市場及び、相対取引等）</a:t>
            </a:r>
            <a:endParaRPr kumimoji="1" lang="en-US" altLang="ja-JP" sz="1200" dirty="0"/>
          </a:p>
          <a:p>
            <a:r>
              <a:rPr kumimoji="1" lang="ja-JP" altLang="en-US" sz="1200" dirty="0"/>
              <a:t>　の内容を記載。下記の例を参考に、用途毎の活用電力および活用電力量の関係がわかるよう図示。併用が前提となる</a:t>
            </a:r>
            <a:endParaRPr kumimoji="1" lang="en-US" altLang="ja-JP" sz="1200" dirty="0"/>
          </a:p>
          <a:p>
            <a:r>
              <a:rPr kumimoji="1" lang="ja-JP" altLang="en-US" sz="1200" dirty="0"/>
              <a:t>　用途については、図を重ねて、併用が分かるよう示すこと。</a:t>
            </a:r>
            <a:endParaRPr kumimoji="1" lang="en-US" altLang="ja-JP" sz="1200" dirty="0"/>
          </a:p>
          <a:p>
            <a:r>
              <a:rPr kumimoji="1" lang="ja-JP" altLang="en-US" sz="1200" dirty="0"/>
              <a:t>・活用電力量については、想定可能と判断した用途における電力量のみを積算することとし、申請者が現時点での活用可</a:t>
            </a:r>
            <a:endParaRPr kumimoji="1" lang="en-US" altLang="ja-JP" sz="1200" dirty="0"/>
          </a:p>
          <a:p>
            <a:r>
              <a:rPr kumimoji="1" lang="ja-JP" altLang="en-US" sz="1200" dirty="0"/>
              <a:t>　否の判断や、電力量の想定が困難と判断した用途については、積算に含めることを必須とはしない。</a:t>
            </a:r>
            <a:endParaRPr kumimoji="1" lang="en-US" altLang="ja-JP" sz="1200" dirty="0"/>
          </a:p>
        </p:txBody>
      </p:sp>
      <p:sp>
        <p:nvSpPr>
          <p:cNvPr id="56" name="テキスト ボックス 55">
            <a:extLst>
              <a:ext uri="{FF2B5EF4-FFF2-40B4-BE49-F238E27FC236}">
                <a16:creationId xmlns:a16="http://schemas.microsoft.com/office/drawing/2014/main" id="{83E5C71C-6F91-42EE-9D1F-12E9773EB57E}"/>
              </a:ext>
            </a:extLst>
          </p:cNvPr>
          <p:cNvSpPr txBox="1"/>
          <p:nvPr/>
        </p:nvSpPr>
        <p:spPr>
          <a:xfrm>
            <a:off x="359136" y="2184335"/>
            <a:ext cx="588623" cy="253916"/>
          </a:xfrm>
          <a:prstGeom prst="rect">
            <a:avLst/>
          </a:prstGeom>
          <a:solidFill>
            <a:schemeClr val="accent3">
              <a:lumMod val="20000"/>
              <a:lumOff val="80000"/>
            </a:schemeClr>
          </a:solidFill>
        </p:spPr>
        <p:txBody>
          <a:bodyPr wrap="none" rtlCol="0">
            <a:spAutoFit/>
          </a:bodyPr>
          <a:lstStyle/>
          <a:p>
            <a:r>
              <a:rPr kumimoji="1" lang="ja-JP" altLang="en-US" sz="1050" b="1" dirty="0"/>
              <a:t>記載例</a:t>
            </a:r>
            <a:endParaRPr kumimoji="1" lang="ja-JP" altLang="en-US" sz="1050" b="1" dirty="0">
              <a:solidFill>
                <a:srgbClr val="00B050"/>
              </a:solidFill>
            </a:endParaRPr>
          </a:p>
        </p:txBody>
      </p:sp>
      <p:sp>
        <p:nvSpPr>
          <p:cNvPr id="29" name="正方形/長方形 28">
            <a:extLst>
              <a:ext uri="{FF2B5EF4-FFF2-40B4-BE49-F238E27FC236}">
                <a16:creationId xmlns:a16="http://schemas.microsoft.com/office/drawing/2014/main" id="{3A0DBC2E-1441-4100-9121-75C8E183F655}"/>
              </a:ext>
            </a:extLst>
          </p:cNvPr>
          <p:cNvSpPr/>
          <p:nvPr/>
        </p:nvSpPr>
        <p:spPr>
          <a:xfrm>
            <a:off x="5003204" y="4470599"/>
            <a:ext cx="1050585" cy="1859823"/>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①卸電力市場</a:t>
            </a:r>
            <a:endParaRPr kumimoji="1" lang="en-US" altLang="ja-JP" sz="1050" dirty="0">
              <a:solidFill>
                <a:schemeClr val="tx1"/>
              </a:solidFill>
            </a:endParaRPr>
          </a:p>
          <a:p>
            <a:pPr algn="ctr"/>
            <a:r>
              <a:rPr kumimoji="1" lang="en-US" altLang="ja-JP" sz="1050" dirty="0">
                <a:solidFill>
                  <a:schemeClr val="tx1"/>
                </a:solidFill>
              </a:rPr>
              <a:t>2,600MWh</a:t>
            </a:r>
          </a:p>
        </p:txBody>
      </p:sp>
      <p:cxnSp>
        <p:nvCxnSpPr>
          <p:cNvPr id="4" name="直線矢印コネクタ 3">
            <a:extLst>
              <a:ext uri="{FF2B5EF4-FFF2-40B4-BE49-F238E27FC236}">
                <a16:creationId xmlns:a16="http://schemas.microsoft.com/office/drawing/2014/main" id="{D3FEA35A-25F7-418F-806A-45BDC8461727}"/>
              </a:ext>
            </a:extLst>
          </p:cNvPr>
          <p:cNvCxnSpPr>
            <a:cxnSpLocks/>
          </p:cNvCxnSpPr>
          <p:nvPr/>
        </p:nvCxnSpPr>
        <p:spPr>
          <a:xfrm flipV="1">
            <a:off x="637275" y="3888985"/>
            <a:ext cx="0" cy="251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40974640-580B-4844-959B-D715A8DBA6A3}"/>
              </a:ext>
            </a:extLst>
          </p:cNvPr>
          <p:cNvSpPr txBox="1"/>
          <p:nvPr/>
        </p:nvSpPr>
        <p:spPr>
          <a:xfrm>
            <a:off x="1723979" y="6393164"/>
            <a:ext cx="697627" cy="215444"/>
          </a:xfrm>
          <a:prstGeom prst="rect">
            <a:avLst/>
          </a:prstGeom>
          <a:noFill/>
        </p:spPr>
        <p:txBody>
          <a:bodyPr wrap="none" rtlCol="0">
            <a:spAutoFit/>
          </a:bodyPr>
          <a:lstStyle/>
          <a:p>
            <a:r>
              <a:rPr kumimoji="1" lang="ja-JP" altLang="en-US" sz="800" dirty="0"/>
              <a:t>活用の用途</a:t>
            </a:r>
          </a:p>
        </p:txBody>
      </p:sp>
      <p:sp>
        <p:nvSpPr>
          <p:cNvPr id="8" name="正方形/長方形 7">
            <a:extLst>
              <a:ext uri="{FF2B5EF4-FFF2-40B4-BE49-F238E27FC236}">
                <a16:creationId xmlns:a16="http://schemas.microsoft.com/office/drawing/2014/main" id="{E13FAF7B-012E-4EFE-B9EE-E90EA78F4684}"/>
              </a:ext>
            </a:extLst>
          </p:cNvPr>
          <p:cNvSpPr/>
          <p:nvPr/>
        </p:nvSpPr>
        <p:spPr>
          <a:xfrm>
            <a:off x="2884965" y="4053907"/>
            <a:ext cx="364176" cy="2262912"/>
          </a:xfrm>
          <a:prstGeom prst="rect">
            <a:avLst/>
          </a:prstGeom>
          <a:solidFill>
            <a:schemeClr val="accent2">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dirty="0"/>
              <a:t>②需給調整市場</a:t>
            </a:r>
            <a:r>
              <a:rPr kumimoji="1" lang="en-US" altLang="ja-JP" sz="1000" dirty="0"/>
              <a:t>(</a:t>
            </a:r>
            <a:r>
              <a:rPr kumimoji="1" lang="ja-JP" altLang="en-US" sz="1000" dirty="0"/>
              <a:t>三次②</a:t>
            </a:r>
            <a:r>
              <a:rPr kumimoji="1" lang="en-US" altLang="ja-JP" sz="1000" dirty="0"/>
              <a:t>)</a:t>
            </a:r>
          </a:p>
          <a:p>
            <a:r>
              <a:rPr kumimoji="1" lang="ja-JP" altLang="en-US" sz="1000" dirty="0"/>
              <a:t>　１０００</a:t>
            </a:r>
            <a:r>
              <a:rPr kumimoji="1" lang="en-US" altLang="ja-JP" sz="1000" dirty="0"/>
              <a:t>kW</a:t>
            </a:r>
          </a:p>
        </p:txBody>
      </p:sp>
      <p:sp>
        <p:nvSpPr>
          <p:cNvPr id="10" name="正方形/長方形 9">
            <a:extLst>
              <a:ext uri="{FF2B5EF4-FFF2-40B4-BE49-F238E27FC236}">
                <a16:creationId xmlns:a16="http://schemas.microsoft.com/office/drawing/2014/main" id="{E968E8D1-911C-49A0-AEAB-05F07E5AD86A}"/>
              </a:ext>
            </a:extLst>
          </p:cNvPr>
          <p:cNvSpPr/>
          <p:nvPr/>
        </p:nvSpPr>
        <p:spPr>
          <a:xfrm>
            <a:off x="736200" y="4048819"/>
            <a:ext cx="2068802" cy="2268000"/>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1200" dirty="0">
              <a:solidFill>
                <a:schemeClr val="tx1"/>
              </a:solidFill>
            </a:endParaRPr>
          </a:p>
        </p:txBody>
      </p:sp>
      <p:sp>
        <p:nvSpPr>
          <p:cNvPr id="61" name="テキスト ボックス 60">
            <a:extLst>
              <a:ext uri="{FF2B5EF4-FFF2-40B4-BE49-F238E27FC236}">
                <a16:creationId xmlns:a16="http://schemas.microsoft.com/office/drawing/2014/main" id="{9F825AA5-04F8-4E16-97AC-6E42CEDF58B5}"/>
              </a:ext>
            </a:extLst>
          </p:cNvPr>
          <p:cNvSpPr txBox="1"/>
          <p:nvPr/>
        </p:nvSpPr>
        <p:spPr>
          <a:xfrm>
            <a:off x="1533466" y="4085739"/>
            <a:ext cx="338554" cy="2304813"/>
          </a:xfrm>
          <a:prstGeom prst="rect">
            <a:avLst/>
          </a:prstGeom>
          <a:noFill/>
        </p:spPr>
        <p:txBody>
          <a:bodyPr vert="eaVert" wrap="square" rtlCol="0">
            <a:spAutoFit/>
          </a:bodyPr>
          <a:lstStyle/>
          <a:p>
            <a:r>
              <a:rPr kumimoji="1" lang="ja-JP" altLang="en-US" sz="1000" dirty="0"/>
              <a:t>①卸電力市場　１０００</a:t>
            </a:r>
            <a:r>
              <a:rPr kumimoji="1" lang="en-US" altLang="ja-JP" sz="1000" dirty="0"/>
              <a:t>kW</a:t>
            </a:r>
          </a:p>
        </p:txBody>
      </p:sp>
      <p:sp>
        <p:nvSpPr>
          <p:cNvPr id="62" name="テキスト ボックス 61">
            <a:extLst>
              <a:ext uri="{FF2B5EF4-FFF2-40B4-BE49-F238E27FC236}">
                <a16:creationId xmlns:a16="http://schemas.microsoft.com/office/drawing/2014/main" id="{B67906E9-ECBD-4528-924D-D539AC63BDBB}"/>
              </a:ext>
            </a:extLst>
          </p:cNvPr>
          <p:cNvSpPr txBox="1"/>
          <p:nvPr/>
        </p:nvSpPr>
        <p:spPr>
          <a:xfrm>
            <a:off x="256032" y="636850"/>
            <a:ext cx="6015045" cy="400110"/>
          </a:xfrm>
          <a:prstGeom prst="rect">
            <a:avLst/>
          </a:prstGeom>
          <a:noFill/>
        </p:spPr>
        <p:txBody>
          <a:bodyPr wrap="none" rtlCol="0">
            <a:spAutoFit/>
          </a:bodyPr>
          <a:lstStyle/>
          <a:p>
            <a:r>
              <a:rPr kumimoji="1" lang="en-US" altLang="ja-JP" sz="2000" b="1" dirty="0"/>
              <a:t>(</a:t>
            </a:r>
            <a:r>
              <a:rPr kumimoji="1" lang="ja-JP" altLang="en-US" sz="2000" b="1" dirty="0"/>
              <a:t>１</a:t>
            </a:r>
            <a:r>
              <a:rPr kumimoji="1" lang="en-US" altLang="ja-JP" sz="2000" b="1" dirty="0"/>
              <a:t>)</a:t>
            </a:r>
            <a:r>
              <a:rPr kumimoji="1" lang="ja-JP" altLang="en-US" sz="2000" b="1" dirty="0"/>
              <a:t> 補助対象設備の用途　</a:t>
            </a:r>
            <a:r>
              <a:rPr kumimoji="1" lang="en-US" altLang="ja-JP" sz="2000" b="1" dirty="0"/>
              <a:t>A.</a:t>
            </a:r>
            <a:r>
              <a:rPr kumimoji="1" lang="ja-JP" altLang="en-US" sz="2000" b="1" dirty="0"/>
              <a:t>概要（用途、関係図）</a:t>
            </a:r>
            <a:endParaRPr kumimoji="1" lang="en-US" altLang="ja-JP" sz="2000" b="1" dirty="0"/>
          </a:p>
        </p:txBody>
      </p:sp>
      <p:cxnSp>
        <p:nvCxnSpPr>
          <p:cNvPr id="65" name="直線矢印コネクタ 64">
            <a:extLst>
              <a:ext uri="{FF2B5EF4-FFF2-40B4-BE49-F238E27FC236}">
                <a16:creationId xmlns:a16="http://schemas.microsoft.com/office/drawing/2014/main" id="{4847D560-3DDA-4E12-B5C5-5FC9D9908561}"/>
              </a:ext>
            </a:extLst>
          </p:cNvPr>
          <p:cNvCxnSpPr>
            <a:cxnSpLocks/>
          </p:cNvCxnSpPr>
          <p:nvPr/>
        </p:nvCxnSpPr>
        <p:spPr>
          <a:xfrm>
            <a:off x="621968" y="6404061"/>
            <a:ext cx="2928796" cy="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51ADC6E3-C13F-4A43-B7C9-7842326100C9}"/>
              </a:ext>
            </a:extLst>
          </p:cNvPr>
          <p:cNvSpPr txBox="1"/>
          <p:nvPr/>
        </p:nvSpPr>
        <p:spPr>
          <a:xfrm rot="16200000">
            <a:off x="219869" y="5075096"/>
            <a:ext cx="595035" cy="215444"/>
          </a:xfrm>
          <a:prstGeom prst="rect">
            <a:avLst/>
          </a:prstGeom>
          <a:noFill/>
        </p:spPr>
        <p:txBody>
          <a:bodyPr wrap="none" rtlCol="0">
            <a:spAutoFit/>
          </a:bodyPr>
          <a:lstStyle/>
          <a:p>
            <a:r>
              <a:rPr kumimoji="1" lang="ja-JP" altLang="en-US" sz="800" dirty="0"/>
              <a:t>活用電力</a:t>
            </a:r>
          </a:p>
        </p:txBody>
      </p:sp>
      <p:cxnSp>
        <p:nvCxnSpPr>
          <p:cNvPr id="85" name="直線コネクタ 84">
            <a:extLst>
              <a:ext uri="{FF2B5EF4-FFF2-40B4-BE49-F238E27FC236}">
                <a16:creationId xmlns:a16="http://schemas.microsoft.com/office/drawing/2014/main" id="{9EB4E26A-29C5-4E93-8DB3-15BF641DFF9B}"/>
              </a:ext>
            </a:extLst>
          </p:cNvPr>
          <p:cNvCxnSpPr>
            <a:cxnSpLocks/>
          </p:cNvCxnSpPr>
          <p:nvPr/>
        </p:nvCxnSpPr>
        <p:spPr>
          <a:xfrm>
            <a:off x="3143737" y="6346839"/>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6" name="左中かっこ 85">
            <a:extLst>
              <a:ext uri="{FF2B5EF4-FFF2-40B4-BE49-F238E27FC236}">
                <a16:creationId xmlns:a16="http://schemas.microsoft.com/office/drawing/2014/main" id="{EF906D52-4E9D-4458-A9FF-4B751761C4C7}"/>
              </a:ext>
            </a:extLst>
          </p:cNvPr>
          <p:cNvSpPr/>
          <p:nvPr/>
        </p:nvSpPr>
        <p:spPr>
          <a:xfrm flipH="1">
            <a:off x="3914875" y="4025015"/>
            <a:ext cx="104793" cy="2346310"/>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13B84E4-379A-44E3-8AFB-D819538D688C}"/>
              </a:ext>
            </a:extLst>
          </p:cNvPr>
          <p:cNvSpPr txBox="1"/>
          <p:nvPr/>
        </p:nvSpPr>
        <p:spPr>
          <a:xfrm>
            <a:off x="3618459" y="4967652"/>
            <a:ext cx="697627" cy="400110"/>
          </a:xfrm>
          <a:prstGeom prst="rect">
            <a:avLst/>
          </a:prstGeom>
          <a:solidFill>
            <a:schemeClr val="bg1"/>
          </a:solidFill>
          <a:ln>
            <a:solidFill>
              <a:srgbClr val="FF0000"/>
            </a:solidFill>
          </a:ln>
        </p:spPr>
        <p:txBody>
          <a:bodyPr wrap="none" rtlCol="0">
            <a:spAutoFit/>
          </a:bodyPr>
          <a:lstStyle/>
          <a:p>
            <a:pPr algn="ctr"/>
            <a:r>
              <a:rPr kumimoji="1" lang="ja-JP" altLang="en-US" sz="1000" b="1" dirty="0">
                <a:solidFill>
                  <a:srgbClr val="FF0000"/>
                </a:solidFill>
              </a:rPr>
              <a:t>活用電力</a:t>
            </a:r>
            <a:endParaRPr kumimoji="1" lang="en-US" altLang="ja-JP" sz="1000" b="1" dirty="0">
              <a:solidFill>
                <a:srgbClr val="FF0000"/>
              </a:solidFill>
            </a:endParaRPr>
          </a:p>
          <a:p>
            <a:pPr algn="ctr"/>
            <a:r>
              <a:rPr kumimoji="1" lang="en-US" altLang="ja-JP" sz="1000" b="1" dirty="0">
                <a:solidFill>
                  <a:srgbClr val="FF0000"/>
                </a:solidFill>
              </a:rPr>
              <a:t>1,000kW</a:t>
            </a:r>
            <a:endParaRPr kumimoji="1" lang="ja-JP" altLang="en-US" sz="1000" b="1" dirty="0">
              <a:solidFill>
                <a:srgbClr val="FF0000"/>
              </a:solidFill>
            </a:endParaRPr>
          </a:p>
        </p:txBody>
      </p:sp>
      <p:cxnSp>
        <p:nvCxnSpPr>
          <p:cNvPr id="88" name="直線矢印コネクタ 87">
            <a:extLst>
              <a:ext uri="{FF2B5EF4-FFF2-40B4-BE49-F238E27FC236}">
                <a16:creationId xmlns:a16="http://schemas.microsoft.com/office/drawing/2014/main" id="{CF0640D8-BF0C-469E-ADBB-467486D22B63}"/>
              </a:ext>
            </a:extLst>
          </p:cNvPr>
          <p:cNvCxnSpPr>
            <a:cxnSpLocks/>
          </p:cNvCxnSpPr>
          <p:nvPr/>
        </p:nvCxnSpPr>
        <p:spPr>
          <a:xfrm flipV="1">
            <a:off x="4929703" y="3898316"/>
            <a:ext cx="0" cy="251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AAFA62F8-3C92-4411-B464-0CD7112EDC2F}"/>
              </a:ext>
            </a:extLst>
          </p:cNvPr>
          <p:cNvCxnSpPr>
            <a:cxnSpLocks/>
          </p:cNvCxnSpPr>
          <p:nvPr/>
        </p:nvCxnSpPr>
        <p:spPr>
          <a:xfrm>
            <a:off x="4912685" y="6404061"/>
            <a:ext cx="2928796"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5A43C450-5DF5-414F-8D78-9004A5BAABBE}"/>
              </a:ext>
            </a:extLst>
          </p:cNvPr>
          <p:cNvSpPr txBox="1"/>
          <p:nvPr/>
        </p:nvSpPr>
        <p:spPr>
          <a:xfrm rot="16200000">
            <a:off x="4510586" y="5075096"/>
            <a:ext cx="595035" cy="215444"/>
          </a:xfrm>
          <a:prstGeom prst="rect">
            <a:avLst/>
          </a:prstGeom>
          <a:noFill/>
        </p:spPr>
        <p:txBody>
          <a:bodyPr wrap="none" rtlCol="0">
            <a:spAutoFit/>
          </a:bodyPr>
          <a:lstStyle/>
          <a:p>
            <a:r>
              <a:rPr kumimoji="1" lang="ja-JP" altLang="en-US" sz="800" dirty="0"/>
              <a:t>活用電力</a:t>
            </a:r>
          </a:p>
        </p:txBody>
      </p:sp>
      <p:sp>
        <p:nvSpPr>
          <p:cNvPr id="92" name="テキスト ボックス 91">
            <a:extLst>
              <a:ext uri="{FF2B5EF4-FFF2-40B4-BE49-F238E27FC236}">
                <a16:creationId xmlns:a16="http://schemas.microsoft.com/office/drawing/2014/main" id="{D1FEB5B2-2D3A-44D6-8982-2081D34E222F}"/>
              </a:ext>
            </a:extLst>
          </p:cNvPr>
          <p:cNvSpPr txBox="1"/>
          <p:nvPr/>
        </p:nvSpPr>
        <p:spPr>
          <a:xfrm>
            <a:off x="6182158" y="6404061"/>
            <a:ext cx="389850" cy="215444"/>
          </a:xfrm>
          <a:prstGeom prst="rect">
            <a:avLst/>
          </a:prstGeom>
          <a:noFill/>
        </p:spPr>
        <p:txBody>
          <a:bodyPr wrap="none" rtlCol="0">
            <a:spAutoFit/>
          </a:bodyPr>
          <a:lstStyle/>
          <a:p>
            <a:r>
              <a:rPr kumimoji="1" lang="ja-JP" altLang="en-US" sz="800" dirty="0"/>
              <a:t>時間</a:t>
            </a:r>
          </a:p>
        </p:txBody>
      </p:sp>
      <p:sp>
        <p:nvSpPr>
          <p:cNvPr id="94" name="正方形/長方形 93">
            <a:extLst>
              <a:ext uri="{FF2B5EF4-FFF2-40B4-BE49-F238E27FC236}">
                <a16:creationId xmlns:a16="http://schemas.microsoft.com/office/drawing/2014/main" id="{BFB39E3B-AC55-40AD-AF4D-63857B3B3C96}"/>
              </a:ext>
            </a:extLst>
          </p:cNvPr>
          <p:cNvSpPr/>
          <p:nvPr/>
        </p:nvSpPr>
        <p:spPr>
          <a:xfrm>
            <a:off x="4973053" y="4426456"/>
            <a:ext cx="1124004" cy="1932417"/>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a:extLst>
              <a:ext uri="{FF2B5EF4-FFF2-40B4-BE49-F238E27FC236}">
                <a16:creationId xmlns:a16="http://schemas.microsoft.com/office/drawing/2014/main" id="{E4352C1F-1874-4C2E-879C-A0F53FD4B21D}"/>
              </a:ext>
            </a:extLst>
          </p:cNvPr>
          <p:cNvSpPr txBox="1"/>
          <p:nvPr/>
        </p:nvSpPr>
        <p:spPr>
          <a:xfrm>
            <a:off x="6129489" y="5198170"/>
            <a:ext cx="779381" cy="400110"/>
          </a:xfrm>
          <a:prstGeom prst="rect">
            <a:avLst/>
          </a:prstGeom>
          <a:solidFill>
            <a:schemeClr val="bg1"/>
          </a:solidFill>
          <a:ln>
            <a:solidFill>
              <a:srgbClr val="FF0000"/>
            </a:solidFill>
          </a:ln>
        </p:spPr>
        <p:txBody>
          <a:bodyPr wrap="none" rtlCol="0">
            <a:spAutoFit/>
          </a:bodyPr>
          <a:lstStyle/>
          <a:p>
            <a:pPr algn="ctr"/>
            <a:r>
              <a:rPr kumimoji="1" lang="ja-JP" altLang="en-US" sz="1000" b="1" dirty="0">
                <a:solidFill>
                  <a:srgbClr val="FF0000"/>
                </a:solidFill>
              </a:rPr>
              <a:t>活用電力</a:t>
            </a:r>
            <a:endParaRPr kumimoji="1" lang="en-US" altLang="ja-JP" sz="1000" b="1" dirty="0">
              <a:solidFill>
                <a:srgbClr val="FF0000"/>
              </a:solidFill>
            </a:endParaRPr>
          </a:p>
          <a:p>
            <a:pPr algn="ctr"/>
            <a:r>
              <a:rPr kumimoji="1" lang="en-US" altLang="ja-JP" sz="1000" b="1" dirty="0">
                <a:solidFill>
                  <a:srgbClr val="FF0000"/>
                </a:solidFill>
              </a:rPr>
              <a:t>2,600MWh</a:t>
            </a:r>
            <a:endParaRPr kumimoji="1" lang="ja-JP" altLang="en-US" sz="1000" b="1" dirty="0">
              <a:solidFill>
                <a:srgbClr val="FF0000"/>
              </a:solidFill>
            </a:endParaRPr>
          </a:p>
        </p:txBody>
      </p:sp>
      <p:sp>
        <p:nvSpPr>
          <p:cNvPr id="101" name="テキスト ボックス 100">
            <a:extLst>
              <a:ext uri="{FF2B5EF4-FFF2-40B4-BE49-F238E27FC236}">
                <a16:creationId xmlns:a16="http://schemas.microsoft.com/office/drawing/2014/main" id="{F4D256A7-13B8-40DB-84A5-6F7DDDE7010B}"/>
              </a:ext>
            </a:extLst>
          </p:cNvPr>
          <p:cNvSpPr txBox="1"/>
          <p:nvPr/>
        </p:nvSpPr>
        <p:spPr>
          <a:xfrm>
            <a:off x="6031931" y="3807041"/>
            <a:ext cx="2877711" cy="253916"/>
          </a:xfrm>
          <a:prstGeom prst="rect">
            <a:avLst/>
          </a:prstGeom>
          <a:noFill/>
        </p:spPr>
        <p:txBody>
          <a:bodyPr wrap="none" rtlCol="0">
            <a:spAutoFit/>
          </a:bodyPr>
          <a:lstStyle/>
          <a:p>
            <a:r>
              <a:rPr kumimoji="1" lang="en-US" altLang="ja-JP" sz="1050" dirty="0"/>
              <a:t>※</a:t>
            </a:r>
            <a:r>
              <a:rPr kumimoji="1" lang="ja-JP" altLang="en-US" sz="1050" dirty="0"/>
              <a:t>活用電力量は、想定可能な電力量のみ記載</a:t>
            </a:r>
          </a:p>
        </p:txBody>
      </p:sp>
      <p:cxnSp>
        <p:nvCxnSpPr>
          <p:cNvPr id="66" name="直線コネクタ 65">
            <a:extLst>
              <a:ext uri="{FF2B5EF4-FFF2-40B4-BE49-F238E27FC236}">
                <a16:creationId xmlns:a16="http://schemas.microsoft.com/office/drawing/2014/main" id="{6951A8BD-B1C4-4A92-AD7B-298E8C88A0CA}"/>
              </a:ext>
            </a:extLst>
          </p:cNvPr>
          <p:cNvCxnSpPr>
            <a:cxnSpLocks/>
          </p:cNvCxnSpPr>
          <p:nvPr/>
        </p:nvCxnSpPr>
        <p:spPr>
          <a:xfrm>
            <a:off x="3190764" y="4048819"/>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E8C478CF-B590-43CF-954A-0130C5071E7F}"/>
              </a:ext>
            </a:extLst>
          </p:cNvPr>
          <p:cNvSpPr txBox="1"/>
          <p:nvPr/>
        </p:nvSpPr>
        <p:spPr>
          <a:xfrm>
            <a:off x="5276907" y="-11978"/>
            <a:ext cx="3868645" cy="646331"/>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2) -</a:t>
            </a:r>
            <a:r>
              <a:rPr kumimoji="1" lang="ja-JP" altLang="en-US" sz="1200" dirty="0">
                <a:solidFill>
                  <a:srgbClr val="00B050"/>
                </a:solidFill>
              </a:rPr>
              <a:t>①活用電力率、　　</a:t>
            </a:r>
            <a:r>
              <a:rPr kumimoji="1" lang="en-US" altLang="ja-JP" sz="1200" dirty="0">
                <a:solidFill>
                  <a:srgbClr val="00B050"/>
                </a:solidFill>
              </a:rPr>
              <a:t>2) -</a:t>
            </a:r>
            <a:r>
              <a:rPr kumimoji="1" lang="ja-JP" altLang="en-US" sz="1200" dirty="0">
                <a:solidFill>
                  <a:srgbClr val="00B050"/>
                </a:solidFill>
              </a:rPr>
              <a:t>②活用電力量率</a:t>
            </a:r>
            <a:r>
              <a:rPr kumimoji="1" lang="en-US" altLang="ja-JP" sz="1200" dirty="0">
                <a:solidFill>
                  <a:srgbClr val="00B050"/>
                </a:solidFill>
              </a:rPr>
              <a:t> </a:t>
            </a:r>
            <a:r>
              <a:rPr kumimoji="1" lang="ja-JP" altLang="en-US" sz="1200" dirty="0">
                <a:solidFill>
                  <a:srgbClr val="00B050"/>
                </a:solidFill>
              </a:rPr>
              <a:t>　</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a:t>
            </a:r>
            <a:r>
              <a:rPr kumimoji="1" lang="ja-JP" altLang="en-US" sz="1200" dirty="0">
                <a:solidFill>
                  <a:srgbClr val="00B050"/>
                </a:solidFill>
              </a:rPr>
              <a:t> </a:t>
            </a:r>
            <a:r>
              <a:rPr kumimoji="1" lang="en-US" altLang="ja-JP" sz="1200" dirty="0">
                <a:solidFill>
                  <a:srgbClr val="00B050"/>
                </a:solidFill>
              </a:rPr>
              <a:t>-</a:t>
            </a:r>
            <a:r>
              <a:rPr kumimoji="1" lang="ja-JP" altLang="en-US" sz="1200" dirty="0">
                <a:solidFill>
                  <a:srgbClr val="00B050"/>
                </a:solidFill>
              </a:rPr>
              <a:t>①ビジネスモデルの構造</a:t>
            </a:r>
            <a:endParaRPr kumimoji="1" lang="en-US" altLang="ja-JP" sz="1200" dirty="0">
              <a:solidFill>
                <a:srgbClr val="00B050"/>
              </a:solidFill>
            </a:endParaRPr>
          </a:p>
        </p:txBody>
      </p:sp>
    </p:spTree>
    <p:extLst>
      <p:ext uri="{BB962C8B-B14F-4D97-AF65-F5344CB8AC3E}">
        <p14:creationId xmlns:p14="http://schemas.microsoft.com/office/powerpoint/2010/main" val="1353158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954107"/>
          </a:xfrm>
          <a:prstGeom prst="rect">
            <a:avLst/>
          </a:prstGeom>
          <a:solidFill>
            <a:schemeClr val="accent3">
              <a:lumMod val="20000"/>
              <a:lumOff val="80000"/>
            </a:schemeClr>
          </a:solidFill>
        </p:spPr>
        <p:txBody>
          <a:bodyPr wrap="square" rtlCol="0">
            <a:spAutoFit/>
          </a:bodyPr>
          <a:lstStyle/>
          <a:p>
            <a:r>
              <a:rPr kumimoji="1" lang="ja-JP" altLang="en-US" sz="1400" dirty="0"/>
              <a:t>・前項で示した活用電力、活用電力量の算出根拠を記載。</a:t>
            </a:r>
            <a:endParaRPr kumimoji="1" lang="en-US" altLang="ja-JP" sz="1400" dirty="0"/>
          </a:p>
          <a:p>
            <a:r>
              <a:rPr kumimoji="1" lang="ja-JP" altLang="en-US" sz="1400" dirty="0"/>
              <a:t>・活用電力量については、想定可能と判断した用途における電力量のみを積算することとし、</a:t>
            </a:r>
            <a:endParaRPr kumimoji="1" lang="en-US" altLang="ja-JP" sz="1400" dirty="0"/>
          </a:p>
          <a:p>
            <a:r>
              <a:rPr kumimoji="1" lang="ja-JP" altLang="en-US" sz="1400" dirty="0"/>
              <a:t>　申請者が現時点での活用可否の判断や、電力量の想定が困難と判断した用途については、積算に含め</a:t>
            </a:r>
            <a:endParaRPr kumimoji="1" lang="en-US" altLang="ja-JP" sz="1400" dirty="0"/>
          </a:p>
          <a:p>
            <a:r>
              <a:rPr kumimoji="1" lang="ja-JP" altLang="en-US" sz="1400" dirty="0"/>
              <a:t>　ることを必須とはしない。</a:t>
            </a:r>
            <a:endParaRPr kumimoji="1" lang="en-US" altLang="ja-JP" sz="1400" dirty="0"/>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5803192" cy="400110"/>
          </a:xfrm>
          <a:prstGeom prst="rect">
            <a:avLst/>
          </a:prstGeom>
          <a:noFill/>
        </p:spPr>
        <p:txBody>
          <a:bodyPr wrap="none" rtlCol="0">
            <a:spAutoFit/>
          </a:bodyPr>
          <a:lstStyle/>
          <a:p>
            <a:r>
              <a:rPr kumimoji="1" lang="en-US" altLang="ja-JP" sz="2000" b="1" dirty="0"/>
              <a:t>(</a:t>
            </a:r>
            <a:r>
              <a:rPr kumimoji="1" lang="ja-JP" altLang="en-US" sz="2000" b="1" dirty="0"/>
              <a:t>１</a:t>
            </a:r>
            <a:r>
              <a:rPr kumimoji="1" lang="en-US" altLang="ja-JP" sz="2000" b="1" dirty="0"/>
              <a:t>)</a:t>
            </a:r>
            <a:r>
              <a:rPr kumimoji="1" lang="ja-JP" altLang="en-US" sz="2000" b="1" dirty="0"/>
              <a:t> 補助対象設備の用途　</a:t>
            </a:r>
            <a:r>
              <a:rPr kumimoji="1" lang="en-US" altLang="ja-JP" sz="2000" b="1" dirty="0"/>
              <a:t>B.</a:t>
            </a:r>
            <a:r>
              <a:rPr kumimoji="1" lang="ja-JP" altLang="en-US" sz="2000" b="1" dirty="0"/>
              <a:t>根拠（算出根拠 等）</a:t>
            </a:r>
          </a:p>
        </p:txBody>
      </p:sp>
      <p:sp>
        <p:nvSpPr>
          <p:cNvPr id="8" name="テキスト ボックス 7">
            <a:extLst>
              <a:ext uri="{FF2B5EF4-FFF2-40B4-BE49-F238E27FC236}">
                <a16:creationId xmlns:a16="http://schemas.microsoft.com/office/drawing/2014/main" id="{A249F6DF-295F-46B1-B654-0B8EEFFF22A8}"/>
              </a:ext>
            </a:extLst>
          </p:cNvPr>
          <p:cNvSpPr txBox="1"/>
          <p:nvPr/>
        </p:nvSpPr>
        <p:spPr>
          <a:xfrm>
            <a:off x="6898741" y="0"/>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Tree>
    <p:extLst>
      <p:ext uri="{BB962C8B-B14F-4D97-AF65-F5344CB8AC3E}">
        <p14:creationId xmlns:p14="http://schemas.microsoft.com/office/powerpoint/2010/main" val="2535499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307777"/>
          </a:xfrm>
          <a:prstGeom prst="rect">
            <a:avLst/>
          </a:prstGeom>
          <a:solidFill>
            <a:schemeClr val="accent3">
              <a:lumMod val="20000"/>
              <a:lumOff val="80000"/>
            </a:schemeClr>
          </a:solidFill>
        </p:spPr>
        <p:txBody>
          <a:bodyPr wrap="square" rtlCol="0">
            <a:spAutoFit/>
          </a:bodyPr>
          <a:lstStyle/>
          <a:p>
            <a:r>
              <a:rPr kumimoji="1" lang="ja-JP" altLang="en-US" sz="1400" dirty="0"/>
              <a:t>・製造した水素の供給先及び、その水素の用途を記載。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4711546" cy="400110"/>
          </a:xfrm>
          <a:prstGeom prst="rect">
            <a:avLst/>
          </a:prstGeom>
          <a:noFill/>
        </p:spPr>
        <p:txBody>
          <a:bodyPr wrap="none" rtlCol="0">
            <a:spAutoFit/>
          </a:bodyPr>
          <a:lstStyle/>
          <a:p>
            <a:r>
              <a:rPr kumimoji="1" lang="en-US" altLang="ja-JP" sz="2000" b="1" dirty="0"/>
              <a:t>(</a:t>
            </a:r>
            <a:r>
              <a:rPr kumimoji="1" lang="ja-JP" altLang="en-US" sz="2000" b="1" dirty="0"/>
              <a:t>１</a:t>
            </a:r>
            <a:r>
              <a:rPr kumimoji="1" lang="en-US" altLang="ja-JP" sz="2000" b="1" dirty="0"/>
              <a:t>)</a:t>
            </a:r>
            <a:r>
              <a:rPr kumimoji="1" lang="ja-JP" altLang="en-US" sz="2000" b="1" dirty="0"/>
              <a:t> 補助対象設備の用途　</a:t>
            </a:r>
            <a:r>
              <a:rPr kumimoji="1" lang="en-US" altLang="ja-JP" sz="2000" b="1" dirty="0"/>
              <a:t>C.</a:t>
            </a:r>
            <a:r>
              <a:rPr kumimoji="1" lang="ja-JP" altLang="en-US" sz="2000" b="1" dirty="0"/>
              <a:t>水素の用途</a:t>
            </a:r>
          </a:p>
        </p:txBody>
      </p:sp>
      <p:sp>
        <p:nvSpPr>
          <p:cNvPr id="8" name="テキスト ボックス 7">
            <a:extLst>
              <a:ext uri="{FF2B5EF4-FFF2-40B4-BE49-F238E27FC236}">
                <a16:creationId xmlns:a16="http://schemas.microsoft.com/office/drawing/2014/main" id="{0290675B-8959-4AEA-BB99-1BC3D6397427}"/>
              </a:ext>
            </a:extLst>
          </p:cNvPr>
          <p:cNvSpPr txBox="1"/>
          <p:nvPr/>
        </p:nvSpPr>
        <p:spPr>
          <a:xfrm>
            <a:off x="6898741" y="0"/>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Tree>
    <p:extLst>
      <p:ext uri="{BB962C8B-B14F-4D97-AF65-F5344CB8AC3E}">
        <p14:creationId xmlns:p14="http://schemas.microsoft.com/office/powerpoint/2010/main" val="2801709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t>５．ビジネスモデルの構造</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7355155" cy="400110"/>
          </a:xfrm>
          <a:prstGeom prst="rect">
            <a:avLst/>
          </a:prstGeom>
          <a:noFill/>
        </p:spPr>
        <p:txBody>
          <a:bodyPr wrap="none" rtlCol="0">
            <a:spAutoFit/>
          </a:bodyPr>
          <a:lstStyle/>
          <a:p>
            <a:r>
              <a:rPr kumimoji="1" lang="en-US" altLang="ja-JP" sz="2000" b="1" dirty="0"/>
              <a:t>(</a:t>
            </a:r>
            <a:r>
              <a:rPr kumimoji="1" lang="ja-JP" altLang="en-US" sz="2000" b="1" dirty="0"/>
              <a:t>２</a:t>
            </a:r>
            <a:r>
              <a:rPr kumimoji="1" lang="en-US" altLang="ja-JP" sz="2000" b="1" dirty="0"/>
              <a:t>) </a:t>
            </a:r>
            <a:r>
              <a:rPr kumimoji="1" lang="ja-JP" altLang="en-US" sz="2000" b="1" dirty="0"/>
              <a:t>ビジネスモデルと収支構造　</a:t>
            </a:r>
            <a:r>
              <a:rPr kumimoji="1" lang="en-US" altLang="ja-JP" sz="2000" b="1" dirty="0"/>
              <a:t>A.</a:t>
            </a:r>
            <a:r>
              <a:rPr kumimoji="1" lang="ja-JP" altLang="en-US" sz="2000" b="1" dirty="0"/>
              <a:t>概要（構造図や収支表 等）</a:t>
            </a:r>
          </a:p>
        </p:txBody>
      </p:sp>
      <p:sp>
        <p:nvSpPr>
          <p:cNvPr id="8" name="テキスト ボックス 7">
            <a:extLst>
              <a:ext uri="{FF2B5EF4-FFF2-40B4-BE49-F238E27FC236}">
                <a16:creationId xmlns:a16="http://schemas.microsoft.com/office/drawing/2014/main" id="{1DA141A7-5C90-4EBD-9A78-732D889F4317}"/>
              </a:ext>
            </a:extLst>
          </p:cNvPr>
          <p:cNvSpPr txBox="1"/>
          <p:nvPr/>
        </p:nvSpPr>
        <p:spPr>
          <a:xfrm>
            <a:off x="6898741" y="0"/>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10" name="テキスト ボックス 9">
            <a:extLst>
              <a:ext uri="{FF2B5EF4-FFF2-40B4-BE49-F238E27FC236}">
                <a16:creationId xmlns:a16="http://schemas.microsoft.com/office/drawing/2014/main" id="{25611273-33B9-4A39-9EA4-3AF2E5E01DE7}"/>
              </a:ext>
            </a:extLst>
          </p:cNvPr>
          <p:cNvSpPr txBox="1"/>
          <p:nvPr/>
        </p:nvSpPr>
        <p:spPr>
          <a:xfrm>
            <a:off x="359135" y="1187805"/>
            <a:ext cx="8528833" cy="738664"/>
          </a:xfrm>
          <a:prstGeom prst="rect">
            <a:avLst/>
          </a:prstGeom>
          <a:solidFill>
            <a:schemeClr val="accent3">
              <a:lumMod val="20000"/>
              <a:lumOff val="80000"/>
            </a:schemeClr>
          </a:solidFill>
        </p:spPr>
        <p:txBody>
          <a:bodyPr wrap="square" rtlCol="0">
            <a:spAutoFit/>
          </a:bodyPr>
          <a:lstStyle/>
          <a:p>
            <a:r>
              <a:rPr kumimoji="1" lang="ja-JP" altLang="en-US" sz="1400" dirty="0"/>
              <a:t>・設備の稼働開始から１０年程度におけるビジネスモデルの収支構造の概要を、構造図や収支表等を</a:t>
            </a:r>
            <a:endParaRPr kumimoji="1" lang="en-US" altLang="ja-JP" sz="1400" dirty="0"/>
          </a:p>
          <a:p>
            <a:r>
              <a:rPr kumimoji="1" lang="ja-JP" altLang="en-US" sz="1400" dirty="0"/>
              <a:t>　用いて記載。</a:t>
            </a:r>
          </a:p>
          <a:p>
            <a:r>
              <a:rPr kumimoji="1" lang="ja-JP" altLang="en-US" sz="1400" dirty="0"/>
              <a:t>・その他将来的なビジネス展開等、追加で検討している内容があれば記載。</a:t>
            </a:r>
          </a:p>
        </p:txBody>
      </p:sp>
    </p:spTree>
    <p:extLst>
      <p:ext uri="{BB962C8B-B14F-4D97-AF65-F5344CB8AC3E}">
        <p14:creationId xmlns:p14="http://schemas.microsoft.com/office/powerpoint/2010/main" val="29652444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5153</TotalTime>
  <Words>1389</Words>
  <PresentationFormat>画面に合わせる (4:3)</PresentationFormat>
  <Paragraphs>178</Paragraphs>
  <Slides>12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Noto Sans JP</vt:lpstr>
      <vt:lpstr>游ゴシック</vt:lpstr>
      <vt:lpstr>Arial</vt:lpstr>
      <vt:lpstr>Calibri</vt:lpstr>
      <vt:lpstr>Calibri Light</vt:lpstr>
      <vt:lpstr>Office テーマ</vt:lpstr>
      <vt:lpstr>令和５年度 系統用蓄電池等導入支援事業  実施概要書</vt:lpstr>
      <vt:lpstr>１．事業概要</vt:lpstr>
      <vt:lpstr>２．システム構成図</vt:lpstr>
      <vt:lpstr>３．導入設備の主な仕様</vt:lpstr>
      <vt:lpstr>４．配置図、結線図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2023-02-03T02:25:19Z</cp:lastPrinted>
  <dcterms:created xsi:type="dcterms:W3CDTF">2022-01-23T23:34:52Z</dcterms:created>
  <dcterms:modified xsi:type="dcterms:W3CDTF">2023-08-04T07:11:45Z</dcterms:modified>
</cp:coreProperties>
</file>