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96" r:id="rId2"/>
    <p:sldId id="265" r:id="rId3"/>
    <p:sldId id="287" r:id="rId4"/>
    <p:sldId id="294" r:id="rId5"/>
    <p:sldId id="288" r:id="rId6"/>
    <p:sldId id="289" r:id="rId7"/>
    <p:sldId id="290" r:id="rId8"/>
    <p:sldId id="291" r:id="rId9"/>
    <p:sldId id="295" r:id="rId10"/>
    <p:sldId id="292" r:id="rId11"/>
    <p:sldId id="297" r:id="rId1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3A23B3E9-3DE4-78E3-B2DC-DBC2D7E3CEC8}" name="田中 俊生" initials="田中" userId="田中 俊生" providerId="None"/>
  <p188:author id="{991E10F2-60CC-6C85-66D1-CB44340EE7AF}" name="siipcn0359" initials="s" userId="S::siipcd0217@officeSII.onmicrosoft.com::e89e915c-d66a-4fbd-be99-d3b2cfed139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017" autoAdjust="0"/>
    <p:restoredTop sz="81207" autoAdjust="0"/>
  </p:normalViewPr>
  <p:slideViewPr>
    <p:cSldViewPr>
      <p:cViewPr varScale="1">
        <p:scale>
          <a:sx n="89" d="100"/>
          <a:sy n="89" d="100"/>
        </p:scale>
        <p:origin x="2370" y="78"/>
      </p:cViewPr>
      <p:guideLst>
        <p:guide orient="horz" pos="2160"/>
        <p:guide pos="2880"/>
      </p:guideLst>
    </p:cSldViewPr>
  </p:slideViewPr>
  <p:notesTextViewPr>
    <p:cViewPr>
      <p:scale>
        <a:sx n="1" d="1"/>
        <a:sy n="1" d="1"/>
      </p:scale>
      <p:origin x="0" y="0"/>
    </p:cViewPr>
  </p:notesTextViewPr>
  <p:notesViewPr>
    <p:cSldViewPr>
      <p:cViewPr varScale="1">
        <p:scale>
          <a:sx n="77" d="100"/>
          <a:sy n="77" d="100"/>
        </p:scale>
        <p:origin x="4002" y="10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2023/5/24</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2023/5/24</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841871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実証を行うにあたって予定しているコンソーシアムの構成員及びその役割について記載すること。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必要な関係者間との協議状況について記載すること。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実証スケジュールを記載すること。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262824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本資料は審査委員が申請内容の審査を実施するための重要な資料となりますので、各注意事項を熟読のうえ作成を行って下さい。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519209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系統増強を回避するエリアの概要を示すこと。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当該エリアの課題について説明すること。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実証事業の全体像が把握できる系統図等を添付すること。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実証事業の範囲を明確に記載すること。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当該エリアの課題の解決につながる実証であることを具体的に記載すること。</a:t>
            </a: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事前検討の内容と対応した実証予定の内容を具体的に記載すること。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n-cs"/>
              </a:rPr>
              <a:t>実証事業内容の先進性、独創性、応用性について具体的に記載すること。</a:t>
            </a:r>
            <a:endParaRPr kumimoji="1" lang="ja-JP" altLang="ja-JP" sz="1200" b="0" i="0" u="none" strike="noStrike"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実証終了後に想定している、系統混雑緩和等するビジネス展開について記載すること。</a:t>
            </a: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投資回収や収益性のシミュレーションをしている場合は、その結果も示すこと。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ja-JP" altLang="ja-JP" sz="1200" b="0" i="0" u="none" strike="noStrike"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実証に向けたアプローチについて具体的に記載すること。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当該実証によって系統混雑を緩和等することによる社会的意義（再エネの出力制御の回避、系統増強の回避等といった再エネの普及拡大等に資するか、等）について記載すること。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017324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chemeClr val="accent6">
              <a:lumMod val="75000"/>
            </a:schemeClr>
          </a:solidFill>
        </p:spPr>
        <p:txBody>
          <a:bodyPr>
            <a:normAutofit/>
          </a:bodyPr>
          <a:lstStyle>
            <a:lvl1pPr>
              <a:defRPr sz="2800">
                <a:solidFill>
                  <a:schemeClr val="bg1"/>
                </a:solidFill>
              </a:defRPr>
            </a:lvl1pPr>
          </a:lstStyle>
          <a:p>
            <a:r>
              <a:rPr kumimoji="1" lang="ja-JP" altLang="en-US" dirty="0"/>
              <a:t>（補助事業の名称を記載）</a:t>
            </a:r>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ja-JP" altLang="en-US" dirty="0"/>
              <a:t>注意</a:t>
            </a:r>
            <a:r>
              <a:rPr kumimoji="1" lang="en-US" altLang="ja-JP" dirty="0"/>
              <a:t>】</a:t>
            </a:r>
          </a:p>
          <a:p>
            <a:endParaRPr kumimoji="1" lang="en-US" altLang="ja-JP" dirty="0"/>
          </a:p>
        </p:txBody>
      </p:sp>
    </p:spTree>
    <p:extLst>
      <p:ext uri="{BB962C8B-B14F-4D97-AF65-F5344CB8AC3E}">
        <p14:creationId xmlns:p14="http://schemas.microsoft.com/office/powerpoint/2010/main" val="351719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a:t>マスター タイトルの書式設定</a:t>
            </a:r>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詳細</a:t>
            </a:r>
            <a:r>
              <a:rPr kumimoji="1" lang="en-US" altLang="ja-JP" dirty="0"/>
              <a:t>】</a:t>
            </a:r>
          </a:p>
          <a:p>
            <a:pPr lvl="0"/>
            <a:endParaRPr kumimoji="1" lang="ja-JP" altLang="en-US" dirty="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要旨</a:t>
            </a:r>
            <a:r>
              <a:rPr kumimoji="1" lang="en-US" altLang="ja-JP" dirty="0"/>
              <a:t>】</a:t>
            </a:r>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p:txBody>
      </p:sp>
      <p:sp>
        <p:nvSpPr>
          <p:cNvPr id="8" name="正方形/長方形 7"/>
          <p:cNvSpPr/>
          <p:nvPr userDrawn="1"/>
        </p:nvSpPr>
        <p:spPr>
          <a:xfrm flipV="1">
            <a:off x="0" y="692696"/>
            <a:ext cx="9144000" cy="144015"/>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記入上の注意</a:t>
            </a:r>
            <a:r>
              <a:rPr kumimoji="1" lang="en-US" altLang="ja-JP" dirty="0"/>
              <a:t>】</a:t>
            </a:r>
          </a:p>
          <a:p>
            <a:pPr lvl="0"/>
            <a:endParaRPr kumimoji="1" lang="en-US" altLang="ja-JP" dirty="0"/>
          </a:p>
          <a:p>
            <a:pPr lvl="0"/>
            <a:r>
              <a:rPr kumimoji="1" lang="ja-JP" altLang="en-US" dirty="0"/>
              <a:t>　□</a:t>
            </a:r>
          </a:p>
        </p:txBody>
      </p:sp>
    </p:spTree>
    <p:extLst>
      <p:ext uri="{BB962C8B-B14F-4D97-AF65-F5344CB8AC3E}">
        <p14:creationId xmlns:p14="http://schemas.microsoft.com/office/powerpoint/2010/main" val="25751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
        <p:nvSpPr>
          <p:cNvPr id="7" name="フッター プレースホルダー 4">
            <a:extLst>
              <a:ext uri="{FF2B5EF4-FFF2-40B4-BE49-F238E27FC236}">
                <a16:creationId xmlns:a16="http://schemas.microsoft.com/office/drawing/2014/main" id="{A6373E70-EE6D-46C2-A28D-72B82B0DFD60}"/>
              </a:ext>
            </a:extLst>
          </p:cNvPr>
          <p:cNvSpPr txBox="1">
            <a:spLocks/>
          </p:cNvSpPr>
          <p:nvPr userDrawn="1"/>
        </p:nvSpPr>
        <p:spPr>
          <a:xfrm>
            <a:off x="467544" y="6663853"/>
            <a:ext cx="6480720"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令和５年度　系統用蓄電池等導入・配電網合理化等再生可能エネルギー導入加速化事業費補助金（系統用蓄電池等実証事業）</a:t>
            </a:r>
          </a:p>
        </p:txBody>
      </p:sp>
      <p:sp>
        <p:nvSpPr>
          <p:cNvPr id="8" name="正方形/長方形 7">
            <a:extLst>
              <a:ext uri="{FF2B5EF4-FFF2-40B4-BE49-F238E27FC236}">
                <a16:creationId xmlns:a16="http://schemas.microsoft.com/office/drawing/2014/main" id="{3B7E02F1-B238-590F-4AEE-C1609B34E4A9}"/>
              </a:ext>
            </a:extLst>
          </p:cNvPr>
          <p:cNvSpPr/>
          <p:nvPr userDrawn="1"/>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事業概要資料</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cs typeface="Meiryo UI" panose="020B0604030504040204" pitchFamily="50" charset="-128"/>
              </a:rPr>
              <a:t>本様式の記入について（実証用）</a:t>
            </a: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3" name="コンテンツ プレースホルダー 3"/>
          <p:cNvSpPr>
            <a:spLocks noGrp="1"/>
          </p:cNvSpPr>
          <p:nvPr>
            <p:ph idx="13"/>
          </p:nvPr>
        </p:nvSpPr>
        <p:spPr>
          <a:xfrm>
            <a:off x="446856" y="1019869"/>
            <a:ext cx="8373616" cy="5563493"/>
          </a:xfrm>
          <a:solidFill>
            <a:schemeClr val="accent6">
              <a:lumMod val="20000"/>
              <a:lumOff val="80000"/>
            </a:schemeClr>
          </a:solidFill>
          <a:ln>
            <a:solidFill>
              <a:srgbClr val="FF0000"/>
            </a:solidFill>
          </a:ln>
        </p:spPr>
        <p:txBody>
          <a:bodyPr/>
          <a:lstStyle/>
          <a:p>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本資料の作成にあたっては、における事業概要及び以下１～８の項目について文章及び図表化したもので表現すること。</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作成段階で未定の箇所がある場合はそのことが分かるように記載すること。</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268288" indent="-268288"/>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4" name="表 13"/>
          <p:cNvGraphicFramePr>
            <a:graphicFrameLocks noGrp="1"/>
          </p:cNvGraphicFramePr>
          <p:nvPr>
            <p:extLst>
              <p:ext uri="{D42A27DB-BD31-4B8C-83A1-F6EECF244321}">
                <p14:modId xmlns:p14="http://schemas.microsoft.com/office/powerpoint/2010/main" val="3195118218"/>
              </p:ext>
            </p:extLst>
          </p:nvPr>
        </p:nvGraphicFramePr>
        <p:xfrm>
          <a:off x="539552" y="2564904"/>
          <a:ext cx="8208912" cy="3549372"/>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2486676">
                  <a:extLst>
                    <a:ext uri="{9D8B030D-6E8A-4147-A177-3AD203B41FA5}">
                      <a16:colId xmlns:a16="http://schemas.microsoft.com/office/drawing/2014/main" val="20001"/>
                    </a:ext>
                  </a:extLst>
                </a:gridCol>
                <a:gridCol w="5290188">
                  <a:extLst>
                    <a:ext uri="{9D8B030D-6E8A-4147-A177-3AD203B41FA5}">
                      <a16:colId xmlns:a16="http://schemas.microsoft.com/office/drawing/2014/main" val="20002"/>
                    </a:ext>
                  </a:extLst>
                </a:gridCol>
              </a:tblGrid>
              <a:tr h="250288">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p>
                  </a:txBody>
                  <a:tcPr anchor="ctr"/>
                </a:tc>
                <a:tc>
                  <a:txBody>
                    <a:bodyPr/>
                    <a:lstStyle/>
                    <a:p>
                      <a:pPr algn="ct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p>
                  </a:txBody>
                  <a:tcPr anchor="ctr"/>
                </a:tc>
                <a:extLst>
                  <a:ext uri="{0D108BD9-81ED-4DB2-BD59-A6C34878D82A}">
                    <a16:rowId xmlns:a16="http://schemas.microsoft.com/office/drawing/2014/main" val="10000"/>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系統増強を回避するエリア及び課題抽出</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系統増強を回避する想定エリアを記載すること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想定エリアにおける課題を抽出し、記載すること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10001"/>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課題に対する実証事業の位置づけ及び実証内容</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課題を踏まえた実証であることを記載すること</a:t>
                      </a:r>
                      <a:endParaRPr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事前検討に必要な内容と対応した実証予定の内容を具体的に記載すること</a:t>
                      </a:r>
                    </a:p>
                  </a:txBody>
                  <a:tcPr anchor="ctr"/>
                </a:tc>
                <a:extLst>
                  <a:ext uri="{0D108BD9-81ED-4DB2-BD59-A6C34878D82A}">
                    <a16:rowId xmlns:a16="http://schemas.microsoft.com/office/drawing/2014/main" val="10002"/>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3</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実証内容の先進性、独創性、応用性</a:t>
                      </a: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実証内容の先進性、独創性、応用性について記載すること</a:t>
                      </a:r>
                    </a:p>
                  </a:txBody>
                  <a:tcPr anchor="ctr"/>
                </a:tc>
                <a:extLst>
                  <a:ext uri="{0D108BD9-81ED-4DB2-BD59-A6C34878D82A}">
                    <a16:rowId xmlns:a16="http://schemas.microsoft.com/office/drawing/2014/main" val="10003"/>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4</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将来性およびビジネススキーム</a:t>
                      </a:r>
                    </a:p>
                  </a:txBody>
                  <a:tcPr anchor="ctr"/>
                </a:tc>
                <a:tc>
                  <a:txBody>
                    <a:bodyPr/>
                    <a:lstStyle/>
                    <a:p>
                      <a:pPr marL="92075" indent="-92075"/>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将来的な系統混雑を緩和等するビジネス展開について記載すること</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10004"/>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5</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実証の実現性</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実証に向けたアプローチについて具体的に記載すること</a:t>
                      </a:r>
                    </a:p>
                  </a:txBody>
                  <a:tcPr anchor="ctr"/>
                </a:tc>
                <a:extLst>
                  <a:ext uri="{0D108BD9-81ED-4DB2-BD59-A6C34878D82A}">
                    <a16:rowId xmlns:a16="http://schemas.microsoft.com/office/drawing/2014/main" val="3849581183"/>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6</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社会的意義</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系統混雑を緩和等することによる社会的意義について記載すること</a:t>
                      </a:r>
                    </a:p>
                  </a:txBody>
                  <a:tcPr anchor="ctr"/>
                </a:tc>
                <a:extLst>
                  <a:ext uri="{0D108BD9-81ED-4DB2-BD59-A6C34878D82A}">
                    <a16:rowId xmlns:a16="http://schemas.microsoft.com/office/drawing/2014/main" val="10005"/>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7</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コンソーシアム体制</a:t>
                      </a:r>
                    </a:p>
                  </a:txBody>
                  <a:tcPr anchor="ctr"/>
                </a:tc>
                <a:tc>
                  <a:txBody>
                    <a:bodyPr/>
                    <a:lstStyle/>
                    <a:p>
                      <a:pPr marL="92075" marR="0" indent="-92075"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実証を行うにあたって予定しているコンソーシアムの構成員について記載すること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92075" marR="0" indent="-92075"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必要な関係者間との協議状況について記載すること</a:t>
                      </a:r>
                    </a:p>
                  </a:txBody>
                  <a:tcPr anchor="ctr"/>
                </a:tc>
                <a:extLst>
                  <a:ext uri="{0D108BD9-81ED-4DB2-BD59-A6C34878D82A}">
                    <a16:rowId xmlns:a16="http://schemas.microsoft.com/office/drawing/2014/main" val="10006"/>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8</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スケジュール</a:t>
                      </a:r>
                    </a:p>
                  </a:txBody>
                  <a:tcPr anchor="ctr"/>
                </a:tc>
                <a:tc>
                  <a:txBody>
                    <a:bodyPr/>
                    <a:lstStyle/>
                    <a:p>
                      <a:pPr marL="92075" marR="0" indent="-92075"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実証スケジュールについてスケジュールを記載すること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2241795597"/>
                  </a:ext>
                </a:extLst>
              </a:tr>
            </a:tbl>
          </a:graphicData>
        </a:graphic>
      </p:graphicFrame>
    </p:spTree>
    <p:extLst>
      <p:ext uri="{BB962C8B-B14F-4D97-AF65-F5344CB8AC3E}">
        <p14:creationId xmlns:p14="http://schemas.microsoft.com/office/powerpoint/2010/main" val="2575382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７．コンソーシアム体制</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10</a:t>
            </a:fld>
            <a:endParaRPr kumimoji="1" lang="ja-JP" altLang="en-US" dirty="0"/>
          </a:p>
        </p:txBody>
      </p:sp>
    </p:spTree>
    <p:extLst>
      <p:ext uri="{BB962C8B-B14F-4D97-AF65-F5344CB8AC3E}">
        <p14:creationId xmlns:p14="http://schemas.microsoft.com/office/powerpoint/2010/main" val="21048828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８．スケジュール</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11</a:t>
            </a:fld>
            <a:endParaRPr kumimoji="1" lang="ja-JP" altLang="en-US" dirty="0"/>
          </a:p>
        </p:txBody>
      </p:sp>
    </p:spTree>
    <p:extLst>
      <p:ext uri="{BB962C8B-B14F-4D97-AF65-F5344CB8AC3E}">
        <p14:creationId xmlns:p14="http://schemas.microsoft.com/office/powerpoint/2010/main" val="2673633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○○系統実証事業</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3640495342"/>
              </p:ext>
            </p:extLst>
          </p:nvPr>
        </p:nvGraphicFramePr>
        <p:xfrm>
          <a:off x="683568" y="2060846"/>
          <a:ext cx="7776864" cy="1219200"/>
        </p:xfrm>
        <a:graphic>
          <a:graphicData uri="http://schemas.openxmlformats.org/drawingml/2006/table">
            <a:tbl>
              <a:tblPr firstRow="1" bandRow="1">
                <a:tableStyleId>{5940675A-B579-460E-94D1-54222C63F5DA}</a:tableStyleId>
              </a:tblPr>
              <a:tblGrid>
                <a:gridCol w="2880320">
                  <a:extLst>
                    <a:ext uri="{9D8B030D-6E8A-4147-A177-3AD203B41FA5}">
                      <a16:colId xmlns:a16="http://schemas.microsoft.com/office/drawing/2014/main" val="20000"/>
                    </a:ext>
                  </a:extLst>
                </a:gridCol>
                <a:gridCol w="4896544">
                  <a:extLst>
                    <a:ext uri="{9D8B030D-6E8A-4147-A177-3AD203B41FA5}">
                      <a16:colId xmlns:a16="http://schemas.microsoft.com/office/drawing/2014/main" val="20001"/>
                    </a:ext>
                  </a:extLst>
                </a:gridCol>
              </a:tblGrid>
              <a:tr h="2880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申請者１</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0"/>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申請者２</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1"/>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一般送配電事業者等</a:t>
                      </a: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a:t>
                      </a:r>
                    </a:p>
                  </a:txBody>
                  <a:tcPr/>
                </a:tc>
                <a:extLst>
                  <a:ext uri="{0D108BD9-81ED-4DB2-BD59-A6C34878D82A}">
                    <a16:rowId xmlns:a16="http://schemas.microsoft.com/office/drawing/2014/main" val="10002"/>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活用を想定している設備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系統用蓄電システム　／　水電解装置</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916801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１．系統増強を回避するエリア及び課題抽出</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Tree>
    <p:extLst>
      <p:ext uri="{BB962C8B-B14F-4D97-AF65-F5344CB8AC3E}">
        <p14:creationId xmlns:p14="http://schemas.microsoft.com/office/powerpoint/2010/main" val="4167452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１．系統増強を回避するエリア及び課題抽出（系統図）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Tree>
    <p:extLst>
      <p:ext uri="{BB962C8B-B14F-4D97-AF65-F5344CB8AC3E}">
        <p14:creationId xmlns:p14="http://schemas.microsoft.com/office/powerpoint/2010/main" val="4010224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２．課題に対する実証事業の位置づけ及び実証内容</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Tree>
    <p:extLst>
      <p:ext uri="{BB962C8B-B14F-4D97-AF65-F5344CB8AC3E}">
        <p14:creationId xmlns:p14="http://schemas.microsoft.com/office/powerpoint/2010/main" val="1898354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３．事業内容の先進性、独創性、応用性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Tree>
    <p:extLst>
      <p:ext uri="{BB962C8B-B14F-4D97-AF65-F5344CB8AC3E}">
        <p14:creationId xmlns:p14="http://schemas.microsoft.com/office/powerpoint/2010/main" val="3041015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４．将来性およびビジネススキーム</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Tree>
    <p:extLst>
      <p:ext uri="{BB962C8B-B14F-4D97-AF65-F5344CB8AC3E}">
        <p14:creationId xmlns:p14="http://schemas.microsoft.com/office/powerpoint/2010/main" val="170147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５．実証の実現性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Tree>
    <p:extLst>
      <p:ext uri="{BB962C8B-B14F-4D97-AF65-F5344CB8AC3E}">
        <p14:creationId xmlns:p14="http://schemas.microsoft.com/office/powerpoint/2010/main" val="3751668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６．社会的意義</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Tree>
    <p:extLst>
      <p:ext uri="{BB962C8B-B14F-4D97-AF65-F5344CB8AC3E}">
        <p14:creationId xmlns:p14="http://schemas.microsoft.com/office/powerpoint/2010/main" val="345293481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CC"/>
        </a:solidFill>
        <a:ln>
          <a:solidFill>
            <a:srgbClr val="FF0000"/>
          </a:solidFill>
        </a:ln>
      </a:spPr>
      <a:bodyPr rtlCol="0" anchor="ctr"/>
      <a:lstStyle>
        <a:defPPr>
          <a:defRPr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1078</TotalTime>
  <Words>1236</Words>
  <Application>Microsoft Office PowerPoint</Application>
  <PresentationFormat>画面に合わせる (4:3)</PresentationFormat>
  <Paragraphs>175</Paragraphs>
  <Slides>11</Slides>
  <Notes>11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11</vt:i4>
      </vt:variant>
    </vt:vector>
  </HeadingPairs>
  <TitlesOfParts>
    <vt:vector size="16" baseType="lpstr">
      <vt:lpstr>Arial</vt:lpstr>
      <vt:lpstr>Calibri</vt:lpstr>
      <vt:lpstr>Meiryo UI</vt:lpstr>
      <vt:lpstr>Wingdings</vt:lpstr>
      <vt:lpstr>Office ​​テーマ</vt:lpstr>
      <vt:lpstr>本様式の記入について（実証用）</vt:lpstr>
      <vt:lpstr>例）【○○系統実証事業】</vt:lpstr>
      <vt:lpstr>１．系統増強を回避するエリア及び課題抽出</vt:lpstr>
      <vt:lpstr>１．系統増強を回避するエリア及び課題抽出（系統図）</vt:lpstr>
      <vt:lpstr>２．課題に対する実証事業の位置づけ及び実証内容</vt:lpstr>
      <vt:lpstr>３．事業内容の先進性、独創性、応用性</vt:lpstr>
      <vt:lpstr>４．将来性およびビジネススキーム</vt:lpstr>
      <vt:lpstr>５．実証の実現性</vt:lpstr>
      <vt:lpstr>６．社会的意義</vt:lpstr>
      <vt:lpstr>７．コンソーシアム体制</vt:lpstr>
      <vt:lpstr>８．スケジュール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本様式の記入について</dc:title>
  <dcterms:created xsi:type="dcterms:W3CDTF">2019-03-15T07:04:45Z</dcterms:created>
  <dcterms:modified xsi:type="dcterms:W3CDTF">2023-05-24T04:31:06Z</dcterms:modified>
</cp:coreProperties>
</file>