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handoutMasterIdLst>
    <p:handoutMasterId r:id="rId14"/>
  </p:handoutMasterIdLst>
  <p:sldIdLst>
    <p:sldId id="286" r:id="rId2"/>
    <p:sldId id="265" r:id="rId3"/>
    <p:sldId id="287" r:id="rId4"/>
    <p:sldId id="294" r:id="rId5"/>
    <p:sldId id="288" r:id="rId6"/>
    <p:sldId id="289" r:id="rId7"/>
    <p:sldId id="290" r:id="rId8"/>
    <p:sldId id="291" r:id="rId9"/>
    <p:sldId id="295" r:id="rId10"/>
    <p:sldId id="292" r:id="rId11"/>
    <p:sldId id="297" r:id="rId12"/>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1">
          <p15:clr>
            <a:srgbClr val="A4A3A4"/>
          </p15:clr>
        </p15:guide>
        <p15:guide id="2" pos="2144">
          <p15:clr>
            <a:srgbClr val="A4A3A4"/>
          </p15:clr>
        </p15:guide>
      </p15:notes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 id="{3A23B3E9-3DE4-78E3-B2DC-DBC2D7E3CEC8}" name="田中 俊生" initials="田中" userId="田中 俊生" providerId="None"/>
  <p188:author id="{991E10F2-60CC-6C85-66D1-CB44340EE7AF}" name="siipcn0359" initials="s" userId="S::siipcd0217@officeSII.onmicrosoft.com::e89e915c-d66a-4fbd-be99-d3b2cfed1393" providerId="AD"/>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2017" autoAdjust="0"/>
    <p:restoredTop sz="82824" autoAdjust="0"/>
  </p:normalViewPr>
  <p:slideViewPr>
    <p:cSldViewPr>
      <p:cViewPr varScale="1">
        <p:scale>
          <a:sx n="90" d="100"/>
          <a:sy n="90" d="100"/>
        </p:scale>
        <p:origin x="2340" y="96"/>
      </p:cViewPr>
      <p:guideLst>
        <p:guide orient="horz" pos="2160"/>
        <p:guide pos="2880"/>
      </p:guideLst>
    </p:cSldViewPr>
  </p:slideViewPr>
  <p:notesTextViewPr>
    <p:cViewPr>
      <p:scale>
        <a:sx n="1" d="1"/>
        <a:sy n="1" d="1"/>
      </p:scale>
      <p:origin x="0" y="0"/>
    </p:cViewPr>
  </p:notesTextViewPr>
  <p:notesViewPr>
    <p:cSldViewPr>
      <p:cViewPr varScale="1">
        <p:scale>
          <a:sx n="77" d="100"/>
          <a:sy n="77" d="100"/>
        </p:scale>
        <p:origin x="4002" y="108"/>
      </p:cViewPr>
      <p:guideLst>
        <p:guide orient="horz" pos="3131"/>
        <p:guide pos="2144"/>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8/10/relationships/authors" Target="author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5838" y="0"/>
            <a:ext cx="2949787" cy="496967"/>
          </a:xfrm>
          <a:prstGeom prst="rect">
            <a:avLst/>
          </a:prstGeom>
        </p:spPr>
        <p:txBody>
          <a:bodyPr vert="horz" lIns="91440" tIns="45720" rIns="91440" bIns="45720" rtlCol="0"/>
          <a:lstStyle>
            <a:lvl1pPr algn="r">
              <a:defRPr sz="1200"/>
            </a:lvl1pPr>
          </a:lstStyle>
          <a:p>
            <a:fld id="{07CCFFC4-ECCC-48F5-8D3F-462A5B9D862E}" type="datetimeFigureOut">
              <a:rPr kumimoji="1" lang="ja-JP" altLang="en-US" smtClean="0"/>
              <a:t>2023/5/24</a:t>
            </a:fld>
            <a:endParaRPr kumimoji="1" lang="ja-JP" altLang="en-US"/>
          </a:p>
        </p:txBody>
      </p:sp>
      <p:sp>
        <p:nvSpPr>
          <p:cNvPr id="4" name="フッター プレースホルダー 3"/>
          <p:cNvSpPr>
            <a:spLocks noGrp="1"/>
          </p:cNvSpPr>
          <p:nvPr>
            <p:ph type="ftr" sz="quarter" idx="2"/>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5838" y="9440646"/>
            <a:ext cx="2949787" cy="496967"/>
          </a:xfrm>
          <a:prstGeom prst="rect">
            <a:avLst/>
          </a:prstGeom>
        </p:spPr>
        <p:txBody>
          <a:bodyPr vert="horz" lIns="91440" tIns="45720" rIns="91440" bIns="45720" rtlCol="0" anchor="b"/>
          <a:lstStyle>
            <a:lvl1pPr algn="r">
              <a:defRPr sz="1200"/>
            </a:lvl1pPr>
          </a:lstStyle>
          <a:p>
            <a:fld id="{1079B02B-403B-4B96-984E-70697F463D80}" type="slidenum">
              <a:rPr kumimoji="1" lang="ja-JP" altLang="en-US" smtClean="0"/>
              <a:t>‹#›</a:t>
            </a:fld>
            <a:endParaRPr kumimoji="1" lang="ja-JP" altLang="en-US"/>
          </a:p>
        </p:txBody>
      </p:sp>
    </p:spTree>
    <p:extLst>
      <p:ext uri="{BB962C8B-B14F-4D97-AF65-F5344CB8AC3E}">
        <p14:creationId xmlns:p14="http://schemas.microsoft.com/office/powerpoint/2010/main" val="1510429581"/>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D75E2854-4FBD-462E-98C4-BC0E16FB3D5E}" type="datetimeFigureOut">
              <a:rPr kumimoji="1" lang="ja-JP" altLang="en-US" smtClean="0"/>
              <a:t>2023/5/24</a:t>
            </a:fld>
            <a:endParaRPr kumimoji="1" lang="ja-JP" altLang="en-US"/>
          </a:p>
        </p:txBody>
      </p:sp>
      <p:sp>
        <p:nvSpPr>
          <p:cNvPr id="4" name="スライド イメージ プレースホルダー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E51DC78B-8530-4493-B636-CAEF2E9D7C47}" type="slidenum">
              <a:rPr kumimoji="1" lang="ja-JP" altLang="en-US" smtClean="0"/>
              <a:t>‹#›</a:t>
            </a:fld>
            <a:endParaRPr kumimoji="1" lang="ja-JP" altLang="en-US"/>
          </a:p>
        </p:txBody>
      </p:sp>
    </p:spTree>
    <p:extLst>
      <p:ext uri="{BB962C8B-B14F-4D97-AF65-F5344CB8AC3E}">
        <p14:creationId xmlns:p14="http://schemas.microsoft.com/office/powerpoint/2010/main" val="4271317600"/>
      </p:ext>
    </p:extLst>
  </p:cSld>
  <p:clrMap bg1="lt1" tx1="dk1" bg2="lt2" tx2="dk2" accent1="accent1" accent2="accent2" accent3="accent3" accent4="accent4" accent5="accent5" accent6="accent6" hlink="hlink" folHlink="folHlink"/>
  <p:hf hd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 typeface="Wingdings" panose="05000000000000000000" pitchFamily="2" charset="2"/>
              <a:buChar char="p"/>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事前検討を行うにあたって予定しているコンソーシアムの構成員及びその役割について記載すること。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marR="0" lvl="0" indent="0" algn="l" defTabSz="914400" rtl="0" eaLnBrk="1" fontAlgn="auto" latinLnBrk="0" hangingPunct="1">
              <a:lnSpc>
                <a:spcPct val="100000"/>
              </a:lnSpc>
              <a:spcBef>
                <a:spcPts val="0"/>
              </a:spcBef>
              <a:spcAft>
                <a:spcPts val="0"/>
              </a:spcAft>
              <a:buClrTx/>
              <a:buSzTx/>
              <a:buFont typeface="Wingdings" panose="05000000000000000000" pitchFamily="2" charset="2"/>
              <a:buChar char="p"/>
              <a:tabLst/>
              <a:defRPr/>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必要な関係者間との協議状況について記載すること。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10</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事前検討及び実証スケジュールを記載すること。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11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226282435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285750" indent="-285750">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本資料は審査委員が申請内容の審査を実施するための重要な資料となりますので、各注意事項を熟読のうえ作成を行って下さい。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文字の大きさは</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14pt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以上とすること。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既定のフォント（</a:t>
            </a:r>
            <a:r>
              <a:rPr lang="en-US" altLang="ja-JP" sz="1200" dirty="0" err="1">
                <a:solidFill>
                  <a:srgbClr val="FF0000"/>
                </a:solidFill>
                <a:latin typeface="Meiryo UI" panose="020B0604030504040204" pitchFamily="50" charset="-128"/>
                <a:ea typeface="Meiryo UI" panose="020B0604030504040204" pitchFamily="50" charset="-128"/>
                <a:cs typeface="Meiryo UI" panose="020B0604030504040204" pitchFamily="50" charset="-128"/>
              </a:rPr>
              <a:t>Meiryo</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UI</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）を使用すること。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各項目の枚数について指定はありません。複数項目を１枚にまとめても問題ありません。</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図表などを用いて、分かりやすく表現して下さい。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342900" indent="-342900">
              <a:buFont typeface="+mj-ea"/>
              <a:buAutoNum type="circleNumDbPlain"/>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各説明は、具体的かつ定量的に分かりやすく説明して下さい。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フッター プレースホルダー 3"/>
          <p:cNvSpPr>
            <a:spLocks noGrp="1"/>
          </p:cNvSpPr>
          <p:nvPr>
            <p:ph type="ftr" sz="quarter" idx="10"/>
          </p:nvPr>
        </p:nvSpPr>
        <p:spPr/>
        <p:txBody>
          <a:bodyPr/>
          <a:lstStyle/>
          <a:p>
            <a:endParaRPr kumimoji="1" lang="ja-JP" altLang="en-US"/>
          </a:p>
        </p:txBody>
      </p:sp>
      <p:sp>
        <p:nvSpPr>
          <p:cNvPr id="5" name="スライド番号プレースホルダー 4"/>
          <p:cNvSpPr>
            <a:spLocks noGrp="1"/>
          </p:cNvSpPr>
          <p:nvPr>
            <p:ph type="sldNum" sz="quarter" idx="11"/>
          </p:nvPr>
        </p:nvSpPr>
        <p:spPr/>
        <p:txBody>
          <a:bodyPr/>
          <a:lstStyle/>
          <a:p>
            <a:fld id="{E51DC78B-8530-4493-B636-CAEF2E9D7C47}" type="slidenum">
              <a:rPr kumimoji="1" lang="ja-JP" altLang="en-US" smtClean="0"/>
              <a:t>2</a:t>
            </a:fld>
            <a:endParaRPr kumimoji="1" lang="ja-JP" altLang="en-US"/>
          </a:p>
        </p:txBody>
      </p:sp>
    </p:spTree>
    <p:extLst>
      <p:ext uri="{BB962C8B-B14F-4D97-AF65-F5344CB8AC3E}">
        <p14:creationId xmlns:p14="http://schemas.microsoft.com/office/powerpoint/2010/main" val="51920937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系統増強を回避するエリアの概要を示すこと。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当該エリアの課題について説明すること。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3</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実証事業の全体像が把握できる系統図等を添付すること。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実証事業の範囲を明確に記載すること。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4</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当該エリアの課題の解決につながる実証の事前検討であることを具体的に記載すること。</a:t>
            </a: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事前検討として行うべき内容を具体的に記載すること。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n-cs"/>
              </a:rPr>
              <a:t>実証に向けた事前検討内容の先進性、独創性、応用性について具体的に記載すること。</a:t>
            </a:r>
            <a:endParaRPr kumimoji="1" lang="ja-JP" altLang="ja-JP" sz="1200" b="0" i="0" u="none" strike="noStrike"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6</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実証終了後に想定している、系統混雑緩和等するビジネス展開について記載すること。</a:t>
            </a:r>
            <a:endParaRPr kumimoji="1" lang="en-US"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投資回収や収益性のシミュレーションをしている場合は、その結果も示すこと。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kumimoji="1" lang="ja-JP" altLang="ja-JP" sz="1200" b="0" i="0" u="none" strike="noStrike" kern="1200" dirty="0">
              <a:solidFill>
                <a:schemeClr val="tx1"/>
              </a:solidFill>
              <a:effectLst/>
              <a:latin typeface="+mn-lt"/>
              <a:ea typeface="+mn-ea"/>
              <a:cs typeface="+mn-cs"/>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新規に導入する設備について、設備の性能、調達に係る資金等について記載すること。</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kumimoji="1" lang="ja-JP" altLang="en-US"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rPr>
              <a:t>既存設備を活用する場合は、設備の性能、既存設備の活用にあたって考慮すべき点（既存設備の現況等）について記載すること。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70294229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pPr marL="0" indent="0">
              <a:buFont typeface="Arial" panose="020B0604020202020204" pitchFamily="34" charset="0"/>
              <a:buNone/>
            </a:pP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記入上の注意</a:t>
            </a:r>
            <a:r>
              <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pPr marL="0" indent="0">
              <a:buFont typeface="Arial" panose="020B0604020202020204" pitchFamily="34" charset="0"/>
              <a:buNone/>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下記の内容について、現在想定している内容を記載してください。</a:t>
            </a: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0" indent="0">
              <a:buFont typeface="Arial" panose="020B0604020202020204" pitchFamily="34" charset="0"/>
              <a:buNone/>
            </a:pPr>
            <a:endParaRPr lang="en-US" altLang="ja-JP"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p"/>
            </a:pPr>
            <a:r>
              <a:rPr lang="ja-JP" altLang="en-US" sz="120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当該実証によって系統混雑を緩和等することによる社会的意義（再エネの出力制御の回避、系統増強の回避等といった再エネの普及拡大等に資するか、等）について記載すること。</a:t>
            </a:r>
            <a:endParaRPr kumimoji="1" lang="ja-JP" altLang="ja-JP" sz="1200" b="0" i="0" u="none" strike="noStrike" kern="1200" dirty="0">
              <a:solidFill>
                <a:srgbClr val="FF0000"/>
              </a:solidFill>
              <a:effectLst/>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スライド番号プレースホルダー 3"/>
          <p:cNvSpPr>
            <a:spLocks noGrp="1"/>
          </p:cNvSpPr>
          <p:nvPr>
            <p:ph type="sldNum" sz="quarter" idx="10"/>
          </p:nvPr>
        </p:nvSpPr>
        <p:spPr/>
        <p:txBody>
          <a:bodyPr/>
          <a:lstStyle/>
          <a:p>
            <a:fld id="{E51DC78B-8530-4493-B636-CAEF2E9D7C47}" type="slidenum">
              <a:rPr kumimoji="1" lang="ja-JP" altLang="en-US" smtClean="0"/>
              <a:t>9</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Tree>
    <p:extLst>
      <p:ext uri="{BB962C8B-B14F-4D97-AF65-F5344CB8AC3E}">
        <p14:creationId xmlns:p14="http://schemas.microsoft.com/office/powerpoint/2010/main" val="101732490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hasCustomPrompt="1"/>
          </p:nvPr>
        </p:nvSpPr>
        <p:spPr>
          <a:xfrm>
            <a:off x="685800" y="836713"/>
            <a:ext cx="7772400" cy="792088"/>
          </a:xfrm>
          <a:solidFill>
            <a:schemeClr val="accent6">
              <a:lumMod val="75000"/>
            </a:schemeClr>
          </a:solidFill>
        </p:spPr>
        <p:txBody>
          <a:bodyPr>
            <a:normAutofit/>
          </a:bodyPr>
          <a:lstStyle>
            <a:lvl1pPr>
              <a:defRPr sz="2800">
                <a:solidFill>
                  <a:schemeClr val="bg1"/>
                </a:solidFill>
              </a:defRPr>
            </a:lvl1pPr>
          </a:lstStyle>
          <a:p>
            <a:r>
              <a:rPr kumimoji="1" lang="ja-JP" altLang="en-US" dirty="0"/>
              <a:t>（補助事業の名称を記載）</a:t>
            </a:r>
          </a:p>
        </p:txBody>
      </p:sp>
      <p:sp>
        <p:nvSpPr>
          <p:cNvPr id="3" name="サブタイトル 2"/>
          <p:cNvSpPr>
            <a:spLocks noGrp="1"/>
          </p:cNvSpPr>
          <p:nvPr>
            <p:ph type="subTitle" idx="1" hasCustomPrompt="1"/>
          </p:nvPr>
        </p:nvSpPr>
        <p:spPr>
          <a:xfrm>
            <a:off x="683568" y="3789040"/>
            <a:ext cx="7776864" cy="2448272"/>
          </a:xfrm>
          <a:solidFill>
            <a:schemeClr val="accent6">
              <a:lumMod val="20000"/>
              <a:lumOff val="80000"/>
            </a:schemeClr>
          </a:solidFill>
          <a:ln>
            <a:solidFill>
              <a:srgbClr val="FF0000"/>
            </a:solidFill>
          </a:ln>
        </p:spPr>
        <p:txBody>
          <a:bodyPr>
            <a:noAutofit/>
          </a:bodyPr>
          <a:lstStyle>
            <a:lvl1pPr marL="0" indent="0" algn="l">
              <a:buFont typeface="Wingdings" panose="05000000000000000000" pitchFamily="2" charset="2"/>
              <a:buNone/>
              <a:defRPr sz="1400">
                <a:solidFill>
                  <a:srgbClr val="FF0000"/>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en-US" altLang="ja-JP" dirty="0"/>
              <a:t>【</a:t>
            </a:r>
            <a:r>
              <a:rPr kumimoji="1" lang="ja-JP" altLang="en-US" dirty="0"/>
              <a:t>注意</a:t>
            </a:r>
            <a:r>
              <a:rPr kumimoji="1" lang="en-US" altLang="ja-JP" dirty="0"/>
              <a:t>】</a:t>
            </a:r>
          </a:p>
          <a:p>
            <a:endParaRPr kumimoji="1" lang="en-US" altLang="ja-JP" dirty="0"/>
          </a:p>
        </p:txBody>
      </p:sp>
    </p:spTree>
    <p:extLst>
      <p:ext uri="{BB962C8B-B14F-4D97-AF65-F5344CB8AC3E}">
        <p14:creationId xmlns:p14="http://schemas.microsoft.com/office/powerpoint/2010/main" val="351719942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73359496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97746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562074"/>
          </a:xfrm>
        </p:spPr>
        <p:txBody>
          <a:bodyPr>
            <a:noAutofit/>
          </a:bodyPr>
          <a:lstStyle>
            <a:lvl1pPr algn="l">
              <a:defRPr sz="1800"/>
            </a:lvl1pPr>
          </a:lstStyle>
          <a:p>
            <a:r>
              <a:rPr kumimoji="1" lang="ja-JP" altLang="en-US" dirty="0"/>
              <a:t>マスター タイトルの書式設定</a:t>
            </a:r>
          </a:p>
        </p:txBody>
      </p:sp>
      <p:sp>
        <p:nvSpPr>
          <p:cNvPr id="3" name="コンテンツ プレースホルダー 2"/>
          <p:cNvSpPr>
            <a:spLocks noGrp="1"/>
          </p:cNvSpPr>
          <p:nvPr>
            <p:ph idx="1" hasCustomPrompt="1"/>
          </p:nvPr>
        </p:nvSpPr>
        <p:spPr>
          <a:xfrm>
            <a:off x="457200" y="2420888"/>
            <a:ext cx="8229600" cy="370527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詳細</a:t>
            </a:r>
            <a:r>
              <a:rPr kumimoji="1" lang="en-US" altLang="ja-JP" dirty="0"/>
              <a:t>】</a:t>
            </a:r>
          </a:p>
          <a:p>
            <a:pPr lvl="0"/>
            <a:endParaRPr kumimoji="1" lang="ja-JP" altLang="en-US" dirty="0"/>
          </a:p>
        </p:txBody>
      </p:sp>
      <p:sp>
        <p:nvSpPr>
          <p:cNvPr id="4" name="日付プレースホルダー 3"/>
          <p:cNvSpPr>
            <a:spLocks noGrp="1"/>
          </p:cNvSpPr>
          <p:nvPr>
            <p:ph type="dt" sz="half" idx="10"/>
          </p:nvPr>
        </p:nvSpPr>
        <p:spPr>
          <a:xfrm>
            <a:off x="457200" y="6356350"/>
            <a:ext cx="5554960" cy="365125"/>
          </a:xfrm>
        </p:spPr>
        <p:txBody>
          <a:bodyPr/>
          <a:lstStyle>
            <a:lvl1pPr>
              <a:defRPr sz="700">
                <a:latin typeface="Meiryo UI" panose="020B0604030504040204" pitchFamily="50" charset="-128"/>
                <a:ea typeface="Meiryo UI" panose="020B0604030504040204" pitchFamily="50" charset="-128"/>
                <a:cs typeface="Meiryo UI" panose="020B0604030504040204" pitchFamily="50" charset="-128"/>
              </a:defRPr>
            </a:lvl1pPr>
          </a:lstStyle>
          <a:p>
            <a:endParaRPr lang="ja-JP" altLang="en-US" dirty="0"/>
          </a:p>
        </p:txBody>
      </p:sp>
      <p:sp>
        <p:nvSpPr>
          <p:cNvPr id="5" name="フッター プレースホルダー 4"/>
          <p:cNvSpPr>
            <a:spLocks noGrp="1"/>
          </p:cNvSpPr>
          <p:nvPr>
            <p:ph type="ftr" sz="quarter" idx="11"/>
          </p:nvPr>
        </p:nvSpPr>
        <p:spPr/>
        <p:txBody>
          <a:bodyPr/>
          <a:lstStyle/>
          <a:p>
            <a:endParaRPr kumimoji="1" lang="ja-JP" altLang="en-US" dirty="0"/>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dirty="0"/>
          </a:p>
        </p:txBody>
      </p:sp>
      <p:sp>
        <p:nvSpPr>
          <p:cNvPr id="7" name="コンテンツ プレースホルダー 2"/>
          <p:cNvSpPr>
            <a:spLocks noGrp="1"/>
          </p:cNvSpPr>
          <p:nvPr>
            <p:ph idx="13" hasCustomPrompt="1"/>
          </p:nvPr>
        </p:nvSpPr>
        <p:spPr>
          <a:xfrm>
            <a:off x="446856" y="1019869"/>
            <a:ext cx="8229600" cy="1329011"/>
          </a:xfrm>
        </p:spPr>
        <p:txBody>
          <a:bodyPr>
            <a:noAutofit/>
          </a:bodyPr>
          <a:lstStyle>
            <a:lvl1pPr marL="0" indent="0">
              <a:buFont typeface="Wingdings" panose="05000000000000000000" pitchFamily="2" charset="2"/>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要旨</a:t>
            </a:r>
            <a:r>
              <a:rPr kumimoji="1" lang="en-US" altLang="ja-JP" dirty="0"/>
              <a:t>】</a:t>
            </a:r>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a:p>
            <a:pPr lvl="0"/>
            <a:r>
              <a:rPr kumimoji="1" lang="ja-JP" altLang="en-US" dirty="0"/>
              <a:t>■　●●●･･･</a:t>
            </a:r>
            <a:endParaRPr kumimoji="1" lang="en-US" altLang="ja-JP" dirty="0"/>
          </a:p>
        </p:txBody>
      </p:sp>
      <p:sp>
        <p:nvSpPr>
          <p:cNvPr id="8" name="正方形/長方形 7"/>
          <p:cNvSpPr/>
          <p:nvPr userDrawn="1"/>
        </p:nvSpPr>
        <p:spPr>
          <a:xfrm flipV="1">
            <a:off x="0" y="692696"/>
            <a:ext cx="9144000" cy="144015"/>
          </a:xfrm>
          <a:prstGeom prst="rect">
            <a:avLst/>
          </a:prstGeom>
          <a:solidFill>
            <a:schemeClr val="accent6">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コンテンツ プレースホルダー 2"/>
          <p:cNvSpPr>
            <a:spLocks noGrp="1"/>
          </p:cNvSpPr>
          <p:nvPr>
            <p:ph idx="14" hasCustomPrompt="1"/>
          </p:nvPr>
        </p:nvSpPr>
        <p:spPr>
          <a:xfrm>
            <a:off x="827584" y="2924943"/>
            <a:ext cx="7776864" cy="3096345"/>
          </a:xfrm>
        </p:spPr>
        <p:txBody>
          <a:bodyPr>
            <a:normAutofit/>
          </a:bodyPr>
          <a:lstStyle>
            <a:lvl1pPr marL="0" indent="0">
              <a:buNone/>
              <a:defRPr sz="1400"/>
            </a:lvl1pPr>
            <a:lvl2pPr>
              <a:defRPr sz="1800"/>
            </a:lvl2pPr>
            <a:lvl3pPr>
              <a:defRPr sz="1600"/>
            </a:lvl3pPr>
            <a:lvl4pPr>
              <a:defRPr sz="1400"/>
            </a:lvl4pPr>
            <a:lvl5pPr>
              <a:defRPr sz="1400"/>
            </a:lvl5pPr>
          </a:lstStyle>
          <a:p>
            <a:pPr lvl="0"/>
            <a:r>
              <a:rPr kumimoji="1" lang="en-US" altLang="ja-JP" dirty="0"/>
              <a:t>【</a:t>
            </a:r>
            <a:r>
              <a:rPr kumimoji="1" lang="ja-JP" altLang="en-US" dirty="0"/>
              <a:t>記入上の注意</a:t>
            </a:r>
            <a:r>
              <a:rPr kumimoji="1" lang="en-US" altLang="ja-JP" dirty="0"/>
              <a:t>】</a:t>
            </a:r>
          </a:p>
          <a:p>
            <a:pPr lvl="0"/>
            <a:endParaRPr kumimoji="1" lang="en-US" altLang="ja-JP" dirty="0"/>
          </a:p>
          <a:p>
            <a:pPr lvl="0"/>
            <a:r>
              <a:rPr kumimoji="1" lang="ja-JP" altLang="en-US" dirty="0"/>
              <a:t>　□</a:t>
            </a:r>
          </a:p>
        </p:txBody>
      </p:sp>
    </p:spTree>
    <p:extLst>
      <p:ext uri="{BB962C8B-B14F-4D97-AF65-F5344CB8AC3E}">
        <p14:creationId xmlns:p14="http://schemas.microsoft.com/office/powerpoint/2010/main" val="2575107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1965606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17183141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2257985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9015332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3056379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4491689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D22E163-5177-42DA-92F3-6E521FD5D760}" type="slidenum">
              <a:rPr kumimoji="1" lang="ja-JP" altLang="en-US" smtClean="0"/>
              <a:t>‹#›</a:t>
            </a:fld>
            <a:endParaRPr kumimoji="1" lang="ja-JP" altLang="en-US"/>
          </a:p>
        </p:txBody>
      </p:sp>
    </p:spTree>
    <p:extLst>
      <p:ext uri="{BB962C8B-B14F-4D97-AF65-F5344CB8AC3E}">
        <p14:creationId xmlns:p14="http://schemas.microsoft.com/office/powerpoint/2010/main" val="6566412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D22E163-5177-42DA-92F3-6E521FD5D760}" type="slidenum">
              <a:rPr kumimoji="1" lang="ja-JP" altLang="en-US" smtClean="0"/>
              <a:t>‹#›</a:t>
            </a:fld>
            <a:endParaRPr kumimoji="1" lang="ja-JP" altLang="en-US"/>
          </a:p>
        </p:txBody>
      </p:sp>
      <p:sp>
        <p:nvSpPr>
          <p:cNvPr id="7" name="フッター プレースホルダー 4">
            <a:extLst>
              <a:ext uri="{FF2B5EF4-FFF2-40B4-BE49-F238E27FC236}">
                <a16:creationId xmlns:a16="http://schemas.microsoft.com/office/drawing/2014/main" id="{A6373E70-EE6D-46C2-A28D-72B82B0DFD60}"/>
              </a:ext>
            </a:extLst>
          </p:cNvPr>
          <p:cNvSpPr txBox="1">
            <a:spLocks/>
          </p:cNvSpPr>
          <p:nvPr userDrawn="1"/>
        </p:nvSpPr>
        <p:spPr>
          <a:xfrm>
            <a:off x="467544" y="6663853"/>
            <a:ext cx="6480720" cy="196131"/>
          </a:xfrm>
          <a:prstGeom prst="rect">
            <a:avLst/>
          </a:prstGeom>
        </p:spPr>
        <p:txBody>
          <a:bodyPr vert="horz" lIns="91440" tIns="45720" rIns="91440" bIns="45720" rtlCol="0" anchor="ctr"/>
          <a:lstStyle>
            <a:defPPr>
              <a:defRPr lang="ja-JP"/>
            </a:defPPr>
            <a:lvl1pPr marL="0" algn="ctr" defTabSz="914400" rtl="0" eaLnBrk="1" latinLnBrk="0" hangingPunct="1">
              <a:defRPr kumimoji="1" sz="12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algn="l"/>
            <a:r>
              <a:rPr lang="ja-JP" altLang="en-US" sz="700" dirty="0">
                <a:latin typeface="Meiryo UI" panose="020B0604030504040204" pitchFamily="50" charset="-128"/>
                <a:ea typeface="Meiryo UI" panose="020B0604030504040204" pitchFamily="50" charset="-128"/>
                <a:cs typeface="Meiryo UI" panose="020B0604030504040204" pitchFamily="50" charset="-128"/>
              </a:rPr>
              <a:t>令和５年度　系統用蓄電池等導入・配電網合理化等再生可能エネルギー導入加速化事業費補助金（系統用蓄電池等実証事業）</a:t>
            </a:r>
          </a:p>
        </p:txBody>
      </p:sp>
      <p:sp>
        <p:nvSpPr>
          <p:cNvPr id="8" name="正方形/長方形 7">
            <a:extLst>
              <a:ext uri="{FF2B5EF4-FFF2-40B4-BE49-F238E27FC236}">
                <a16:creationId xmlns:a16="http://schemas.microsoft.com/office/drawing/2014/main" id="{3B7E02F1-B238-590F-4AEE-C1609B34E4A9}"/>
              </a:ext>
            </a:extLst>
          </p:cNvPr>
          <p:cNvSpPr/>
          <p:nvPr userDrawn="1"/>
        </p:nvSpPr>
        <p:spPr>
          <a:xfrm>
            <a:off x="-11324" y="0"/>
            <a:ext cx="2848136" cy="360040"/>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en-US" altLang="ja-JP"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2-8</a:t>
            </a:r>
            <a:r>
              <a:rPr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rPr>
              <a:t>　事業概要資料</a:t>
            </a:r>
            <a:endParaRPr kumimoji="1" lang="ja-JP" altLang="en-US" sz="1100" dirty="0">
              <a:solidFill>
                <a:schemeClr val="tx1"/>
              </a:solidFill>
              <a:latin typeface="Meiryo UI" panose="020B0604030504040204" pitchFamily="50" charset="-128"/>
              <a:ea typeface="Meiryo UI" panose="020B0604030504040204" pitchFamily="50" charset="-128"/>
              <a:cs typeface="Meiryo UI" panose="020B0604030504040204" pitchFamily="50" charset="-128"/>
            </a:endParaRPr>
          </a:p>
        </p:txBody>
      </p:sp>
    </p:spTree>
    <p:extLst>
      <p:ext uri="{BB962C8B-B14F-4D97-AF65-F5344CB8AC3E}">
        <p14:creationId xmlns:p14="http://schemas.microsoft.com/office/powerpoint/2010/main" val="423025231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a:latin typeface="Meiryo UI" panose="020B0604030504040204" pitchFamily="50" charset="-128"/>
                <a:ea typeface="Meiryo UI" panose="020B0604030504040204" pitchFamily="50" charset="-128"/>
                <a:cs typeface="Meiryo UI" panose="020B0604030504040204" pitchFamily="50" charset="-128"/>
              </a:rPr>
              <a:t>本様式の記入について（事前検討用）</a:t>
            </a: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a:t>
            </a:fld>
            <a:endParaRPr kumimoji="1" lang="ja-JP" altLang="en-US" dirty="0"/>
          </a:p>
        </p:txBody>
      </p:sp>
      <p:sp>
        <p:nvSpPr>
          <p:cNvPr id="13" name="コンテンツ プレースホルダー 3"/>
          <p:cNvSpPr>
            <a:spLocks noGrp="1"/>
          </p:cNvSpPr>
          <p:nvPr>
            <p:ph idx="13"/>
          </p:nvPr>
        </p:nvSpPr>
        <p:spPr>
          <a:xfrm>
            <a:off x="446856" y="1019869"/>
            <a:ext cx="8373616" cy="5563493"/>
          </a:xfrm>
          <a:solidFill>
            <a:schemeClr val="accent6">
              <a:lumMod val="20000"/>
              <a:lumOff val="80000"/>
            </a:schemeClr>
          </a:solidFill>
          <a:ln>
            <a:solidFill>
              <a:srgbClr val="FF0000"/>
            </a:solidFill>
          </a:ln>
        </p:spPr>
        <p:txBody>
          <a:bodyPr/>
          <a:lstStyle/>
          <a:p>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注意</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本資料の作成にあたっては、における事業概要及び以下１～８の項目について文章及び図表化したもので表現すること。</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a:t>
            </a:r>
            <a:r>
              <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作成段階で未定の箇所がある場合はそのことが分かるように記載すること。</a:t>
            </a:r>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268288" indent="-268288"/>
            <a:endParaRPr lang="en-US" altLang="ja-JP"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14" name="表 13"/>
          <p:cNvGraphicFramePr>
            <a:graphicFrameLocks noGrp="1"/>
          </p:cNvGraphicFramePr>
          <p:nvPr>
            <p:extLst>
              <p:ext uri="{D42A27DB-BD31-4B8C-83A1-F6EECF244321}">
                <p14:modId xmlns:p14="http://schemas.microsoft.com/office/powerpoint/2010/main" val="3166811047"/>
              </p:ext>
            </p:extLst>
          </p:nvPr>
        </p:nvGraphicFramePr>
        <p:xfrm>
          <a:off x="539552" y="2744703"/>
          <a:ext cx="8208912" cy="3549372"/>
        </p:xfrm>
        <a:graphic>
          <a:graphicData uri="http://schemas.openxmlformats.org/drawingml/2006/table">
            <a:tbl>
              <a:tblPr firstRow="1" bandRow="1">
                <a:tableStyleId>{5940675A-B579-460E-94D1-54222C63F5DA}</a:tableStyleId>
              </a:tblPr>
              <a:tblGrid>
                <a:gridCol w="432048">
                  <a:extLst>
                    <a:ext uri="{9D8B030D-6E8A-4147-A177-3AD203B41FA5}">
                      <a16:colId xmlns:a16="http://schemas.microsoft.com/office/drawing/2014/main" val="20000"/>
                    </a:ext>
                  </a:extLst>
                </a:gridCol>
                <a:gridCol w="2486676">
                  <a:extLst>
                    <a:ext uri="{9D8B030D-6E8A-4147-A177-3AD203B41FA5}">
                      <a16:colId xmlns:a16="http://schemas.microsoft.com/office/drawing/2014/main" val="20001"/>
                    </a:ext>
                  </a:extLst>
                </a:gridCol>
                <a:gridCol w="5290188">
                  <a:extLst>
                    <a:ext uri="{9D8B030D-6E8A-4147-A177-3AD203B41FA5}">
                      <a16:colId xmlns:a16="http://schemas.microsoft.com/office/drawing/2014/main" val="20002"/>
                    </a:ext>
                  </a:extLst>
                </a:gridCol>
              </a:tblGrid>
              <a:tr h="250288">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No.</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pPr algn="ct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項目</a:t>
                      </a:r>
                    </a:p>
                  </a:txBody>
                  <a:tcPr anchor="ctr"/>
                </a:tc>
                <a:tc>
                  <a:txBody>
                    <a:bodyPr/>
                    <a:lstStyle/>
                    <a:p>
                      <a:pPr algn="ct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内容</a:t>
                      </a:r>
                    </a:p>
                  </a:txBody>
                  <a:tcPr anchor="ctr"/>
                </a:tc>
                <a:extLst>
                  <a:ext uri="{0D108BD9-81ED-4DB2-BD59-A6C34878D82A}">
                    <a16:rowId xmlns:a16="http://schemas.microsoft.com/office/drawing/2014/main" val="10000"/>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1</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系統増強を回避するエリア及び課題抽出</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系統増強を回避する想定エリアを記載すること</a:t>
                      </a:r>
                      <a:endPar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想定エリアにおける課題を抽出し、記載すること</a:t>
                      </a:r>
                      <a:endPar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extLst>
                  <a:ext uri="{0D108BD9-81ED-4DB2-BD59-A6C34878D82A}">
                    <a16:rowId xmlns:a16="http://schemas.microsoft.com/office/drawing/2014/main" val="10001"/>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2</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課題に対する実証事業の位置づけ</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課題を踏まえた事前検討の内容であることを記載すること</a:t>
                      </a:r>
                      <a:endParaRPr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事前検討を行う予定の内容を具体的に記載すること</a:t>
                      </a:r>
                    </a:p>
                  </a:txBody>
                  <a:tcPr anchor="ctr"/>
                </a:tc>
                <a:extLst>
                  <a:ext uri="{0D108BD9-81ED-4DB2-BD59-A6C34878D82A}">
                    <a16:rowId xmlns:a16="http://schemas.microsoft.com/office/drawing/2014/main" val="10002"/>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3</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事業内容の先進性、独創性、応用性</a:t>
                      </a: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（実証に向けた）事前検討の内容の先進性、独創性、応用性について記載すること</a:t>
                      </a:r>
                    </a:p>
                  </a:txBody>
                  <a:tcPr anchor="ctr"/>
                </a:tc>
                <a:extLst>
                  <a:ext uri="{0D108BD9-81ED-4DB2-BD59-A6C34878D82A}">
                    <a16:rowId xmlns:a16="http://schemas.microsoft.com/office/drawing/2014/main" val="10003"/>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4</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将来性およびビジネススキーム</a:t>
                      </a:r>
                    </a:p>
                  </a:txBody>
                  <a:tcPr anchor="ctr"/>
                </a:tc>
                <a:tc>
                  <a:txBody>
                    <a:bodyPr/>
                    <a:lstStyle/>
                    <a:p>
                      <a:pPr marL="92075" indent="-92075"/>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将来的な系統混雑を緩和等するビジネス展開について記載すること</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extLst>
                  <a:ext uri="{0D108BD9-81ED-4DB2-BD59-A6C34878D82A}">
                    <a16:rowId xmlns:a16="http://schemas.microsoft.com/office/drawing/2014/main" val="10004"/>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5</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設備導入の実現性</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設備導入または既設設備活用等の検討内容について記載すること</a:t>
                      </a:r>
                    </a:p>
                  </a:txBody>
                  <a:tcPr anchor="ctr"/>
                </a:tc>
                <a:extLst>
                  <a:ext uri="{0D108BD9-81ED-4DB2-BD59-A6C34878D82A}">
                    <a16:rowId xmlns:a16="http://schemas.microsoft.com/office/drawing/2014/main" val="3849581183"/>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6</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r>
                        <a:rPr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社会的意義</a:t>
                      </a:r>
                    </a:p>
                  </a:txBody>
                  <a:tcPr anchor="ctr"/>
                </a:tc>
                <a:tc>
                  <a:txBody>
                    <a:bodyPr/>
                    <a:lstStyle/>
                    <a:p>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系統混雑を緩和等することによる社会的意義について記載すること</a:t>
                      </a:r>
                    </a:p>
                  </a:txBody>
                  <a:tcPr anchor="ctr"/>
                </a:tc>
                <a:extLst>
                  <a:ext uri="{0D108BD9-81ED-4DB2-BD59-A6C34878D82A}">
                    <a16:rowId xmlns:a16="http://schemas.microsoft.com/office/drawing/2014/main" val="10005"/>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7</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コンソーシアム体制</a:t>
                      </a:r>
                    </a:p>
                  </a:txBody>
                  <a:tcPr anchor="ctr"/>
                </a:tc>
                <a:tc>
                  <a:txBody>
                    <a:bodyPr/>
                    <a:lstStyle/>
                    <a:p>
                      <a:pPr marL="92075" marR="0" indent="-92075"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事前検討を行うにあたって予定しているコンソーシアムの構成員について記載すること</a:t>
                      </a:r>
                      <a:endPar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p>
                      <a:pPr marL="92075" marR="0" indent="-92075"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必要な関係者間との協議状況について記載すること</a:t>
                      </a:r>
                    </a:p>
                  </a:txBody>
                  <a:tcPr anchor="ctr"/>
                </a:tc>
                <a:extLst>
                  <a:ext uri="{0D108BD9-81ED-4DB2-BD59-A6C34878D82A}">
                    <a16:rowId xmlns:a16="http://schemas.microsoft.com/office/drawing/2014/main" val="10006"/>
                  </a:ext>
                </a:extLst>
              </a:tr>
              <a:tr h="412239">
                <a:tc>
                  <a:txBody>
                    <a:bodyPr/>
                    <a:lstStyle/>
                    <a:p>
                      <a:pPr algn="ctr"/>
                      <a:r>
                        <a:rPr kumimoji="1" lang="en-US" altLang="ja-JP"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8</a:t>
                      </a:r>
                      <a:endPar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endParaRPr>
                    </a:p>
                  </a:txBody>
                  <a:tcPr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スケジュール</a:t>
                      </a:r>
                    </a:p>
                  </a:txBody>
                  <a:tcPr anchor="ctr"/>
                </a:tc>
                <a:tc>
                  <a:txBody>
                    <a:bodyPr/>
                    <a:lstStyle/>
                    <a:p>
                      <a:pPr marL="92075" marR="0" indent="-92075" algn="l" defTabSz="914400" rtl="0" eaLnBrk="1" fontAlgn="auto" latinLnBrk="0" hangingPunct="1">
                        <a:lnSpc>
                          <a:spcPct val="100000"/>
                        </a:lnSpc>
                        <a:spcBef>
                          <a:spcPts val="0"/>
                        </a:spcBef>
                        <a:spcAft>
                          <a:spcPts val="0"/>
                        </a:spcAft>
                        <a:buClrTx/>
                        <a:buSzTx/>
                        <a:buFontTx/>
                        <a:buNone/>
                        <a:tabLst/>
                        <a:defRPr/>
                      </a:pPr>
                      <a:r>
                        <a:rPr kumimoji="1" lang="ja-JP" altLang="en-US" sz="1050" dirty="0">
                          <a:solidFill>
                            <a:srgbClr val="FF0000"/>
                          </a:solidFill>
                          <a:latin typeface="Meiryo UI" panose="020B0604030504040204" pitchFamily="50" charset="-128"/>
                          <a:ea typeface="Meiryo UI" panose="020B0604030504040204" pitchFamily="50" charset="-128"/>
                          <a:cs typeface="Meiryo UI" panose="020B0604030504040204" pitchFamily="50" charset="-128"/>
                        </a:rPr>
                        <a:t>・ 事前検討及び実証スケジュールについてスケジュールを記載すること</a:t>
                      </a:r>
                    </a:p>
                  </a:txBody>
                  <a:tcPr anchor="ctr"/>
                </a:tc>
                <a:extLst>
                  <a:ext uri="{0D108BD9-81ED-4DB2-BD59-A6C34878D82A}">
                    <a16:rowId xmlns:a16="http://schemas.microsoft.com/office/drawing/2014/main" val="3447355457"/>
                  </a:ext>
                </a:extLst>
              </a:tr>
            </a:tbl>
          </a:graphicData>
        </a:graphic>
      </p:graphicFrame>
    </p:spTree>
    <p:extLst>
      <p:ext uri="{BB962C8B-B14F-4D97-AF65-F5344CB8AC3E}">
        <p14:creationId xmlns:p14="http://schemas.microsoft.com/office/powerpoint/2010/main" val="163412830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７．コンソーシアム体制</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10</a:t>
            </a:fld>
            <a:endParaRPr kumimoji="1" lang="ja-JP" altLang="en-US" dirty="0"/>
          </a:p>
        </p:txBody>
      </p:sp>
    </p:spTree>
    <p:extLst>
      <p:ext uri="{BB962C8B-B14F-4D97-AF65-F5344CB8AC3E}">
        <p14:creationId xmlns:p14="http://schemas.microsoft.com/office/powerpoint/2010/main" val="210488283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８．スケジュール</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11</a:t>
            </a:fld>
            <a:endParaRPr kumimoji="1" lang="ja-JP" altLang="en-US" dirty="0"/>
          </a:p>
        </p:txBody>
      </p:sp>
    </p:spTree>
    <p:extLst>
      <p:ext uri="{BB962C8B-B14F-4D97-AF65-F5344CB8AC3E}">
        <p14:creationId xmlns:p14="http://schemas.microsoft.com/office/powerpoint/2010/main" val="267363351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36512" y="836713"/>
            <a:ext cx="9217024" cy="792088"/>
          </a:xfrm>
        </p:spPr>
        <p:txBody>
          <a:bodyPr>
            <a:normAutofit/>
          </a:bodyPr>
          <a:lstStyle/>
          <a:p>
            <a:r>
              <a:rPr kumimoji="1" lang="ja-JP" altLang="en-US" sz="2400" dirty="0">
                <a:latin typeface="Meiryo UI" panose="020B0604030504040204" pitchFamily="50" charset="-128"/>
                <a:ea typeface="Meiryo UI" panose="020B0604030504040204" pitchFamily="50" charset="-128"/>
                <a:cs typeface="Meiryo UI" panose="020B0604030504040204" pitchFamily="50" charset="-128"/>
              </a:rPr>
              <a:t>例）</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2400" dirty="0">
                <a:latin typeface="Meiryo UI" panose="020B0604030504040204" pitchFamily="50" charset="-128"/>
                <a:ea typeface="Meiryo UI" panose="020B0604030504040204" pitchFamily="50" charset="-128"/>
                <a:cs typeface="Meiryo UI" panose="020B0604030504040204" pitchFamily="50" charset="-128"/>
              </a:rPr>
              <a:t>○○系統実証事業</a:t>
            </a:r>
            <a:r>
              <a:rPr kumimoji="1" lang="en-US" altLang="ja-JP" sz="24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2400" dirty="0">
              <a:latin typeface="Meiryo UI" panose="020B0604030504040204" pitchFamily="50" charset="-128"/>
              <a:ea typeface="Meiryo UI" panose="020B0604030504040204" pitchFamily="50" charset="-128"/>
              <a:cs typeface="Meiryo UI" panose="020B0604030504040204" pitchFamily="50" charset="-128"/>
            </a:endParaRPr>
          </a:p>
        </p:txBody>
      </p:sp>
      <p:graphicFrame>
        <p:nvGraphicFramePr>
          <p:cNvPr id="4" name="表 3"/>
          <p:cNvGraphicFramePr>
            <a:graphicFrameLocks noGrp="1"/>
          </p:cNvGraphicFramePr>
          <p:nvPr>
            <p:extLst>
              <p:ext uri="{D42A27DB-BD31-4B8C-83A1-F6EECF244321}">
                <p14:modId xmlns:p14="http://schemas.microsoft.com/office/powerpoint/2010/main" val="3640495342"/>
              </p:ext>
            </p:extLst>
          </p:nvPr>
        </p:nvGraphicFramePr>
        <p:xfrm>
          <a:off x="683568" y="2060846"/>
          <a:ext cx="7776864" cy="1219200"/>
        </p:xfrm>
        <a:graphic>
          <a:graphicData uri="http://schemas.openxmlformats.org/drawingml/2006/table">
            <a:tbl>
              <a:tblPr firstRow="1" bandRow="1">
                <a:tableStyleId>{5940675A-B579-460E-94D1-54222C63F5DA}</a:tableStyleId>
              </a:tblPr>
              <a:tblGrid>
                <a:gridCol w="2880320">
                  <a:extLst>
                    <a:ext uri="{9D8B030D-6E8A-4147-A177-3AD203B41FA5}">
                      <a16:colId xmlns:a16="http://schemas.microsoft.com/office/drawing/2014/main" val="20000"/>
                    </a:ext>
                  </a:extLst>
                </a:gridCol>
                <a:gridCol w="4896544">
                  <a:extLst>
                    <a:ext uri="{9D8B030D-6E8A-4147-A177-3AD203B41FA5}">
                      <a16:colId xmlns:a16="http://schemas.microsoft.com/office/drawing/2014/main" val="20001"/>
                    </a:ext>
                  </a:extLst>
                </a:gridCol>
              </a:tblGrid>
              <a:tr h="288032">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申請者１</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0"/>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申請者２</a:t>
                      </a:r>
                      <a:endParaRPr kumimoji="1" lang="en-US" altLang="ja-JP" sz="1400" dirty="0">
                        <a:latin typeface="Meiryo UI" panose="020B0604030504040204" pitchFamily="50" charset="-128"/>
                        <a:ea typeface="Meiryo UI" panose="020B0604030504040204" pitchFamily="50" charset="-128"/>
                        <a:cs typeface="Meiryo UI" panose="020B0604030504040204" pitchFamily="50" charset="-128"/>
                      </a:endParaRP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▲▲▲▲株式会社</a:t>
                      </a:r>
                    </a:p>
                  </a:txBody>
                  <a:tcPr/>
                </a:tc>
                <a:extLst>
                  <a:ext uri="{0D108BD9-81ED-4DB2-BD59-A6C34878D82A}">
                    <a16:rowId xmlns:a16="http://schemas.microsoft.com/office/drawing/2014/main" val="10001"/>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一般送配電事業者等</a:t>
                      </a:r>
                    </a:p>
                  </a:txBody>
                  <a:tcPr/>
                </a:tc>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a:t>
                      </a:r>
                    </a:p>
                  </a:txBody>
                  <a:tcPr/>
                </a:tc>
                <a:extLst>
                  <a:ext uri="{0D108BD9-81ED-4DB2-BD59-A6C34878D82A}">
                    <a16:rowId xmlns:a16="http://schemas.microsoft.com/office/drawing/2014/main" val="10002"/>
                  </a:ext>
                </a:extLst>
              </a:tr>
              <a:tr h="288032">
                <a:tc>
                  <a:txBody>
                    <a:bodyPr/>
                    <a:lstStyle/>
                    <a:p>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活用を想定している設備</a:t>
                      </a: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系統用蓄電システム　／　水電解装置</a:t>
                      </a:r>
                    </a:p>
                  </a:txBody>
                  <a:tcPr/>
                </a:tc>
                <a:extLst>
                  <a:ext uri="{0D108BD9-81ED-4DB2-BD59-A6C34878D82A}">
                    <a16:rowId xmlns:a16="http://schemas.microsoft.com/office/drawing/2014/main" val="10003"/>
                  </a:ext>
                </a:extLst>
              </a:tr>
            </a:tbl>
          </a:graphicData>
        </a:graphic>
      </p:graphicFrame>
    </p:spTree>
    <p:extLst>
      <p:ext uri="{BB962C8B-B14F-4D97-AF65-F5344CB8AC3E}">
        <p14:creationId xmlns:p14="http://schemas.microsoft.com/office/powerpoint/2010/main" val="39168011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１．系統増強を回避するエリア及び課題抽出</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3</a:t>
            </a:fld>
            <a:endParaRPr kumimoji="1" lang="ja-JP" altLang="en-US" dirty="0"/>
          </a:p>
        </p:txBody>
      </p:sp>
    </p:spTree>
    <p:extLst>
      <p:ext uri="{BB962C8B-B14F-4D97-AF65-F5344CB8AC3E}">
        <p14:creationId xmlns:p14="http://schemas.microsoft.com/office/powerpoint/2010/main" val="41674525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１．系統増強を回避するエリア及び課題抽出（系統図）</a:t>
            </a:r>
            <a:endParaRPr kumimoji="1" lang="ja-JP" altLang="en-US"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4</a:t>
            </a:fld>
            <a:endParaRPr kumimoji="1" lang="ja-JP" altLang="en-US" dirty="0"/>
          </a:p>
        </p:txBody>
      </p:sp>
    </p:spTree>
    <p:extLst>
      <p:ext uri="{BB962C8B-B14F-4D97-AF65-F5344CB8AC3E}">
        <p14:creationId xmlns:p14="http://schemas.microsoft.com/office/powerpoint/2010/main" val="401022473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２．課題に対する実証事業の位置づけ</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5</a:t>
            </a:fld>
            <a:endParaRPr kumimoji="1" lang="ja-JP" altLang="en-US" dirty="0"/>
          </a:p>
        </p:txBody>
      </p:sp>
    </p:spTree>
    <p:extLst>
      <p:ext uri="{BB962C8B-B14F-4D97-AF65-F5344CB8AC3E}">
        <p14:creationId xmlns:p14="http://schemas.microsoft.com/office/powerpoint/2010/main" val="18983541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３．事業内容の先進性、独創性、応用性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6</a:t>
            </a:fld>
            <a:endParaRPr kumimoji="1" lang="ja-JP" altLang="en-US" dirty="0"/>
          </a:p>
        </p:txBody>
      </p:sp>
    </p:spTree>
    <p:extLst>
      <p:ext uri="{BB962C8B-B14F-4D97-AF65-F5344CB8AC3E}">
        <p14:creationId xmlns:p14="http://schemas.microsoft.com/office/powerpoint/2010/main" val="304101592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４．将来性およびビジネススキーム</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7</a:t>
            </a:fld>
            <a:endParaRPr kumimoji="1" lang="ja-JP" altLang="en-US" dirty="0"/>
          </a:p>
        </p:txBody>
      </p:sp>
    </p:spTree>
    <p:extLst>
      <p:ext uri="{BB962C8B-B14F-4D97-AF65-F5344CB8AC3E}">
        <p14:creationId xmlns:p14="http://schemas.microsoft.com/office/powerpoint/2010/main" val="17014775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５．設備導入の実現性</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8</a:t>
            </a:fld>
            <a:endParaRPr kumimoji="1" lang="ja-JP" altLang="en-US" dirty="0"/>
          </a:p>
        </p:txBody>
      </p:sp>
    </p:spTree>
    <p:extLst>
      <p:ext uri="{BB962C8B-B14F-4D97-AF65-F5344CB8AC3E}">
        <p14:creationId xmlns:p14="http://schemas.microsoft.com/office/powerpoint/2010/main" val="37516682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latin typeface="Meiryo UI" panose="020B0604030504040204" pitchFamily="50" charset="-128"/>
                <a:ea typeface="Meiryo UI" panose="020B0604030504040204" pitchFamily="50" charset="-128"/>
                <a:cs typeface="Meiryo UI" panose="020B0604030504040204" pitchFamily="50" charset="-128"/>
              </a:rPr>
              <a:t>６．社会的意義</a:t>
            </a:r>
          </a:p>
        </p:txBody>
      </p:sp>
      <p:sp>
        <p:nvSpPr>
          <p:cNvPr id="3" name="コンテンツ プレースホルダー 2"/>
          <p:cNvSpPr>
            <a:spLocks noGrp="1"/>
          </p:cNvSpPr>
          <p:nvPr>
            <p:ph idx="1"/>
          </p:nvPr>
        </p:nvSpPr>
        <p:spPr>
          <a:xfrm>
            <a:off x="457200" y="2564904"/>
            <a:ext cx="8229600" cy="3744416"/>
          </a:xfrm>
          <a:ln>
            <a:solidFill>
              <a:schemeClr val="tx1"/>
            </a:solidFill>
          </a:ln>
        </p:spPr>
        <p:txBody>
          <a:bodyPr>
            <a:normAutofit/>
          </a:bodyPr>
          <a:lstStyle/>
          <a:p>
            <a:pPr marL="0" indent="0">
              <a:buNone/>
            </a:pPr>
            <a:r>
              <a:rPr kumimoji="1" lang="en-US" altLang="ja-JP"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dirty="0">
                <a:latin typeface="Meiryo UI" panose="020B0604030504040204" pitchFamily="50" charset="-128"/>
                <a:ea typeface="Meiryo UI" panose="020B0604030504040204" pitchFamily="50" charset="-128"/>
                <a:cs typeface="Meiryo UI" panose="020B0604030504040204" pitchFamily="50" charset="-128"/>
              </a:rPr>
              <a:t>詳細</a:t>
            </a:r>
            <a:r>
              <a:rPr lang="en-US" altLang="ja-JP"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4" name="コンテンツ プレースホルダー 3"/>
          <p:cNvSpPr>
            <a:spLocks noGrp="1"/>
          </p:cNvSpPr>
          <p:nvPr>
            <p:ph idx="13"/>
          </p:nvPr>
        </p:nvSpPr>
        <p:spPr>
          <a:ln>
            <a:solidFill>
              <a:schemeClr val="tx1"/>
            </a:solidFill>
          </a:ln>
        </p:spPr>
        <p:txBody>
          <a:bodyPr/>
          <a:lstStyle/>
          <a:p>
            <a:pPr marL="0" indent="0">
              <a:buNone/>
            </a:pP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400" dirty="0">
                <a:latin typeface="Meiryo UI" panose="020B0604030504040204" pitchFamily="50" charset="-128"/>
                <a:ea typeface="Meiryo UI" panose="020B0604030504040204" pitchFamily="50" charset="-128"/>
                <a:cs typeface="Meiryo UI" panose="020B0604030504040204" pitchFamily="50" charset="-128"/>
              </a:rPr>
              <a:t>要旨</a:t>
            </a:r>
            <a:r>
              <a:rPr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a:p>
            <a:pPr>
              <a:buFont typeface="Wingdings" panose="05000000000000000000" pitchFamily="2" charset="2"/>
              <a:buChar char="Ø"/>
            </a:pPr>
            <a:r>
              <a:rPr lang="ja-JP" altLang="en-US" sz="1400" dirty="0">
                <a:latin typeface="Meiryo UI" panose="020B0604030504040204" pitchFamily="50" charset="-128"/>
                <a:ea typeface="Meiryo UI" panose="020B0604030504040204" pitchFamily="50" charset="-128"/>
                <a:cs typeface="Meiryo UI" panose="020B0604030504040204" pitchFamily="50" charset="-128"/>
              </a:rPr>
              <a:t>　●●●・・・</a:t>
            </a:r>
            <a:endParaRPr lang="en-US" altLang="ja-JP" sz="14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スライド番号プレースホルダー 9"/>
          <p:cNvSpPr>
            <a:spLocks noGrp="1"/>
          </p:cNvSpPr>
          <p:nvPr>
            <p:ph type="sldNum" sz="quarter" idx="12"/>
          </p:nvPr>
        </p:nvSpPr>
        <p:spPr/>
        <p:txBody>
          <a:bodyPr/>
          <a:lstStyle/>
          <a:p>
            <a:fld id="{5D22E163-5177-42DA-92F3-6E521FD5D760}" type="slidenum">
              <a:rPr kumimoji="1" lang="ja-JP" altLang="en-US" smtClean="0"/>
              <a:t>9</a:t>
            </a:fld>
            <a:endParaRPr kumimoji="1" lang="ja-JP" altLang="en-US" dirty="0"/>
          </a:p>
        </p:txBody>
      </p:sp>
    </p:spTree>
    <p:extLst>
      <p:ext uri="{BB962C8B-B14F-4D97-AF65-F5344CB8AC3E}">
        <p14:creationId xmlns:p14="http://schemas.microsoft.com/office/powerpoint/2010/main" val="3452934817"/>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CC"/>
        </a:solidFill>
        <a:ln>
          <a:solidFill>
            <a:srgbClr val="FF0000"/>
          </a:solidFill>
        </a:ln>
      </a:spPr>
      <a:bodyPr rtlCol="0" anchor="ctr"/>
      <a:lstStyle>
        <a:defPPr>
          <a:defRPr sz="1200" dirty="0" smtClean="0">
            <a:solidFill>
              <a:srgbClr val="FF0000"/>
            </a:solidFill>
            <a:latin typeface="Meiryo UI" panose="020B0604030504040204" pitchFamily="50" charset="-128"/>
            <a:ea typeface="Meiryo UI" panose="020B0604030504040204" pitchFamily="50" charset="-128"/>
            <a:cs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1196</TotalTime>
  <Words>1298</Words>
  <Application>Microsoft Office PowerPoint</Application>
  <PresentationFormat>画面に合わせる (4:3)</PresentationFormat>
  <Paragraphs>176</Paragraphs>
  <Slides>11</Slides>
  <Notes>11</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11</vt:i4>
      </vt:variant>
    </vt:vector>
  </HeadingPairs>
  <TitlesOfParts>
    <vt:vector size="16" baseType="lpstr">
      <vt:lpstr>Arial</vt:lpstr>
      <vt:lpstr>Calibri</vt:lpstr>
      <vt:lpstr>Meiryo UI</vt:lpstr>
      <vt:lpstr>Wingdings</vt:lpstr>
      <vt:lpstr>Office ​​テーマ</vt:lpstr>
      <vt:lpstr>本様式の記入について（事前検討用）</vt:lpstr>
      <vt:lpstr>例）【○○系統実証事業】</vt:lpstr>
      <vt:lpstr>１．系統増強を回避するエリア及び課題抽出</vt:lpstr>
      <vt:lpstr>１．系統増強を回避するエリア及び課題抽出（系統図）</vt:lpstr>
      <vt:lpstr>２．課題に対する実証事業の位置づけ</vt:lpstr>
      <vt:lpstr>３．事業内容の先進性、独創性、応用性</vt:lpstr>
      <vt:lpstr>４．将来性およびビジネススキーム</vt:lpstr>
      <vt:lpstr>５．設備導入の実現性</vt:lpstr>
      <vt:lpstr>６．社会的意義</vt:lpstr>
      <vt:lpstr>７．コンソーシアム体制</vt:lpstr>
      <vt:lpstr>８．スケジュール</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本様式の記入について</dc:title>
  <dcterms:created xsi:type="dcterms:W3CDTF">2019-03-15T07:04:45Z</dcterms:created>
  <dcterms:modified xsi:type="dcterms:W3CDTF">2023-05-24T04:39:39Z</dcterms:modified>
</cp:coreProperties>
</file>

<file path=docProps/thumbnail.jpeg>
</file>