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0"/>
  </p:notesMasterIdLst>
  <p:sldIdLst>
    <p:sldId id="256" r:id="rId2"/>
    <p:sldId id="257" r:id="rId3"/>
    <p:sldId id="258" r:id="rId4"/>
    <p:sldId id="267" r:id="rId5"/>
    <p:sldId id="259" r:id="rId6"/>
    <p:sldId id="281" r:id="rId7"/>
    <p:sldId id="286" r:id="rId8"/>
    <p:sldId id="287" r:id="rId9"/>
    <p:sldId id="296" r:id="rId10"/>
    <p:sldId id="288" r:id="rId11"/>
    <p:sldId id="297" r:id="rId12"/>
    <p:sldId id="290" r:id="rId13"/>
    <p:sldId id="291" r:id="rId14"/>
    <p:sldId id="295" r:id="rId15"/>
    <p:sldId id="292" r:id="rId16"/>
    <p:sldId id="300" r:id="rId17"/>
    <p:sldId id="298" r:id="rId18"/>
    <p:sldId id="299" r:id="rId19"/>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4" autoAdjust="0"/>
    <p:restoredTop sz="94660"/>
  </p:normalViewPr>
  <p:slideViewPr>
    <p:cSldViewPr snapToGrid="0">
      <p:cViewPr varScale="1">
        <p:scale>
          <a:sx n="70" d="100"/>
          <a:sy n="70" d="100"/>
        </p:scale>
        <p:origin x="1344"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77EEE049-E83B-4787-8E80-E3AAF9C9C366}" type="datetimeFigureOut">
              <a:rPr kumimoji="1" lang="ja-JP" altLang="en-US" smtClean="0"/>
              <a:t>2024/9/26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323A380A-AB9A-4330-A729-7BEA3D22F50F}" type="slidenum">
              <a:rPr kumimoji="1" lang="ja-JP" altLang="en-US" smtClean="0"/>
              <a:t>‹#›</a:t>
            </a:fld>
            <a:endParaRPr kumimoji="1" lang="ja-JP" altLang="en-US"/>
          </a:p>
        </p:txBody>
      </p:sp>
    </p:spTree>
    <p:extLst>
      <p:ext uri="{BB962C8B-B14F-4D97-AF65-F5344CB8AC3E}">
        <p14:creationId xmlns:p14="http://schemas.microsoft.com/office/powerpoint/2010/main" val="25399220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323A380A-AB9A-4330-A729-7BEA3D22F50F}" type="slidenum">
              <a:rPr kumimoji="1" lang="ja-JP" altLang="en-US" smtClean="0"/>
              <a:t>6</a:t>
            </a:fld>
            <a:endParaRPr kumimoji="1" lang="ja-JP" altLang="en-US"/>
          </a:p>
        </p:txBody>
      </p:sp>
    </p:spTree>
    <p:extLst>
      <p:ext uri="{BB962C8B-B14F-4D97-AF65-F5344CB8AC3E}">
        <p14:creationId xmlns:p14="http://schemas.microsoft.com/office/powerpoint/2010/main" val="2143954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normAutofit/>
          </a:bodyPr>
          <a:lstStyle>
            <a:lvl1pPr algn="ctr">
              <a:defRPr sz="3600">
                <a:latin typeface="Meiryo UI" panose="020B0604030504040204" pitchFamily="50" charset="-128"/>
                <a:ea typeface="Meiryo UI" panose="020B0604030504040204"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atin typeface="Meiryo UI" panose="020B0604030504040204" pitchFamily="50" charset="-128"/>
                <a:ea typeface="Meiryo UI"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atin typeface="Meiryo UI" panose="020B0604030504040204" pitchFamily="50" charset="-128"/>
                <a:ea typeface="Meiryo UI" panose="020B0604030504040204" pitchFamily="50" charset="-128"/>
              </a:defRPr>
            </a:lvl1pPr>
          </a:lstStyle>
          <a:p>
            <a:fld id="{7F346C86-74A7-42A5-B0AE-C584C11A28E0}" type="datetimeFigureOut">
              <a:rPr kumimoji="1" lang="ja-JP" altLang="en-US" smtClean="0"/>
              <a:pPr/>
              <a:t>2024/9/26</a:t>
            </a:fld>
            <a:endParaRPr kumimoji="1" lang="ja-JP" altLang="en-US"/>
          </a:p>
        </p:txBody>
      </p:sp>
      <p:sp>
        <p:nvSpPr>
          <p:cNvPr id="5" name="Footer Placeholder 4"/>
          <p:cNvSpPr>
            <a:spLocks noGrp="1"/>
          </p:cNvSpPr>
          <p:nvPr>
            <p:ph type="ftr" sz="quarter" idx="11"/>
          </p:nvPr>
        </p:nvSpPr>
        <p:spPr/>
        <p:txBody>
          <a:bodyPr/>
          <a:lstStyle>
            <a:lvl1pPr>
              <a:defRPr>
                <a:latin typeface="Meiryo UI" panose="020B0604030504040204" pitchFamily="50" charset="-128"/>
                <a:ea typeface="Meiryo UI" panose="020B0604030504040204" pitchFamily="50" charset="-128"/>
              </a:defRPr>
            </a:lvl1pPr>
          </a:lstStyle>
          <a:p>
            <a:endParaRPr kumimoji="1" lang="ja-JP" altLang="en-US"/>
          </a:p>
        </p:txBody>
      </p:sp>
      <p:sp>
        <p:nvSpPr>
          <p:cNvPr id="6" name="Slide Number Placeholder 5"/>
          <p:cNvSpPr>
            <a:spLocks noGrp="1"/>
          </p:cNvSpPr>
          <p:nvPr>
            <p:ph type="sldNum" sz="quarter" idx="12"/>
          </p:nvPr>
        </p:nvSpPr>
        <p:spPr/>
        <p:txBody>
          <a:bodyPr/>
          <a:lstStyle>
            <a:lvl1pPr>
              <a:defRPr>
                <a:latin typeface="Meiryo UI" panose="020B0604030504040204" pitchFamily="50" charset="-128"/>
                <a:ea typeface="Meiryo UI" panose="020B0604030504040204" pitchFamily="50" charset="-128"/>
              </a:defRPr>
            </a:lvl1pPr>
          </a:lstStyle>
          <a:p>
            <a:fld id="{29C0E692-FC27-4B72-BF38-74E8965916AA}" type="slidenum">
              <a:rPr kumimoji="1" lang="ja-JP" altLang="en-US" smtClean="0"/>
              <a:pPr/>
              <a:t>‹#›</a:t>
            </a:fld>
            <a:endParaRPr kumimoji="1" lang="ja-JP" altLang="en-US"/>
          </a:p>
        </p:txBody>
      </p:sp>
    </p:spTree>
    <p:extLst>
      <p:ext uri="{BB962C8B-B14F-4D97-AF65-F5344CB8AC3E}">
        <p14:creationId xmlns:p14="http://schemas.microsoft.com/office/powerpoint/2010/main" val="4230687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1133211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721249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eiryo UI" panose="020B0604030504040204" pitchFamily="50" charset="-128"/>
                <a:ea typeface="Meiryo UI" panose="020B0604030504040204"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normAutofit/>
          </a:bodyPr>
          <a:lstStyle>
            <a:lvl1pPr>
              <a:defRPr sz="1800">
                <a:latin typeface="Meiryo UI" panose="020B0604030504040204" pitchFamily="50" charset="-128"/>
                <a:ea typeface="Meiryo UI" panose="020B0604030504040204" pitchFamily="50" charset="-128"/>
              </a:defRPr>
            </a:lvl1pPr>
            <a:lvl2pPr>
              <a:defRPr sz="1800">
                <a:latin typeface="Meiryo UI" panose="020B0604030504040204" pitchFamily="50" charset="-128"/>
                <a:ea typeface="Meiryo UI" panose="020B0604030504040204" pitchFamily="50" charset="-128"/>
              </a:defRPr>
            </a:lvl2pPr>
            <a:lvl3pPr>
              <a:defRPr sz="1800">
                <a:latin typeface="Meiryo UI" panose="020B0604030504040204" pitchFamily="50" charset="-128"/>
                <a:ea typeface="Meiryo UI" panose="020B0604030504040204" pitchFamily="50" charset="-128"/>
              </a:defRPr>
            </a:lvl3pPr>
            <a:lvl4pPr>
              <a:defRPr sz="1800">
                <a:latin typeface="Meiryo UI" panose="020B0604030504040204" pitchFamily="50" charset="-128"/>
                <a:ea typeface="Meiryo UI" panose="020B0604030504040204" pitchFamily="50" charset="-128"/>
              </a:defRPr>
            </a:lvl4pPr>
            <a:lvl5pPr>
              <a:defRPr sz="1800">
                <a:latin typeface="Meiryo UI" panose="020B0604030504040204" pitchFamily="50" charset="-128"/>
                <a:ea typeface="Meiryo UI"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546894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3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412712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56032"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139509"/>
            <a:ext cx="4258818" cy="503745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3556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599115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2048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4095404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267774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F346C86-74A7-42A5-B0AE-C584C11A28E0}" type="datetimeFigureOut">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966742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 y="210312"/>
            <a:ext cx="8631936" cy="749809"/>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256032" y="1069848"/>
            <a:ext cx="8631936" cy="5107115"/>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256032"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46C86-74A7-42A5-B0AE-C584C11A28E0}" type="datetimeFigureOut">
              <a:rPr kumimoji="1" lang="ja-JP" altLang="en-US" smtClean="0"/>
              <a:t>2024/9/26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814566"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C0E692-FC27-4B72-BF38-74E8965916AA}" type="slidenum">
              <a:rPr kumimoji="1" lang="ja-JP" altLang="en-US" smtClean="0"/>
              <a:t>‹#›</a:t>
            </a:fld>
            <a:endParaRPr kumimoji="1" lang="ja-JP" altLang="en-US"/>
          </a:p>
        </p:txBody>
      </p:sp>
    </p:spTree>
    <p:extLst>
      <p:ext uri="{BB962C8B-B14F-4D97-AF65-F5344CB8AC3E}">
        <p14:creationId xmlns:p14="http://schemas.microsoft.com/office/powerpoint/2010/main" val="4277381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28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BE0414-57BF-46F7-B301-60821490AEFC}"/>
              </a:ext>
            </a:extLst>
          </p:cNvPr>
          <p:cNvSpPr>
            <a:spLocks noGrp="1"/>
          </p:cNvSpPr>
          <p:nvPr>
            <p:ph type="ctrTitle"/>
          </p:nvPr>
        </p:nvSpPr>
        <p:spPr>
          <a:xfrm>
            <a:off x="685800" y="518205"/>
            <a:ext cx="7772400" cy="2387600"/>
          </a:xfrm>
        </p:spPr>
        <p:txBody>
          <a:bodyPr>
            <a:normAutofit fontScale="90000"/>
          </a:bodyPr>
          <a:lstStyle/>
          <a:p>
            <a:r>
              <a:rPr kumimoji="1" lang="ja-JP" altLang="en-US" sz="3200" dirty="0">
                <a:latin typeface="Meiryo UI" panose="020B0604030504040204" pitchFamily="50" charset="-128"/>
                <a:ea typeface="Meiryo UI" panose="020B0604030504040204" pitchFamily="50" charset="-128"/>
              </a:rPr>
              <a:t>令和６年度</a:t>
            </a:r>
            <a:br>
              <a:rPr lang="en-US" altLang="ja-JP" sz="3200" dirty="0"/>
            </a:br>
            <a:r>
              <a:rPr lang="ja-JP" altLang="en-US" sz="3200" dirty="0"/>
              <a:t>再生可能エネルギー導入拡大・系統用蓄電池等</a:t>
            </a:r>
            <a:br>
              <a:rPr lang="en-US" altLang="ja-JP" sz="3200" dirty="0"/>
            </a:br>
            <a:r>
              <a:rPr lang="ja-JP" altLang="en-US" sz="3200" dirty="0"/>
              <a:t>電力貯蔵システム導入支援事業費補助金</a:t>
            </a:r>
            <a:br>
              <a:rPr kumimoji="1" lang="en-US" altLang="ja-JP" sz="3200" dirty="0">
                <a:latin typeface="Meiryo UI" panose="020B0604030504040204" pitchFamily="50" charset="-128"/>
                <a:ea typeface="Meiryo UI" panose="020B0604030504040204" pitchFamily="50" charset="-128"/>
              </a:rPr>
            </a:br>
            <a:br>
              <a:rPr kumimoji="1" lang="en-US" altLang="ja-JP" dirty="0">
                <a:latin typeface="Meiryo UI" panose="020B0604030504040204" pitchFamily="50" charset="-128"/>
                <a:ea typeface="Meiryo UI" panose="020B0604030504040204" pitchFamily="50" charset="-128"/>
              </a:rPr>
            </a:br>
            <a:r>
              <a:rPr lang="ja-JP" altLang="en-US" b="1" dirty="0">
                <a:latin typeface="Meiryo UI" panose="020B0604030504040204" pitchFamily="50" charset="-128"/>
                <a:ea typeface="Meiryo UI" panose="020B0604030504040204" pitchFamily="50" charset="-128"/>
              </a:rPr>
              <a:t>実施</a:t>
            </a:r>
            <a:r>
              <a:rPr kumimoji="1" lang="ja-JP" altLang="en-US" b="1" dirty="0">
                <a:latin typeface="Meiryo UI" panose="020B0604030504040204" pitchFamily="50" charset="-128"/>
                <a:ea typeface="Meiryo UI" panose="020B0604030504040204" pitchFamily="50" charset="-128"/>
              </a:rPr>
              <a:t>概要書</a:t>
            </a:r>
            <a:endParaRPr kumimoji="1" lang="ja-JP" altLang="en-US" dirty="0">
              <a:solidFill>
                <a:srgbClr val="00B050"/>
              </a:solidFill>
              <a:latin typeface="Meiryo UI" panose="020B0604030504040204" pitchFamily="50" charset="-128"/>
              <a:ea typeface="Meiryo UI" panose="020B0604030504040204" pitchFamily="50" charset="-128"/>
            </a:endParaRPr>
          </a:p>
        </p:txBody>
      </p:sp>
      <p:sp>
        <p:nvSpPr>
          <p:cNvPr id="3" name="字幕 2">
            <a:extLst>
              <a:ext uri="{FF2B5EF4-FFF2-40B4-BE49-F238E27FC236}">
                <a16:creationId xmlns:a16="http://schemas.microsoft.com/office/drawing/2014/main" id="{715B5BD9-AA44-46D8-B899-50AB5908CB5C}"/>
              </a:ext>
            </a:extLst>
          </p:cNvPr>
          <p:cNvSpPr>
            <a:spLocks noGrp="1"/>
          </p:cNvSpPr>
          <p:nvPr>
            <p:ph type="subTitle" idx="1"/>
          </p:nvPr>
        </p:nvSpPr>
        <p:spPr>
          <a:xfrm>
            <a:off x="1143000" y="2997880"/>
            <a:ext cx="6858000" cy="1655762"/>
          </a:xfrm>
        </p:spPr>
        <p:txBody>
          <a:bodyPr wrap="none">
            <a:normAutofit/>
          </a:bodyPr>
          <a:lstStyle/>
          <a:p>
            <a:r>
              <a:rPr lang="en-US" altLang="ja-JP" sz="3200" dirty="0">
                <a:latin typeface="Meiryo UI" panose="020B0604030504040204" pitchFamily="50" charset="-128"/>
                <a:ea typeface="Meiryo UI" panose="020B0604030504040204" pitchFamily="50" charset="-128"/>
              </a:rPr>
              <a:t>【</a:t>
            </a:r>
            <a:r>
              <a:rPr lang="ja-JP" altLang="en-US" sz="3200" dirty="0">
                <a:latin typeface="Meiryo UI" panose="020B0604030504040204" pitchFamily="50" charset="-128"/>
                <a:ea typeface="Meiryo UI" panose="020B0604030504040204" pitchFamily="50" charset="-128"/>
              </a:rPr>
              <a:t>交付申請書の申請者名称を記載のこと</a:t>
            </a:r>
            <a:r>
              <a:rPr lang="en-US" altLang="ja-JP" sz="3200" dirty="0">
                <a:latin typeface="Meiryo UI" panose="020B0604030504040204" pitchFamily="50" charset="-128"/>
                <a:ea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0338556D-548F-4B0D-A596-5AB542063D06}"/>
              </a:ext>
            </a:extLst>
          </p:cNvPr>
          <p:cNvSpPr txBox="1"/>
          <p:nvPr/>
        </p:nvSpPr>
        <p:spPr>
          <a:xfrm>
            <a:off x="914400" y="4027314"/>
            <a:ext cx="7428368" cy="2246769"/>
          </a:xfrm>
          <a:prstGeom prst="rect">
            <a:avLst/>
          </a:prstGeom>
          <a:solidFill>
            <a:schemeClr val="accent3">
              <a:lumMod val="20000"/>
              <a:lumOff val="80000"/>
            </a:schemeClr>
          </a:solidFill>
        </p:spPr>
        <p:txBody>
          <a:bodyPr wrap="square" rtlCol="0">
            <a:spAutoFit/>
          </a:bodyPr>
          <a:lstStyle/>
          <a:p>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作成における注意事項</a:t>
            </a:r>
            <a:r>
              <a:rPr kumimoji="1" lang="en-US" altLang="ja-JP" sz="1400" dirty="0">
                <a:latin typeface="Meiryo UI" panose="020B0604030504040204" pitchFamily="50" charset="-128"/>
                <a:ea typeface="Meiryo UI" panose="020B0604030504040204" pitchFamily="50" charset="-128"/>
              </a:rPr>
              <a:t>】</a:t>
            </a:r>
          </a:p>
          <a:p>
            <a:r>
              <a:rPr kumimoji="1" lang="ja-JP" altLang="en-US" sz="1400" dirty="0">
                <a:latin typeface="Meiryo UI" panose="020B0604030504040204" pitchFamily="50" charset="-128"/>
                <a:ea typeface="Meiryo UI" panose="020B0604030504040204" pitchFamily="50" charset="-128"/>
              </a:rPr>
              <a:t>・資料はこのフォーマットを用いて、記載例を参考に作成のこと。</a:t>
            </a:r>
          </a:p>
          <a:p>
            <a:r>
              <a:rPr kumimoji="1" lang="ja-JP" altLang="en-US" sz="1400" dirty="0">
                <a:latin typeface="Meiryo UI" panose="020B0604030504040204" pitchFamily="50" charset="-128"/>
                <a:ea typeface="Meiryo UI" panose="020B0604030504040204" pitchFamily="50" charset="-128"/>
              </a:rPr>
              <a:t>・テキストボックス外の文字（タイトル、大小目等の文言）は変更しないこと。</a:t>
            </a:r>
          </a:p>
          <a:p>
            <a:r>
              <a:rPr kumimoji="1" lang="ja-JP" altLang="en-US" sz="1400" dirty="0">
                <a:latin typeface="Meiryo UI" panose="020B0604030504040204" pitchFamily="50" charset="-128"/>
                <a:ea typeface="Meiryo UI" panose="020B0604030504040204" pitchFamily="50" charset="-128"/>
              </a:rPr>
              <a:t>・テキストボックス（背面グレー）は削除の上作成のこと。</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（このテキストボックスを含む）</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・「５．ビジネスモデルの構造」、「６．ビジネスモデルの実現性」については、導入を予定する</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補助対象設備（蓄電システム</a:t>
            </a:r>
            <a:r>
              <a:rPr kumimoji="1" lang="en-US" altLang="ja-JP" sz="1400" dirty="0">
                <a:latin typeface="Meiryo UI" panose="020B0604030504040204" pitchFamily="50" charset="-128"/>
                <a:ea typeface="Meiryo UI" panose="020B0604030504040204" pitchFamily="50" charset="-128"/>
              </a:rPr>
              <a:t>or</a:t>
            </a:r>
            <a:r>
              <a:rPr kumimoji="1" lang="ja-JP" altLang="en-US" sz="1400" dirty="0">
                <a:latin typeface="Meiryo UI" panose="020B0604030504040204" pitchFamily="50" charset="-128"/>
                <a:ea typeface="Meiryo UI" panose="020B0604030504040204" pitchFamily="50" charset="-128"/>
              </a:rPr>
              <a:t>水電解装置）に対応するフォーマットを選択し、資料を作成のこと。</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・本資料の内容は、実施計画書等に添付されている各書類と整合性をとること。</a:t>
            </a:r>
            <a:endParaRPr kumimoji="1"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・概要書は</a:t>
            </a:r>
            <a:r>
              <a:rPr lang="ja-JP" altLang="en-US" sz="1400" b="1" u="sng" dirty="0">
                <a:latin typeface="Meiryo UI" panose="020B0604030504040204" pitchFamily="50" charset="-128"/>
                <a:ea typeface="Meiryo UI" panose="020B0604030504040204" pitchFamily="50" charset="-128"/>
              </a:rPr>
              <a:t>本資料のみで完結</a:t>
            </a:r>
            <a:r>
              <a:rPr lang="ja-JP" altLang="en-US" sz="1400" dirty="0">
                <a:latin typeface="Meiryo UI" panose="020B0604030504040204" pitchFamily="50" charset="-128"/>
                <a:ea typeface="Meiryo UI" panose="020B0604030504040204" pitchFamily="50" charset="-128"/>
              </a:rPr>
              <a:t>させること。</a:t>
            </a:r>
            <a:r>
              <a:rPr lang="ja-JP" altLang="en-US" sz="1400" b="1" u="sng" dirty="0">
                <a:latin typeface="Meiryo UI" panose="020B0604030504040204" pitchFamily="50" charset="-128"/>
                <a:ea typeface="Meiryo UI" panose="020B0604030504040204" pitchFamily="50" charset="-128"/>
              </a:rPr>
              <a:t>（別添資料の参照は認めない）</a:t>
            </a:r>
            <a:endParaRPr lang="en-US" altLang="ja-JP" sz="1400" b="1" u="sng"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・本資料は、表紙も含め</a:t>
            </a:r>
            <a:r>
              <a:rPr lang="ja-JP" altLang="en-US" sz="1400" b="1" u="sng" dirty="0">
                <a:latin typeface="Meiryo UI" panose="020B0604030504040204" pitchFamily="50" charset="-128"/>
                <a:ea typeface="Meiryo UI" panose="020B0604030504040204" pitchFamily="50" charset="-128"/>
              </a:rPr>
              <a:t>２５ページ以内</a:t>
            </a:r>
            <a:r>
              <a:rPr lang="ja-JP" altLang="en-US" sz="1400" dirty="0">
                <a:latin typeface="Meiryo UI" panose="020B0604030504040204" pitchFamily="50" charset="-128"/>
                <a:ea typeface="Meiryo UI" panose="020B0604030504040204" pitchFamily="50" charset="-128"/>
              </a:rPr>
              <a:t>に収めること。</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6614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６．ビジネスモデルの実現性</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5303311"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　</a:t>
            </a:r>
            <a:r>
              <a:rPr kumimoji="1" lang="en-US" altLang="ja-JP" sz="2000" b="1" dirty="0">
                <a:latin typeface="Meiryo UI" panose="020B0604030504040204" pitchFamily="50" charset="-128"/>
                <a:ea typeface="Meiryo UI" panose="020B0604030504040204" pitchFamily="50" charset="-128"/>
              </a:rPr>
              <a:t>A.</a:t>
            </a:r>
            <a:r>
              <a:rPr kumimoji="1" lang="ja-JP" altLang="en-US" sz="2000" b="1" dirty="0">
                <a:latin typeface="Meiryo UI" panose="020B0604030504040204" pitchFamily="50" charset="-128"/>
                <a:ea typeface="Meiryo UI" panose="020B0604030504040204" pitchFamily="50" charset="-128"/>
              </a:rPr>
              <a:t>概要（体制図、組織図 等）</a:t>
            </a:r>
          </a:p>
        </p:txBody>
      </p:sp>
      <p:sp>
        <p:nvSpPr>
          <p:cNvPr id="9" name="テキスト ボックス 8">
            <a:extLst>
              <a:ext uri="{FF2B5EF4-FFF2-40B4-BE49-F238E27FC236}">
                <a16:creationId xmlns:a16="http://schemas.microsoft.com/office/drawing/2014/main" id="{A42B43F4-438F-4BE8-885B-9DFAD192CB28}"/>
              </a:ext>
            </a:extLst>
          </p:cNvPr>
          <p:cNvSpPr txBox="1"/>
          <p:nvPr/>
        </p:nvSpPr>
        <p:spPr>
          <a:xfrm>
            <a:off x="6543041" y="-14518"/>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
        <p:nvSpPr>
          <p:cNvPr id="7" name="テキスト ボックス 6">
            <a:extLst>
              <a:ext uri="{FF2B5EF4-FFF2-40B4-BE49-F238E27FC236}">
                <a16:creationId xmlns:a16="http://schemas.microsoft.com/office/drawing/2014/main" id="{8B2A7ABE-5B0C-44F4-B02B-90DB2658C658}"/>
              </a:ext>
            </a:extLst>
          </p:cNvPr>
          <p:cNvSpPr txBox="1"/>
          <p:nvPr/>
        </p:nvSpPr>
        <p:spPr>
          <a:xfrm>
            <a:off x="6799152" y="439356"/>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
        <p:nvSpPr>
          <p:cNvPr id="2" name="テキスト ボックス 1">
            <a:extLst>
              <a:ext uri="{FF2B5EF4-FFF2-40B4-BE49-F238E27FC236}">
                <a16:creationId xmlns:a16="http://schemas.microsoft.com/office/drawing/2014/main" id="{FE8EE59A-B5E5-6311-0A82-3FB2E37C3996}"/>
              </a:ext>
            </a:extLst>
          </p:cNvPr>
          <p:cNvSpPr txBox="1"/>
          <p:nvPr/>
        </p:nvSpPr>
        <p:spPr>
          <a:xfrm>
            <a:off x="359135" y="1187805"/>
            <a:ext cx="8631936" cy="954107"/>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・ビジネスモデルの遂行（稼働開始後の各種市場取引 等での運用）に当たり、予定している組織体制や人員体制等の概要を、体制図や組織図 等を用いて記載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申請者の社内体制及び役務を明確にするとともに委託する役務についても詳細を記載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申請者自身の過去の電力ビジネスへの取り組み実績や、電気事業に係る届出や登録状況などについてもあれば記載</a:t>
            </a:r>
          </a:p>
        </p:txBody>
      </p:sp>
    </p:spTree>
    <p:extLst>
      <p:ext uri="{BB962C8B-B14F-4D97-AF65-F5344CB8AC3E}">
        <p14:creationId xmlns:p14="http://schemas.microsoft.com/office/powerpoint/2010/main" val="982686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６．ビジネスモデルの実現性</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738664"/>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・前述の実施体制に記載された申請者及び委託先等が、ビジネスモデルの遂行にあたり、十分な知識や経験を有したものであることを示す根拠となるデータや情報 等を記載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・ビジネスモデルの実現に向けて、想定される課題と、それに対する対策方針を記載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7342075"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a:t>
            </a:r>
            <a:r>
              <a:rPr kumimoji="1" lang="ja-JP" altLang="en-US" sz="2000" b="1" dirty="0">
                <a:solidFill>
                  <a:srgbClr val="00B050"/>
                </a:solidFill>
                <a:latin typeface="Meiryo UI" panose="020B0604030504040204" pitchFamily="50" charset="-128"/>
                <a:ea typeface="Meiryo UI" panose="020B0604030504040204" pitchFamily="50" charset="-128"/>
              </a:rPr>
              <a:t>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根拠（根拠となる情報、課題と対応方針 等）</a:t>
            </a:r>
          </a:p>
        </p:txBody>
      </p:sp>
      <p:sp>
        <p:nvSpPr>
          <p:cNvPr id="7" name="テキスト ボックス 6">
            <a:extLst>
              <a:ext uri="{FF2B5EF4-FFF2-40B4-BE49-F238E27FC236}">
                <a16:creationId xmlns:a16="http://schemas.microsoft.com/office/drawing/2014/main" id="{112935B2-89EA-4A16-B4E9-FD5194F0CEEE}"/>
              </a:ext>
            </a:extLst>
          </p:cNvPr>
          <p:cNvSpPr txBox="1"/>
          <p:nvPr/>
        </p:nvSpPr>
        <p:spPr>
          <a:xfrm>
            <a:off x="6543041" y="-14518"/>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
        <p:nvSpPr>
          <p:cNvPr id="9" name="テキスト ボックス 8">
            <a:extLst>
              <a:ext uri="{FF2B5EF4-FFF2-40B4-BE49-F238E27FC236}">
                <a16:creationId xmlns:a16="http://schemas.microsoft.com/office/drawing/2014/main" id="{43729B41-C067-4644-B9DC-F5EA66CA6919}"/>
              </a:ext>
            </a:extLst>
          </p:cNvPr>
          <p:cNvSpPr txBox="1"/>
          <p:nvPr/>
        </p:nvSpPr>
        <p:spPr>
          <a:xfrm>
            <a:off x="6799152" y="439356"/>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Tree>
    <p:extLst>
      <p:ext uri="{BB962C8B-B14F-4D97-AF65-F5344CB8AC3E}">
        <p14:creationId xmlns:p14="http://schemas.microsoft.com/office/powerpoint/2010/main" val="2769327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C48E6AD-1F5F-85EC-A7A4-C6206F93BBFB}"/>
              </a:ext>
            </a:extLst>
          </p:cNvPr>
          <p:cNvSpPr/>
          <p:nvPr/>
        </p:nvSpPr>
        <p:spPr>
          <a:xfrm>
            <a:off x="687705" y="3988880"/>
            <a:ext cx="2612574" cy="2346310"/>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t"/>
          <a:lstStyle/>
          <a:p>
            <a:pPr algn="r"/>
            <a:endParaRPr kumimoji="1" lang="ja-JP" altLang="en-US" dirty="0"/>
          </a:p>
        </p:txBody>
      </p:sp>
      <p:graphicFrame>
        <p:nvGraphicFramePr>
          <p:cNvPr id="38" name="表 55">
            <a:extLst>
              <a:ext uri="{FF2B5EF4-FFF2-40B4-BE49-F238E27FC236}">
                <a16:creationId xmlns:a16="http://schemas.microsoft.com/office/drawing/2014/main" id="{BAE1650A-723E-4140-8AC0-1592634AD0A1}"/>
              </a:ext>
            </a:extLst>
          </p:cNvPr>
          <p:cNvGraphicFramePr>
            <a:graphicFrameLocks noGrp="1"/>
          </p:cNvGraphicFramePr>
          <p:nvPr>
            <p:extLst>
              <p:ext uri="{D42A27DB-BD31-4B8C-83A1-F6EECF244321}">
                <p14:modId xmlns:p14="http://schemas.microsoft.com/office/powerpoint/2010/main" val="359137317"/>
              </p:ext>
            </p:extLst>
          </p:nvPr>
        </p:nvGraphicFramePr>
        <p:xfrm>
          <a:off x="359136" y="2485570"/>
          <a:ext cx="8528832" cy="4162117"/>
        </p:xfrm>
        <a:graphic>
          <a:graphicData uri="http://schemas.openxmlformats.org/drawingml/2006/table">
            <a:tbl>
              <a:tblPr>
                <a:tableStyleId>{F5AB1C69-6EDB-4FF4-983F-18BD219EF322}</a:tableStyleId>
              </a:tblPr>
              <a:tblGrid>
                <a:gridCol w="1886770">
                  <a:extLst>
                    <a:ext uri="{9D8B030D-6E8A-4147-A177-3AD203B41FA5}">
                      <a16:colId xmlns:a16="http://schemas.microsoft.com/office/drawing/2014/main" val="907564764"/>
                    </a:ext>
                  </a:extLst>
                </a:gridCol>
                <a:gridCol w="2377646">
                  <a:extLst>
                    <a:ext uri="{9D8B030D-6E8A-4147-A177-3AD203B41FA5}">
                      <a16:colId xmlns:a16="http://schemas.microsoft.com/office/drawing/2014/main" val="2688030380"/>
                    </a:ext>
                  </a:extLst>
                </a:gridCol>
                <a:gridCol w="1886770">
                  <a:extLst>
                    <a:ext uri="{9D8B030D-6E8A-4147-A177-3AD203B41FA5}">
                      <a16:colId xmlns:a16="http://schemas.microsoft.com/office/drawing/2014/main" val="2638922298"/>
                    </a:ext>
                  </a:extLst>
                </a:gridCol>
                <a:gridCol w="2377646">
                  <a:extLst>
                    <a:ext uri="{9D8B030D-6E8A-4147-A177-3AD203B41FA5}">
                      <a16:colId xmlns:a16="http://schemas.microsoft.com/office/drawing/2014/main" val="906370730"/>
                    </a:ext>
                  </a:extLst>
                </a:gridCol>
              </a:tblGrid>
              <a:tr h="558689">
                <a:tc>
                  <a:txBody>
                    <a:bodyPr/>
                    <a:lstStyle/>
                    <a:p>
                      <a:r>
                        <a:rPr kumimoji="1" lang="ja-JP" altLang="en-US" sz="1400" b="1" dirty="0">
                          <a:latin typeface="Meiryo UI" panose="020B0604030504040204" pitchFamily="50" charset="-128"/>
                          <a:ea typeface="Meiryo UI" panose="020B0604030504040204" pitchFamily="50" charset="-128"/>
                        </a:rPr>
                        <a:t>活用の用途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l"/>
                      <a:r>
                        <a:rPr kumimoji="1" lang="ja-JP" altLang="en-US" sz="1200" dirty="0">
                          <a:latin typeface="Meiryo UI" panose="020B0604030504040204" pitchFamily="50" charset="-128"/>
                          <a:ea typeface="Meiryo UI" panose="020B0604030504040204" pitchFamily="50" charset="-128"/>
                        </a:rPr>
                        <a:t>①相対契約（上げ</a:t>
                      </a:r>
                      <a:r>
                        <a:rPr kumimoji="1" lang="en-US" altLang="ja-JP" sz="1200" dirty="0">
                          <a:latin typeface="Meiryo UI" panose="020B0604030504040204" pitchFamily="50" charset="-128"/>
                          <a:ea typeface="Meiryo UI" panose="020B0604030504040204" pitchFamily="50" charset="-128"/>
                        </a:rPr>
                        <a:t>DR</a:t>
                      </a:r>
                      <a:r>
                        <a:rPr kumimoji="1" lang="ja-JP" altLang="en-US" sz="1200" dirty="0">
                          <a:latin typeface="Meiryo UI" panose="020B0604030504040204" pitchFamily="50" charset="-128"/>
                          <a:ea typeface="Meiryo UI" panose="020B0604030504040204" pitchFamily="50" charset="-128"/>
                        </a:rPr>
                        <a:t>）、②需給調整市場（三次調整力②）</a:t>
                      </a:r>
                      <a:r>
                        <a:rPr kumimoji="1" lang="en-US" altLang="ja-JP" sz="1200" dirty="0">
                          <a:solidFill>
                            <a:srgbClr val="FF0000"/>
                          </a:solidFill>
                          <a:latin typeface="Meiryo UI" panose="020B0604030504040204" pitchFamily="50" charset="-128"/>
                          <a:ea typeface="Meiryo UI" panose="020B0604030504040204" pitchFamily="50" charset="-128"/>
                        </a:rPr>
                        <a:t>※</a:t>
                      </a:r>
                      <a:r>
                        <a:rPr kumimoji="1" lang="ja-JP" altLang="en-US" sz="1200" dirty="0">
                          <a:solidFill>
                            <a:srgbClr val="FF0000"/>
                          </a:solidFill>
                          <a:latin typeface="Meiryo UI" panose="020B0604030504040204" pitchFamily="50" charset="-128"/>
                          <a:ea typeface="Meiryo UI" panose="020B0604030504040204" pitchFamily="50" charset="-128"/>
                        </a:rPr>
                        <a:t>積算除外なし</a:t>
                      </a:r>
                      <a:endParaRPr kumimoji="1" lang="en-US" altLang="ja-JP" sz="12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7353669"/>
                  </a:ext>
                </a:extLst>
              </a:tr>
              <a:tr h="347948">
                <a:tc>
                  <a:txBody>
                    <a:bodyPr/>
                    <a:lstStyle/>
                    <a:p>
                      <a:r>
                        <a:rPr kumimoji="1" lang="ja-JP" altLang="en-US" sz="1400" b="1" dirty="0">
                          <a:latin typeface="Meiryo UI" panose="020B0604030504040204" pitchFamily="50" charset="-128"/>
                          <a:ea typeface="Meiryo UI" panose="020B0604030504040204" pitchFamily="50" charset="-128"/>
                        </a:rPr>
                        <a:t>活用電力</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最大</a:t>
                      </a:r>
                      <a:r>
                        <a:rPr kumimoji="1" lang="en-US" altLang="ja-JP" sz="1050" b="1" dirty="0">
                          <a:latin typeface="Meiryo UI" panose="020B0604030504040204" pitchFamily="50" charset="-128"/>
                          <a:ea typeface="Meiryo UI" panose="020B0604030504040204" pitchFamily="50" charset="-128"/>
                        </a:rPr>
                        <a:t>)</a:t>
                      </a:r>
                      <a:endParaRPr kumimoji="1" lang="ja-JP" altLang="en-US" sz="1400" b="1"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1,000</a:t>
                      </a:r>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kW</a:t>
                      </a:r>
                      <a:endParaRPr kumimoji="1" lang="ja-JP" altLang="en-US" sz="16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latin typeface="Meiryo UI" panose="020B0604030504040204" pitchFamily="50" charset="-128"/>
                          <a:ea typeface="Meiryo UI" panose="020B0604030504040204" pitchFamily="50" charset="-128"/>
                        </a:rPr>
                        <a:t>活用電力量</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積算</a:t>
                      </a:r>
                      <a:r>
                        <a:rPr kumimoji="1" lang="en-US" altLang="ja-JP" sz="1050" b="1" dirty="0">
                          <a:latin typeface="Meiryo UI" panose="020B0604030504040204" pitchFamily="50" charset="-128"/>
                          <a:ea typeface="Meiryo UI" panose="020B0604030504040204" pitchFamily="50" charset="-128"/>
                        </a:rPr>
                        <a:t>)</a:t>
                      </a:r>
                      <a:endParaRPr kumimoji="1" lang="ja-JP" altLang="en-US" sz="1600" b="1"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2,600,000kWh/</a:t>
                      </a:r>
                      <a:r>
                        <a:rPr kumimoji="1" lang="ja-JP" altLang="en-US" sz="1600" dirty="0">
                          <a:latin typeface="Meiryo UI" panose="020B0604030504040204" pitchFamily="50" charset="-128"/>
                          <a:ea typeface="Meiryo UI" panose="020B0604030504040204" pitchFamily="50" charset="-128"/>
                        </a:rPr>
                        <a:t>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60315"/>
                  </a:ext>
                </a:extLst>
              </a:tr>
              <a:tr h="347948">
                <a:tc>
                  <a:txBody>
                    <a:bodyPr/>
                    <a:lstStyle/>
                    <a:p>
                      <a:r>
                        <a:rPr kumimoji="1" lang="ja-JP" altLang="en-US" sz="1400" b="1" dirty="0">
                          <a:latin typeface="Meiryo UI" panose="020B0604030504040204" pitchFamily="50" charset="-128"/>
                          <a:ea typeface="Meiryo UI" panose="020B0604030504040204" pitchFamily="50" charset="-128"/>
                        </a:rPr>
                        <a:t>活用電力率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100</a:t>
                      </a:r>
                      <a:r>
                        <a:rPr kumimoji="1" lang="ja-JP" altLang="en-US" sz="1600" dirty="0">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latin typeface="Meiryo UI" panose="020B0604030504040204" pitchFamily="50" charset="-128"/>
                          <a:ea typeface="Meiryo UI" panose="020B0604030504040204" pitchFamily="50" charset="-128"/>
                        </a:rPr>
                        <a:t>活用電力量率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30</a:t>
                      </a:r>
                      <a:r>
                        <a:rPr kumimoji="1" lang="ja-JP" altLang="en-US" sz="1600" dirty="0">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5101643"/>
                  </a:ext>
                </a:extLst>
              </a:tr>
              <a:tr h="2907532">
                <a:tc gridSpan="2">
                  <a:txBody>
                    <a:bodyPr/>
                    <a:lstStyle/>
                    <a:p>
                      <a:endParaRPr kumimoji="1" lang="ja-JP" altLang="en-US"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endParaRPr kumimoji="1" lang="ja-JP" altLang="en-US"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9638786"/>
                  </a:ext>
                </a:extLst>
              </a:tr>
            </a:tbl>
          </a:graphicData>
        </a:graphic>
      </p:graphicFrame>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511881"/>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6" y="1009383"/>
            <a:ext cx="8528832" cy="1015663"/>
          </a:xfrm>
          <a:prstGeom prst="rect">
            <a:avLst/>
          </a:prstGeom>
          <a:solidFill>
            <a:schemeClr val="accent3">
              <a:lumMod val="20000"/>
              <a:lumOff val="80000"/>
            </a:schemeClr>
          </a:solidFill>
        </p:spPr>
        <p:txBody>
          <a:bodyPr wrap="square" rtlCol="0">
            <a:spAutoFit/>
          </a:bodyPr>
          <a:lstStyle/>
          <a:p>
            <a:pPr marL="90488" indent="-90488"/>
            <a:r>
              <a:rPr kumimoji="1" lang="ja-JP" altLang="en-US" sz="1200" dirty="0">
                <a:latin typeface="Meiryo UI" panose="020B0604030504040204" pitchFamily="50" charset="-128"/>
                <a:ea typeface="Meiryo UI" panose="020B0604030504040204" pitchFamily="50" charset="-128"/>
              </a:rPr>
              <a:t>・再エネ導入拡大に資する電力価値を提供するための、水電解装置の用途（参入を予定する市場及び、相対取引等）の内容を記載。　下記の例を参考に、用途毎の活用電力および活用電力量の関係がわかるよう図示。併用が前提となる用途については、図を重ねて、併用が分かるよう示すこと。</a:t>
            </a:r>
            <a:endParaRPr kumimoji="1" lang="en-US" altLang="ja-JP" sz="1200" dirty="0">
              <a:latin typeface="Meiryo UI" panose="020B0604030504040204" pitchFamily="50" charset="-128"/>
              <a:ea typeface="Meiryo UI" panose="020B0604030504040204" pitchFamily="50" charset="-128"/>
            </a:endParaRPr>
          </a:p>
          <a:p>
            <a:pPr marL="90488" indent="-90488"/>
            <a:r>
              <a:rPr kumimoji="1" lang="ja-JP" altLang="en-US" sz="1200" dirty="0">
                <a:latin typeface="Meiryo UI" panose="020B0604030504040204" pitchFamily="50" charset="-128"/>
                <a:ea typeface="Meiryo UI" panose="020B0604030504040204" pitchFamily="50" charset="-128"/>
              </a:rPr>
              <a:t>・活用電力量については、想定可能と判断した用途における電力量のみを積算することとし、申請者が現時点での活用可否の判断や、電力量の想定が困難と判断した用途については、積算に含めることを必須とはしない。</a:t>
            </a:r>
            <a:endParaRPr kumimoji="1" lang="en-US" altLang="ja-JP" sz="1200" dirty="0">
              <a:latin typeface="Meiryo UI" panose="020B0604030504040204" pitchFamily="50" charset="-128"/>
              <a:ea typeface="Meiryo UI" panose="020B0604030504040204" pitchFamily="50" charset="-128"/>
            </a:endParaRPr>
          </a:p>
        </p:txBody>
      </p:sp>
      <p:sp>
        <p:nvSpPr>
          <p:cNvPr id="56" name="テキスト ボックス 55">
            <a:extLst>
              <a:ext uri="{FF2B5EF4-FFF2-40B4-BE49-F238E27FC236}">
                <a16:creationId xmlns:a16="http://schemas.microsoft.com/office/drawing/2014/main" id="{83E5C71C-6F91-42EE-9D1F-12E9773EB57E}"/>
              </a:ext>
            </a:extLst>
          </p:cNvPr>
          <p:cNvSpPr txBox="1"/>
          <p:nvPr/>
        </p:nvSpPr>
        <p:spPr>
          <a:xfrm>
            <a:off x="359136" y="2184335"/>
            <a:ext cx="588623" cy="253916"/>
          </a:xfrm>
          <a:prstGeom prst="rect">
            <a:avLst/>
          </a:prstGeom>
          <a:solidFill>
            <a:schemeClr val="accent3">
              <a:lumMod val="20000"/>
              <a:lumOff val="80000"/>
            </a:schemeClr>
          </a:solidFill>
        </p:spPr>
        <p:txBody>
          <a:bodyPr wrap="none" rtlCol="0">
            <a:spAutoFit/>
          </a:bodyPr>
          <a:lstStyle/>
          <a:p>
            <a:r>
              <a:rPr kumimoji="1" lang="ja-JP" altLang="en-US" sz="1050" b="1" dirty="0">
                <a:latin typeface="Meiryo UI" panose="020B0604030504040204" pitchFamily="50" charset="-128"/>
                <a:ea typeface="Meiryo UI" panose="020B0604030504040204" pitchFamily="50" charset="-128"/>
              </a:rPr>
              <a:t>記載例</a:t>
            </a:r>
            <a:endParaRPr kumimoji="1" lang="ja-JP" altLang="en-US" sz="1050" b="1" dirty="0">
              <a:solidFill>
                <a:srgbClr val="00B050"/>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A0DBC2E-1441-4100-9121-75C8E183F655}"/>
              </a:ext>
            </a:extLst>
          </p:cNvPr>
          <p:cNvSpPr/>
          <p:nvPr/>
        </p:nvSpPr>
        <p:spPr>
          <a:xfrm>
            <a:off x="5003204" y="4470599"/>
            <a:ext cx="1050585" cy="1859823"/>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①相対契約</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（上げ</a:t>
            </a:r>
            <a:r>
              <a:rPr kumimoji="1" lang="en-US" altLang="ja-JP" sz="1050" dirty="0">
                <a:solidFill>
                  <a:schemeClr val="tx1"/>
                </a:solidFill>
                <a:latin typeface="Meiryo UI" panose="020B0604030504040204" pitchFamily="50" charset="-128"/>
                <a:ea typeface="Meiryo UI" panose="020B0604030504040204" pitchFamily="50" charset="-128"/>
              </a:rPr>
              <a:t>DR</a:t>
            </a:r>
            <a:r>
              <a:rPr kumimoji="1" lang="ja-JP" altLang="en-US" sz="1050" dirty="0">
                <a:solidFill>
                  <a:schemeClr val="tx1"/>
                </a:solidFill>
                <a:latin typeface="Meiryo UI" panose="020B0604030504040204" pitchFamily="50" charset="-128"/>
                <a:ea typeface="Meiryo UI" panose="020B0604030504040204" pitchFamily="50" charset="-128"/>
              </a:rPr>
              <a:t>）</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2,600MWh</a:t>
            </a:r>
          </a:p>
        </p:txBody>
      </p:sp>
      <p:cxnSp>
        <p:nvCxnSpPr>
          <p:cNvPr id="4" name="直線矢印コネクタ 3">
            <a:extLst>
              <a:ext uri="{FF2B5EF4-FFF2-40B4-BE49-F238E27FC236}">
                <a16:creationId xmlns:a16="http://schemas.microsoft.com/office/drawing/2014/main" id="{D3FEA35A-25F7-418F-806A-45BDC8461727}"/>
              </a:ext>
            </a:extLst>
          </p:cNvPr>
          <p:cNvCxnSpPr>
            <a:cxnSpLocks/>
          </p:cNvCxnSpPr>
          <p:nvPr/>
        </p:nvCxnSpPr>
        <p:spPr>
          <a:xfrm flipV="1">
            <a:off x="637275" y="3888985"/>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40974640-580B-4844-959B-D715A8DBA6A3}"/>
              </a:ext>
            </a:extLst>
          </p:cNvPr>
          <p:cNvSpPr txBox="1"/>
          <p:nvPr/>
        </p:nvSpPr>
        <p:spPr>
          <a:xfrm>
            <a:off x="1723979" y="6393164"/>
            <a:ext cx="697627"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活用の用途</a:t>
            </a:r>
          </a:p>
        </p:txBody>
      </p:sp>
      <p:sp>
        <p:nvSpPr>
          <p:cNvPr id="8" name="正方形/長方形 7">
            <a:extLst>
              <a:ext uri="{FF2B5EF4-FFF2-40B4-BE49-F238E27FC236}">
                <a16:creationId xmlns:a16="http://schemas.microsoft.com/office/drawing/2014/main" id="{E13FAF7B-012E-4EFE-B9EE-E90EA78F4684}"/>
              </a:ext>
            </a:extLst>
          </p:cNvPr>
          <p:cNvSpPr/>
          <p:nvPr/>
        </p:nvSpPr>
        <p:spPr>
          <a:xfrm>
            <a:off x="2884965" y="4053907"/>
            <a:ext cx="364176" cy="2262912"/>
          </a:xfrm>
          <a:prstGeom prst="rect">
            <a:avLst/>
          </a:prstGeom>
          <a:solidFill>
            <a:schemeClr val="accent2">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dirty="0">
                <a:latin typeface="Meiryo UI" panose="020B0604030504040204" pitchFamily="50" charset="-128"/>
                <a:ea typeface="Meiryo UI" panose="020B0604030504040204" pitchFamily="50" charset="-128"/>
              </a:rPr>
              <a:t>②需給調整市場</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三次②</a:t>
            </a:r>
            <a:r>
              <a:rPr kumimoji="1" lang="en-US" altLang="ja-JP" sz="1000" dirty="0">
                <a:latin typeface="Meiryo UI" panose="020B0604030504040204" pitchFamily="50" charset="-128"/>
                <a:ea typeface="Meiryo UI" panose="020B0604030504040204" pitchFamily="50" charset="-128"/>
              </a:rPr>
              <a:t>)</a:t>
            </a:r>
          </a:p>
          <a:p>
            <a:r>
              <a:rPr kumimoji="1" lang="ja-JP" altLang="en-US" sz="1000" dirty="0">
                <a:latin typeface="Meiryo UI" panose="020B0604030504040204" pitchFamily="50" charset="-128"/>
                <a:ea typeface="Meiryo UI" panose="020B0604030504040204" pitchFamily="50" charset="-128"/>
              </a:rPr>
              <a:t>　１０００</a:t>
            </a:r>
            <a:r>
              <a:rPr kumimoji="1" lang="en-US" altLang="ja-JP" sz="1000" dirty="0">
                <a:latin typeface="Meiryo UI" panose="020B0604030504040204" pitchFamily="50" charset="-128"/>
                <a:ea typeface="Meiryo UI" panose="020B0604030504040204" pitchFamily="50" charset="-128"/>
              </a:rPr>
              <a:t>kW</a:t>
            </a:r>
          </a:p>
        </p:txBody>
      </p:sp>
      <p:sp>
        <p:nvSpPr>
          <p:cNvPr id="10" name="正方形/長方形 9">
            <a:extLst>
              <a:ext uri="{FF2B5EF4-FFF2-40B4-BE49-F238E27FC236}">
                <a16:creationId xmlns:a16="http://schemas.microsoft.com/office/drawing/2014/main" id="{E968E8D1-911C-49A0-AEAB-05F07E5AD86A}"/>
              </a:ext>
            </a:extLst>
          </p:cNvPr>
          <p:cNvSpPr/>
          <p:nvPr/>
        </p:nvSpPr>
        <p:spPr>
          <a:xfrm>
            <a:off x="736200" y="4048819"/>
            <a:ext cx="2068802" cy="2268000"/>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en-US" altLang="ja-JP" sz="1200" dirty="0">
              <a:solidFill>
                <a:schemeClr val="tx1"/>
              </a:solidFill>
            </a:endParaRPr>
          </a:p>
        </p:txBody>
      </p:sp>
      <p:sp>
        <p:nvSpPr>
          <p:cNvPr id="61" name="テキスト ボックス 60">
            <a:extLst>
              <a:ext uri="{FF2B5EF4-FFF2-40B4-BE49-F238E27FC236}">
                <a16:creationId xmlns:a16="http://schemas.microsoft.com/office/drawing/2014/main" id="{9F825AA5-04F8-4E16-97AC-6E42CEDF58B5}"/>
              </a:ext>
            </a:extLst>
          </p:cNvPr>
          <p:cNvSpPr txBox="1"/>
          <p:nvPr/>
        </p:nvSpPr>
        <p:spPr>
          <a:xfrm>
            <a:off x="1533466" y="4085739"/>
            <a:ext cx="338554" cy="2304813"/>
          </a:xfrm>
          <a:prstGeom prst="rect">
            <a:avLst/>
          </a:prstGeom>
          <a:noFill/>
        </p:spPr>
        <p:txBody>
          <a:bodyPr vert="eaVert" wrap="square" rtlCol="0">
            <a:spAutoFit/>
          </a:bodyPr>
          <a:lstStyle/>
          <a:p>
            <a:r>
              <a:rPr kumimoji="1" lang="ja-JP" altLang="en-US" sz="1000" dirty="0">
                <a:latin typeface="Meiryo UI" panose="020B0604030504040204" pitchFamily="50" charset="-128"/>
                <a:ea typeface="Meiryo UI" panose="020B0604030504040204" pitchFamily="50" charset="-128"/>
              </a:rPr>
              <a:t>①相対契約（上げ</a:t>
            </a:r>
            <a:r>
              <a:rPr kumimoji="1" lang="en-US" altLang="ja-JP" sz="1000" dirty="0">
                <a:latin typeface="Meiryo UI" panose="020B0604030504040204" pitchFamily="50" charset="-128"/>
                <a:ea typeface="Meiryo UI" panose="020B0604030504040204" pitchFamily="50" charset="-128"/>
              </a:rPr>
              <a:t>DR</a:t>
            </a:r>
            <a:r>
              <a:rPr kumimoji="1" lang="ja-JP" altLang="en-US" sz="1000" dirty="0">
                <a:latin typeface="Meiryo UI" panose="020B0604030504040204" pitchFamily="50" charset="-128"/>
                <a:ea typeface="Meiryo UI" panose="020B0604030504040204" pitchFamily="50" charset="-128"/>
              </a:rPr>
              <a:t>）　１０００</a:t>
            </a:r>
            <a:r>
              <a:rPr kumimoji="1" lang="en-US" altLang="ja-JP" sz="1000" dirty="0">
                <a:latin typeface="Meiryo UI" panose="020B0604030504040204" pitchFamily="50" charset="-128"/>
                <a:ea typeface="Meiryo UI" panose="020B0604030504040204" pitchFamily="50" charset="-128"/>
              </a:rPr>
              <a:t>kW</a:t>
            </a:r>
          </a:p>
        </p:txBody>
      </p:sp>
      <p:sp>
        <p:nvSpPr>
          <p:cNvPr id="62" name="テキスト ボックス 61">
            <a:extLst>
              <a:ext uri="{FF2B5EF4-FFF2-40B4-BE49-F238E27FC236}">
                <a16:creationId xmlns:a16="http://schemas.microsoft.com/office/drawing/2014/main" id="{B67906E9-ECBD-4528-924D-D539AC63BDBB}"/>
              </a:ext>
            </a:extLst>
          </p:cNvPr>
          <p:cNvSpPr txBox="1"/>
          <p:nvPr/>
        </p:nvSpPr>
        <p:spPr>
          <a:xfrm>
            <a:off x="256032" y="636850"/>
            <a:ext cx="6015045"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 補助対象設備の用途　</a:t>
            </a:r>
            <a:r>
              <a:rPr kumimoji="1" lang="en-US" altLang="ja-JP" sz="2000" b="1" dirty="0">
                <a:latin typeface="Meiryo UI" panose="020B0604030504040204" pitchFamily="50" charset="-128"/>
                <a:ea typeface="Meiryo UI" panose="020B0604030504040204" pitchFamily="50" charset="-128"/>
              </a:rPr>
              <a:t>A.</a:t>
            </a:r>
            <a:r>
              <a:rPr kumimoji="1" lang="ja-JP" altLang="en-US" sz="2000" b="1" dirty="0">
                <a:latin typeface="Meiryo UI" panose="020B0604030504040204" pitchFamily="50" charset="-128"/>
                <a:ea typeface="Meiryo UI" panose="020B0604030504040204" pitchFamily="50" charset="-128"/>
              </a:rPr>
              <a:t>概要（用途、関係図）</a:t>
            </a:r>
            <a:endParaRPr kumimoji="1" lang="en-US" altLang="ja-JP" sz="2000" b="1" dirty="0">
              <a:latin typeface="Meiryo UI" panose="020B0604030504040204" pitchFamily="50" charset="-128"/>
              <a:ea typeface="Meiryo UI" panose="020B0604030504040204" pitchFamily="50" charset="-128"/>
            </a:endParaRPr>
          </a:p>
        </p:txBody>
      </p:sp>
      <p:cxnSp>
        <p:nvCxnSpPr>
          <p:cNvPr id="65" name="直線矢印コネクタ 64">
            <a:extLst>
              <a:ext uri="{FF2B5EF4-FFF2-40B4-BE49-F238E27FC236}">
                <a16:creationId xmlns:a16="http://schemas.microsoft.com/office/drawing/2014/main" id="{4847D560-3DDA-4E12-B5C5-5FC9D9908561}"/>
              </a:ext>
            </a:extLst>
          </p:cNvPr>
          <p:cNvCxnSpPr>
            <a:cxnSpLocks/>
          </p:cNvCxnSpPr>
          <p:nvPr/>
        </p:nvCxnSpPr>
        <p:spPr>
          <a:xfrm>
            <a:off x="621968" y="6404061"/>
            <a:ext cx="2928796"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51ADC6E3-C13F-4A43-B7C9-7842326100C9}"/>
              </a:ext>
            </a:extLst>
          </p:cNvPr>
          <p:cNvSpPr txBox="1"/>
          <p:nvPr/>
        </p:nvSpPr>
        <p:spPr>
          <a:xfrm rot="16200000">
            <a:off x="117277" y="5075096"/>
            <a:ext cx="800219"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定格消費電力</a:t>
            </a:r>
          </a:p>
        </p:txBody>
      </p:sp>
      <p:cxnSp>
        <p:nvCxnSpPr>
          <p:cNvPr id="85" name="直線コネクタ 84">
            <a:extLst>
              <a:ext uri="{FF2B5EF4-FFF2-40B4-BE49-F238E27FC236}">
                <a16:creationId xmlns:a16="http://schemas.microsoft.com/office/drawing/2014/main" id="{9EB4E26A-29C5-4E93-8DB3-15BF641DFF9B}"/>
              </a:ext>
            </a:extLst>
          </p:cNvPr>
          <p:cNvCxnSpPr>
            <a:cxnSpLocks/>
          </p:cNvCxnSpPr>
          <p:nvPr/>
        </p:nvCxnSpPr>
        <p:spPr>
          <a:xfrm>
            <a:off x="3143737" y="6346839"/>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6" name="左中かっこ 85">
            <a:extLst>
              <a:ext uri="{FF2B5EF4-FFF2-40B4-BE49-F238E27FC236}">
                <a16:creationId xmlns:a16="http://schemas.microsoft.com/office/drawing/2014/main" id="{EF906D52-4E9D-4458-A9FF-4B751761C4C7}"/>
              </a:ext>
            </a:extLst>
          </p:cNvPr>
          <p:cNvSpPr/>
          <p:nvPr/>
        </p:nvSpPr>
        <p:spPr>
          <a:xfrm flipH="1">
            <a:off x="3914875" y="4025015"/>
            <a:ext cx="104793" cy="2346310"/>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13B84E4-379A-44E3-8AFB-D819538D688C}"/>
              </a:ext>
            </a:extLst>
          </p:cNvPr>
          <p:cNvSpPr txBox="1"/>
          <p:nvPr/>
        </p:nvSpPr>
        <p:spPr>
          <a:xfrm>
            <a:off x="3571972" y="4967652"/>
            <a:ext cx="790602"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latin typeface="Meiryo UI" panose="020B0604030504040204" pitchFamily="50" charset="-128"/>
                <a:ea typeface="Meiryo UI" panose="020B0604030504040204" pitchFamily="50" charset="-128"/>
              </a:rPr>
              <a:t>活用電力</a:t>
            </a:r>
            <a:endParaRPr kumimoji="1" lang="en-US" altLang="ja-JP" sz="1000" b="1" dirty="0">
              <a:solidFill>
                <a:srgbClr val="FF0000"/>
              </a:solidFill>
              <a:latin typeface="Meiryo UI" panose="020B0604030504040204" pitchFamily="50" charset="-128"/>
              <a:ea typeface="Meiryo UI" panose="020B0604030504040204" pitchFamily="50" charset="-128"/>
            </a:endParaRPr>
          </a:p>
          <a:p>
            <a:pPr algn="ctr"/>
            <a:r>
              <a:rPr kumimoji="1" lang="en-US" altLang="ja-JP" sz="1000" b="1" dirty="0">
                <a:solidFill>
                  <a:srgbClr val="FF0000"/>
                </a:solidFill>
                <a:latin typeface="Meiryo UI" panose="020B0604030504040204" pitchFamily="50" charset="-128"/>
                <a:ea typeface="Meiryo UI" panose="020B0604030504040204" pitchFamily="50" charset="-128"/>
              </a:rPr>
              <a:t>1,000kW</a:t>
            </a:r>
            <a:endParaRPr kumimoji="1" lang="ja-JP" altLang="en-US" sz="1000" b="1" dirty="0">
              <a:solidFill>
                <a:srgbClr val="FF0000"/>
              </a:solidFill>
              <a:latin typeface="Meiryo UI" panose="020B0604030504040204" pitchFamily="50" charset="-128"/>
              <a:ea typeface="Meiryo UI" panose="020B0604030504040204" pitchFamily="50" charset="-128"/>
            </a:endParaRPr>
          </a:p>
        </p:txBody>
      </p:sp>
      <p:cxnSp>
        <p:nvCxnSpPr>
          <p:cNvPr id="88" name="直線矢印コネクタ 87">
            <a:extLst>
              <a:ext uri="{FF2B5EF4-FFF2-40B4-BE49-F238E27FC236}">
                <a16:creationId xmlns:a16="http://schemas.microsoft.com/office/drawing/2014/main" id="{CF0640D8-BF0C-469E-ADBB-467486D22B63}"/>
              </a:ext>
            </a:extLst>
          </p:cNvPr>
          <p:cNvCxnSpPr>
            <a:cxnSpLocks/>
          </p:cNvCxnSpPr>
          <p:nvPr/>
        </p:nvCxnSpPr>
        <p:spPr>
          <a:xfrm flipV="1">
            <a:off x="4929703" y="3898316"/>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AAFA62F8-3C92-4411-B464-0CD7112EDC2F}"/>
              </a:ext>
            </a:extLst>
          </p:cNvPr>
          <p:cNvCxnSpPr>
            <a:cxnSpLocks/>
          </p:cNvCxnSpPr>
          <p:nvPr/>
        </p:nvCxnSpPr>
        <p:spPr>
          <a:xfrm>
            <a:off x="4912685" y="6404061"/>
            <a:ext cx="2928796"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5A43C450-5DF5-414F-8D78-9004A5BAABBE}"/>
              </a:ext>
            </a:extLst>
          </p:cNvPr>
          <p:cNvSpPr txBox="1"/>
          <p:nvPr/>
        </p:nvSpPr>
        <p:spPr>
          <a:xfrm rot="16200000">
            <a:off x="4510586" y="5075096"/>
            <a:ext cx="595035"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活用電力</a:t>
            </a:r>
          </a:p>
        </p:txBody>
      </p:sp>
      <p:sp>
        <p:nvSpPr>
          <p:cNvPr id="92" name="テキスト ボックス 91">
            <a:extLst>
              <a:ext uri="{FF2B5EF4-FFF2-40B4-BE49-F238E27FC236}">
                <a16:creationId xmlns:a16="http://schemas.microsoft.com/office/drawing/2014/main" id="{D1FEB5B2-2D3A-44D6-8982-2081D34E222F}"/>
              </a:ext>
            </a:extLst>
          </p:cNvPr>
          <p:cNvSpPr txBox="1"/>
          <p:nvPr/>
        </p:nvSpPr>
        <p:spPr>
          <a:xfrm>
            <a:off x="6182158" y="6404061"/>
            <a:ext cx="389850"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時間</a:t>
            </a:r>
          </a:p>
        </p:txBody>
      </p:sp>
      <p:sp>
        <p:nvSpPr>
          <p:cNvPr id="94" name="正方形/長方形 93">
            <a:extLst>
              <a:ext uri="{FF2B5EF4-FFF2-40B4-BE49-F238E27FC236}">
                <a16:creationId xmlns:a16="http://schemas.microsoft.com/office/drawing/2014/main" id="{BFB39E3B-AC55-40AD-AF4D-63857B3B3C96}"/>
              </a:ext>
            </a:extLst>
          </p:cNvPr>
          <p:cNvSpPr/>
          <p:nvPr/>
        </p:nvSpPr>
        <p:spPr>
          <a:xfrm>
            <a:off x="4973053" y="4426456"/>
            <a:ext cx="1124004" cy="1932417"/>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a:extLst>
              <a:ext uri="{FF2B5EF4-FFF2-40B4-BE49-F238E27FC236}">
                <a16:creationId xmlns:a16="http://schemas.microsoft.com/office/drawing/2014/main" id="{E4352C1F-1874-4C2E-879C-A0F53FD4B21D}"/>
              </a:ext>
            </a:extLst>
          </p:cNvPr>
          <p:cNvSpPr txBox="1"/>
          <p:nvPr/>
        </p:nvSpPr>
        <p:spPr>
          <a:xfrm>
            <a:off x="6062163" y="5198170"/>
            <a:ext cx="914033"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latin typeface="Meiryo UI" panose="020B0604030504040204" pitchFamily="50" charset="-128"/>
                <a:ea typeface="Meiryo UI" panose="020B0604030504040204" pitchFamily="50" charset="-128"/>
              </a:rPr>
              <a:t>活用電力</a:t>
            </a:r>
            <a:endParaRPr kumimoji="1" lang="en-US" altLang="ja-JP" sz="1000" b="1" dirty="0">
              <a:solidFill>
                <a:srgbClr val="FF0000"/>
              </a:solidFill>
              <a:latin typeface="Meiryo UI" panose="020B0604030504040204" pitchFamily="50" charset="-128"/>
              <a:ea typeface="Meiryo UI" panose="020B0604030504040204" pitchFamily="50" charset="-128"/>
            </a:endParaRPr>
          </a:p>
          <a:p>
            <a:pPr algn="ctr"/>
            <a:r>
              <a:rPr kumimoji="1" lang="en-US" altLang="ja-JP" sz="1000" b="1" dirty="0">
                <a:solidFill>
                  <a:srgbClr val="FF0000"/>
                </a:solidFill>
                <a:latin typeface="Meiryo UI" panose="020B0604030504040204" pitchFamily="50" charset="-128"/>
                <a:ea typeface="Meiryo UI" panose="020B0604030504040204" pitchFamily="50" charset="-128"/>
              </a:rPr>
              <a:t>2,600MWh</a:t>
            </a:r>
            <a:endParaRPr kumimoji="1" lang="ja-JP" altLang="en-US" sz="1000" b="1" dirty="0">
              <a:solidFill>
                <a:srgbClr val="FF0000"/>
              </a:solidFill>
              <a:latin typeface="Meiryo UI" panose="020B0604030504040204" pitchFamily="50" charset="-128"/>
              <a:ea typeface="Meiryo UI" panose="020B0604030504040204" pitchFamily="50" charset="-128"/>
            </a:endParaRPr>
          </a:p>
        </p:txBody>
      </p:sp>
      <p:sp>
        <p:nvSpPr>
          <p:cNvPr id="101" name="テキスト ボックス 100">
            <a:extLst>
              <a:ext uri="{FF2B5EF4-FFF2-40B4-BE49-F238E27FC236}">
                <a16:creationId xmlns:a16="http://schemas.microsoft.com/office/drawing/2014/main" id="{F4D256A7-13B8-40DB-84A5-6F7DDDE7010B}"/>
              </a:ext>
            </a:extLst>
          </p:cNvPr>
          <p:cNvSpPr txBox="1"/>
          <p:nvPr/>
        </p:nvSpPr>
        <p:spPr>
          <a:xfrm>
            <a:off x="6031931" y="3807041"/>
            <a:ext cx="2754280" cy="253916"/>
          </a:xfrm>
          <a:prstGeom prst="rect">
            <a:avLst/>
          </a:prstGeom>
          <a:noFill/>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活用電力量は、想定可能な電力量のみ記載</a:t>
            </a:r>
          </a:p>
        </p:txBody>
      </p:sp>
      <p:cxnSp>
        <p:nvCxnSpPr>
          <p:cNvPr id="66" name="直線コネクタ 65">
            <a:extLst>
              <a:ext uri="{FF2B5EF4-FFF2-40B4-BE49-F238E27FC236}">
                <a16:creationId xmlns:a16="http://schemas.microsoft.com/office/drawing/2014/main" id="{6951A8BD-B1C4-4A92-AD7B-298E8C88A0CA}"/>
              </a:ext>
            </a:extLst>
          </p:cNvPr>
          <p:cNvCxnSpPr>
            <a:cxnSpLocks/>
          </p:cNvCxnSpPr>
          <p:nvPr/>
        </p:nvCxnSpPr>
        <p:spPr>
          <a:xfrm>
            <a:off x="3190764" y="4048819"/>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E8C478CF-B590-43CF-954A-0130C5071E7F}"/>
              </a:ext>
            </a:extLst>
          </p:cNvPr>
          <p:cNvSpPr txBox="1"/>
          <p:nvPr/>
        </p:nvSpPr>
        <p:spPr>
          <a:xfrm>
            <a:off x="5276907" y="-11978"/>
            <a:ext cx="3868645" cy="646331"/>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2) -</a:t>
            </a:r>
            <a:r>
              <a:rPr kumimoji="1" lang="ja-JP" altLang="en-US" sz="1200" dirty="0">
                <a:solidFill>
                  <a:srgbClr val="00B050"/>
                </a:solidFill>
              </a:rPr>
              <a:t>①活用電力率、　　</a:t>
            </a:r>
            <a:r>
              <a:rPr kumimoji="1" lang="en-US" altLang="ja-JP" sz="1200" dirty="0">
                <a:solidFill>
                  <a:srgbClr val="00B050"/>
                </a:solidFill>
              </a:rPr>
              <a:t>2) -</a:t>
            </a:r>
            <a:r>
              <a:rPr kumimoji="1" lang="ja-JP" altLang="en-US" sz="1200" dirty="0">
                <a:solidFill>
                  <a:srgbClr val="00B050"/>
                </a:solidFill>
              </a:rPr>
              <a:t>②活用電力量率</a:t>
            </a:r>
            <a:r>
              <a:rPr kumimoji="1" lang="en-US" altLang="ja-JP" sz="1200" dirty="0">
                <a:solidFill>
                  <a:srgbClr val="00B050"/>
                </a:solidFill>
              </a:rPr>
              <a:t> </a:t>
            </a:r>
            <a:r>
              <a:rPr kumimoji="1" lang="ja-JP" altLang="en-US" sz="1200" dirty="0">
                <a:solidFill>
                  <a:srgbClr val="00B050"/>
                </a:solidFill>
              </a:rPr>
              <a:t>　</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a:t>
            </a:r>
            <a:r>
              <a:rPr kumimoji="1" lang="ja-JP" altLang="en-US" sz="1200" dirty="0">
                <a:solidFill>
                  <a:srgbClr val="00B050"/>
                </a:solidFill>
              </a:rPr>
              <a:t> </a:t>
            </a:r>
            <a:r>
              <a:rPr kumimoji="1" lang="en-US" altLang="ja-JP" sz="1200" dirty="0">
                <a:solidFill>
                  <a:srgbClr val="00B050"/>
                </a:solidFill>
              </a:rPr>
              <a:t>-</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31" name="テキスト ボックス 30">
            <a:extLst>
              <a:ext uri="{FF2B5EF4-FFF2-40B4-BE49-F238E27FC236}">
                <a16:creationId xmlns:a16="http://schemas.microsoft.com/office/drawing/2014/main" id="{7BF7B748-2E4B-444F-9CAE-6627700F4463}"/>
              </a:ext>
            </a:extLst>
          </p:cNvPr>
          <p:cNvSpPr txBox="1"/>
          <p:nvPr/>
        </p:nvSpPr>
        <p:spPr>
          <a:xfrm>
            <a:off x="7112000" y="631789"/>
            <a:ext cx="203200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
        <p:nvSpPr>
          <p:cNvPr id="6" name="テキスト ボックス 5">
            <a:extLst>
              <a:ext uri="{FF2B5EF4-FFF2-40B4-BE49-F238E27FC236}">
                <a16:creationId xmlns:a16="http://schemas.microsoft.com/office/drawing/2014/main" id="{C7C80AA9-EF7F-0A94-A7EF-AAC9B72AEEE9}"/>
              </a:ext>
            </a:extLst>
          </p:cNvPr>
          <p:cNvSpPr txBox="1"/>
          <p:nvPr/>
        </p:nvSpPr>
        <p:spPr>
          <a:xfrm>
            <a:off x="1304326" y="3840903"/>
            <a:ext cx="1745588" cy="215444"/>
          </a:xfrm>
          <a:prstGeom prst="rect">
            <a:avLst/>
          </a:prstGeom>
          <a:noFill/>
        </p:spPr>
        <p:txBody>
          <a:bodyPr wrap="square">
            <a:spAutoFit/>
          </a:bodyPr>
          <a:lstStyle/>
          <a:p>
            <a:pPr algn="ctr"/>
            <a:r>
              <a:rPr kumimoji="1" lang="ja-JP" altLang="en-US" sz="800" dirty="0">
                <a:latin typeface="Meiryo UI" panose="020B0604030504040204" pitchFamily="50" charset="-128"/>
                <a:ea typeface="Meiryo UI" panose="020B0604030504040204" pitchFamily="50" charset="-128"/>
              </a:rPr>
              <a:t>定格消費電力（</a:t>
            </a:r>
            <a:r>
              <a:rPr kumimoji="1" lang="en-US" altLang="ja-JP" sz="800" dirty="0">
                <a:latin typeface="Meiryo UI" panose="020B0604030504040204" pitchFamily="50" charset="-128"/>
                <a:ea typeface="Meiryo UI" panose="020B0604030504040204" pitchFamily="50" charset="-128"/>
              </a:rPr>
              <a:t>1,000kW</a:t>
            </a:r>
            <a:r>
              <a:rPr kumimoji="1" lang="ja-JP" altLang="en-US" sz="800" dirty="0">
                <a:latin typeface="Meiryo UI" panose="020B0604030504040204" pitchFamily="50" charset="-128"/>
                <a:ea typeface="Meiryo UI" panose="020B0604030504040204" pitchFamily="50" charset="-128"/>
              </a:rPr>
              <a:t>）</a:t>
            </a:r>
            <a:endParaRPr kumimoji="1" lang="en-US" altLang="ja-JP"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53158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738664"/>
          </a:xfrm>
          <a:prstGeom prst="rect">
            <a:avLst/>
          </a:prstGeom>
          <a:solidFill>
            <a:schemeClr val="accent3">
              <a:lumMod val="20000"/>
              <a:lumOff val="80000"/>
            </a:schemeClr>
          </a:solid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・前項で示した活用電力、活用電力量の算出根拠を記載</a:t>
            </a:r>
            <a:endParaRPr kumimoji="1" lang="en-US" altLang="ja-JP" sz="1400" dirty="0">
              <a:latin typeface="Meiryo UI" panose="020B0604030504040204" pitchFamily="50" charset="-128"/>
              <a:ea typeface="Meiryo UI" panose="020B0604030504040204" pitchFamily="50" charset="-128"/>
            </a:endParaRPr>
          </a:p>
          <a:p>
            <a:pPr marL="90488" indent="-90488"/>
            <a:r>
              <a:rPr kumimoji="1" lang="ja-JP" altLang="en-US" sz="1400" dirty="0">
                <a:latin typeface="Meiryo UI" panose="020B0604030504040204" pitchFamily="50" charset="-128"/>
                <a:ea typeface="Meiryo UI" panose="020B0604030504040204" pitchFamily="50" charset="-128"/>
              </a:rPr>
              <a:t>・活用電力量については、想定可能と判断した用途における電力量のみを積算することとし、申請者が現時点での活用可否の判断や、電力量の想定が困難と判断した用途については、積算に含めることを必須とはしない</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5905143"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 補助対象設備の用途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根拠（算出根拠 等）</a:t>
            </a:r>
          </a:p>
        </p:txBody>
      </p:sp>
      <p:sp>
        <p:nvSpPr>
          <p:cNvPr id="8" name="テキスト ボックス 7">
            <a:extLst>
              <a:ext uri="{FF2B5EF4-FFF2-40B4-BE49-F238E27FC236}">
                <a16:creationId xmlns:a16="http://schemas.microsoft.com/office/drawing/2014/main" id="{A249F6DF-295F-46B1-B654-0B8EEFFF22A8}"/>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10" name="テキスト ボックス 9">
            <a:extLst>
              <a:ext uri="{FF2B5EF4-FFF2-40B4-BE49-F238E27FC236}">
                <a16:creationId xmlns:a16="http://schemas.microsoft.com/office/drawing/2014/main" id="{68D3D43B-3B7E-436F-988A-7FC478D7873B}"/>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Tree>
    <p:extLst>
      <p:ext uri="{BB962C8B-B14F-4D97-AF65-F5344CB8AC3E}">
        <p14:creationId xmlns:p14="http://schemas.microsoft.com/office/powerpoint/2010/main" val="2535499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307777"/>
          </a:xfrm>
          <a:prstGeom prst="rect">
            <a:avLst/>
          </a:prstGeom>
          <a:solidFill>
            <a:schemeClr val="accent3">
              <a:lumMod val="20000"/>
              <a:lumOff val="80000"/>
            </a:schemeClr>
          </a:solid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・製造した水素の供給先及び、その水素の用途を記載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4764446"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 補助対象設備の用途　</a:t>
            </a:r>
            <a:r>
              <a:rPr kumimoji="1" lang="en-US" altLang="ja-JP" sz="2000" b="1" dirty="0">
                <a:latin typeface="Meiryo UI" panose="020B0604030504040204" pitchFamily="50" charset="-128"/>
                <a:ea typeface="Meiryo UI" panose="020B0604030504040204" pitchFamily="50" charset="-128"/>
              </a:rPr>
              <a:t>C.</a:t>
            </a:r>
            <a:r>
              <a:rPr kumimoji="1" lang="ja-JP" altLang="en-US" sz="2000" b="1" dirty="0">
                <a:latin typeface="Meiryo UI" panose="020B0604030504040204" pitchFamily="50" charset="-128"/>
                <a:ea typeface="Meiryo UI" panose="020B0604030504040204" pitchFamily="50" charset="-128"/>
              </a:rPr>
              <a:t>水素の用途</a:t>
            </a:r>
          </a:p>
        </p:txBody>
      </p:sp>
      <p:sp>
        <p:nvSpPr>
          <p:cNvPr id="8" name="テキスト ボックス 7">
            <a:extLst>
              <a:ext uri="{FF2B5EF4-FFF2-40B4-BE49-F238E27FC236}">
                <a16:creationId xmlns:a16="http://schemas.microsoft.com/office/drawing/2014/main" id="{0290675B-8959-4AEA-BB99-1BC3D6397427}"/>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10" name="テキスト ボックス 9">
            <a:extLst>
              <a:ext uri="{FF2B5EF4-FFF2-40B4-BE49-F238E27FC236}">
                <a16:creationId xmlns:a16="http://schemas.microsoft.com/office/drawing/2014/main" id="{CCDDDCC6-D9DA-45E1-B8AE-ADEA7E784286}"/>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Tree>
    <p:extLst>
      <p:ext uri="{BB962C8B-B14F-4D97-AF65-F5344CB8AC3E}">
        <p14:creationId xmlns:p14="http://schemas.microsoft.com/office/powerpoint/2010/main" val="2801709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7015062"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２</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ビジネスモデルと収支構造　</a:t>
            </a:r>
            <a:r>
              <a:rPr kumimoji="1" lang="en-US" altLang="ja-JP" sz="2000" b="1" dirty="0">
                <a:latin typeface="Meiryo UI" panose="020B0604030504040204" pitchFamily="50" charset="-128"/>
                <a:ea typeface="Meiryo UI" panose="020B0604030504040204" pitchFamily="50" charset="-128"/>
              </a:rPr>
              <a:t>A.</a:t>
            </a:r>
            <a:r>
              <a:rPr kumimoji="1" lang="ja-JP" altLang="en-US" sz="2000" b="1" dirty="0">
                <a:latin typeface="Meiryo UI" panose="020B0604030504040204" pitchFamily="50" charset="-128"/>
                <a:ea typeface="Meiryo UI" panose="020B0604030504040204" pitchFamily="50" charset="-128"/>
              </a:rPr>
              <a:t>概要（構造図や収支表 等）</a:t>
            </a:r>
          </a:p>
        </p:txBody>
      </p:sp>
      <p:sp>
        <p:nvSpPr>
          <p:cNvPr id="8" name="テキスト ボックス 7">
            <a:extLst>
              <a:ext uri="{FF2B5EF4-FFF2-40B4-BE49-F238E27FC236}">
                <a16:creationId xmlns:a16="http://schemas.microsoft.com/office/drawing/2014/main" id="{1DA141A7-5C90-4EBD-9A78-732D889F4317}"/>
              </a:ext>
            </a:extLst>
          </p:cNvPr>
          <p:cNvSpPr txBox="1"/>
          <p:nvPr/>
        </p:nvSpPr>
        <p:spPr>
          <a:xfrm>
            <a:off x="6898741" y="0"/>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9" name="テキスト ボックス 8">
            <a:extLst>
              <a:ext uri="{FF2B5EF4-FFF2-40B4-BE49-F238E27FC236}">
                <a16:creationId xmlns:a16="http://schemas.microsoft.com/office/drawing/2014/main" id="{028EFC72-CCDE-452C-9572-6BAEDCD8EF8C}"/>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
        <p:nvSpPr>
          <p:cNvPr id="10" name="テキスト ボックス 9">
            <a:extLst>
              <a:ext uri="{FF2B5EF4-FFF2-40B4-BE49-F238E27FC236}">
                <a16:creationId xmlns:a16="http://schemas.microsoft.com/office/drawing/2014/main" id="{25611273-33B9-4A39-9EA4-3AF2E5E01DE7}"/>
              </a:ext>
            </a:extLst>
          </p:cNvPr>
          <p:cNvSpPr txBox="1"/>
          <p:nvPr/>
        </p:nvSpPr>
        <p:spPr>
          <a:xfrm>
            <a:off x="359135" y="1187805"/>
            <a:ext cx="8528833" cy="738664"/>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・設備の稼働開始から事業想定期間におけるビジネスモデルの収支構造の概要を、構造図や収支表等を用いて記載（設備から製造した水素の供給、水素の利用用途を含めた収支構造を示すこと）</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・その他将来的なビジネス展開等、追加で検討している内容があれば記載</a:t>
            </a:r>
          </a:p>
        </p:txBody>
      </p:sp>
    </p:spTree>
    <p:extLst>
      <p:ext uri="{BB962C8B-B14F-4D97-AF65-F5344CB8AC3E}">
        <p14:creationId xmlns:p14="http://schemas.microsoft.com/office/powerpoint/2010/main" val="296524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307777"/>
          </a:xfrm>
          <a:prstGeom prst="rect">
            <a:avLst/>
          </a:prstGeom>
          <a:solidFill>
            <a:schemeClr val="accent3">
              <a:lumMod val="20000"/>
              <a:lumOff val="80000"/>
            </a:schemeClr>
          </a:solid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・前項で示したビジネスモデルの収支構造について、その算出根拠 等を記載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6285054"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２</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ビジネスモデルと収支構造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根拠（算出根拠 等）</a:t>
            </a:r>
          </a:p>
        </p:txBody>
      </p:sp>
      <p:sp>
        <p:nvSpPr>
          <p:cNvPr id="7" name="テキスト ボックス 6">
            <a:extLst>
              <a:ext uri="{FF2B5EF4-FFF2-40B4-BE49-F238E27FC236}">
                <a16:creationId xmlns:a16="http://schemas.microsoft.com/office/drawing/2014/main" id="{F462D0A4-4EEA-4D16-805B-20A950D6D189}"/>
              </a:ext>
            </a:extLst>
          </p:cNvPr>
          <p:cNvSpPr txBox="1"/>
          <p:nvPr/>
        </p:nvSpPr>
        <p:spPr>
          <a:xfrm>
            <a:off x="6898741" y="4336"/>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9" name="テキスト ボックス 8">
            <a:extLst>
              <a:ext uri="{FF2B5EF4-FFF2-40B4-BE49-F238E27FC236}">
                <a16:creationId xmlns:a16="http://schemas.microsoft.com/office/drawing/2014/main" id="{6884F6E9-65AA-44E5-987A-5E18CE9C0F41}"/>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Tree>
    <p:extLst>
      <p:ext uri="{BB962C8B-B14F-4D97-AF65-F5344CB8AC3E}">
        <p14:creationId xmlns:p14="http://schemas.microsoft.com/office/powerpoint/2010/main" val="1558073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６．ビジネスモデルの実現性</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631936" cy="954107"/>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・ビジネスモデルの遂行（稼働開始後の各種市場取引等での運用、製造した水素の供給、水素の利用用途）に当たり、予定している組織体制や人員体制等の概要を、体制図や組織図 等を用いて記載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申請者の社内体制及び役務を明確にするとともに委託する役務についても詳細を記載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申請者自身の過去の電力ビジネスへの取り組み実績や、電気事業に係る届出や登録状況などについてもあれば記載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5303311"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　</a:t>
            </a:r>
            <a:r>
              <a:rPr kumimoji="1" lang="en-US" altLang="ja-JP" sz="2000" b="1" dirty="0">
                <a:latin typeface="Meiryo UI" panose="020B0604030504040204" pitchFamily="50" charset="-128"/>
                <a:ea typeface="Meiryo UI" panose="020B0604030504040204" pitchFamily="50" charset="-128"/>
              </a:rPr>
              <a:t>A.</a:t>
            </a:r>
            <a:r>
              <a:rPr kumimoji="1" lang="ja-JP" altLang="en-US" sz="2000" b="1" dirty="0">
                <a:latin typeface="Meiryo UI" panose="020B0604030504040204" pitchFamily="50" charset="-128"/>
                <a:ea typeface="Meiryo UI" panose="020B0604030504040204" pitchFamily="50" charset="-128"/>
              </a:rPr>
              <a:t>概要（体制図、組織図 等）</a:t>
            </a:r>
          </a:p>
        </p:txBody>
      </p:sp>
      <p:sp>
        <p:nvSpPr>
          <p:cNvPr id="9" name="テキスト ボックス 8">
            <a:extLst>
              <a:ext uri="{FF2B5EF4-FFF2-40B4-BE49-F238E27FC236}">
                <a16:creationId xmlns:a16="http://schemas.microsoft.com/office/drawing/2014/main" id="{A42B43F4-438F-4BE8-885B-9DFAD192CB28}"/>
              </a:ext>
            </a:extLst>
          </p:cNvPr>
          <p:cNvSpPr txBox="1"/>
          <p:nvPr/>
        </p:nvSpPr>
        <p:spPr>
          <a:xfrm>
            <a:off x="6543041" y="4336"/>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
        <p:nvSpPr>
          <p:cNvPr id="7" name="テキスト ボックス 6">
            <a:extLst>
              <a:ext uri="{FF2B5EF4-FFF2-40B4-BE49-F238E27FC236}">
                <a16:creationId xmlns:a16="http://schemas.microsoft.com/office/drawing/2014/main" id="{B810846C-FA81-424E-AB9B-A271DD6BDC76}"/>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Tree>
    <p:extLst>
      <p:ext uri="{BB962C8B-B14F-4D97-AF65-F5344CB8AC3E}">
        <p14:creationId xmlns:p14="http://schemas.microsoft.com/office/powerpoint/2010/main" val="1657075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20AB103-ABF6-0982-02DD-CE05D75ED4AB}"/>
              </a:ext>
            </a:extLst>
          </p:cNvPr>
          <p:cNvSpPr txBox="1"/>
          <p:nvPr/>
        </p:nvSpPr>
        <p:spPr>
          <a:xfrm>
            <a:off x="359135" y="1205212"/>
            <a:ext cx="8528833" cy="738664"/>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・前述の実施体制に記載された申請者及び委託先等が、ビジネスモデルの遂行にあたり、十分な知識や経験を有したものであることを示す根拠となるデータや情報 等を記載。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・ビジネスモデルの実現に向けて、想定される課題と、それに対する対策方針を記載。</a:t>
            </a:r>
          </a:p>
        </p:txBody>
      </p:sp>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６．ビジネスモデルの実現性</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7342075"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実施体制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根拠（根拠となる情報、課題と対応方針 等）</a:t>
            </a:r>
          </a:p>
        </p:txBody>
      </p:sp>
      <p:sp>
        <p:nvSpPr>
          <p:cNvPr id="7" name="テキスト ボックス 6">
            <a:extLst>
              <a:ext uri="{FF2B5EF4-FFF2-40B4-BE49-F238E27FC236}">
                <a16:creationId xmlns:a16="http://schemas.microsoft.com/office/drawing/2014/main" id="{112935B2-89EA-4A16-B4E9-FD5194F0CEEE}"/>
              </a:ext>
            </a:extLst>
          </p:cNvPr>
          <p:cNvSpPr txBox="1"/>
          <p:nvPr/>
        </p:nvSpPr>
        <p:spPr>
          <a:xfrm>
            <a:off x="6543041" y="4336"/>
            <a:ext cx="2600960"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②ビジネスモデルの実現性</a:t>
            </a:r>
            <a:endParaRPr kumimoji="1" lang="en-US" altLang="ja-JP" sz="1200" dirty="0">
              <a:solidFill>
                <a:srgbClr val="00B050"/>
              </a:solidFill>
            </a:endParaRPr>
          </a:p>
        </p:txBody>
      </p:sp>
      <p:sp>
        <p:nvSpPr>
          <p:cNvPr id="9" name="テキスト ボックス 8">
            <a:extLst>
              <a:ext uri="{FF2B5EF4-FFF2-40B4-BE49-F238E27FC236}">
                <a16:creationId xmlns:a16="http://schemas.microsoft.com/office/drawing/2014/main" id="{4F713C56-176B-451D-8826-E279F0E2BA6B}"/>
              </a:ext>
            </a:extLst>
          </p:cNvPr>
          <p:cNvSpPr txBox="1"/>
          <p:nvPr/>
        </p:nvSpPr>
        <p:spPr>
          <a:xfrm>
            <a:off x="7081520" y="455403"/>
            <a:ext cx="2062480" cy="369332"/>
          </a:xfrm>
          <a:prstGeom prst="rect">
            <a:avLst/>
          </a:prstGeom>
          <a:solidFill>
            <a:srgbClr val="00B050"/>
          </a:solidFill>
          <a:ln>
            <a:solidFill>
              <a:srgbClr val="00B050"/>
            </a:solidFill>
          </a:ln>
        </p:spPr>
        <p:txBody>
          <a:bodyPr wrap="square" rtlCol="0">
            <a:spAutoFit/>
          </a:bodyPr>
          <a:lstStyle/>
          <a:p>
            <a:r>
              <a:rPr kumimoji="1" lang="ja-JP" altLang="en-US" b="1" dirty="0">
                <a:solidFill>
                  <a:srgbClr val="FFC000"/>
                </a:solidFill>
              </a:rPr>
              <a:t>水電解装置の場合</a:t>
            </a:r>
          </a:p>
        </p:txBody>
      </p:sp>
    </p:spTree>
    <p:extLst>
      <p:ext uri="{BB962C8B-B14F-4D97-AF65-F5344CB8AC3E}">
        <p14:creationId xmlns:p14="http://schemas.microsoft.com/office/powerpoint/2010/main" val="1374732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 12">
            <a:extLst>
              <a:ext uri="{FF2B5EF4-FFF2-40B4-BE49-F238E27FC236}">
                <a16:creationId xmlns:a16="http://schemas.microsoft.com/office/drawing/2014/main" id="{C1F42895-BAE3-4A75-B07D-4E1E561D8C8D}"/>
              </a:ext>
            </a:extLst>
          </p:cNvPr>
          <p:cNvGraphicFramePr>
            <a:graphicFrameLocks noGrp="1"/>
          </p:cNvGraphicFramePr>
          <p:nvPr>
            <p:extLst>
              <p:ext uri="{D42A27DB-BD31-4B8C-83A1-F6EECF244321}">
                <p14:modId xmlns:p14="http://schemas.microsoft.com/office/powerpoint/2010/main" val="4212070233"/>
              </p:ext>
            </p:extLst>
          </p:nvPr>
        </p:nvGraphicFramePr>
        <p:xfrm>
          <a:off x="301103" y="913939"/>
          <a:ext cx="8532208" cy="5667835"/>
        </p:xfrm>
        <a:graphic>
          <a:graphicData uri="http://schemas.openxmlformats.org/drawingml/2006/table">
            <a:tbl>
              <a:tblPr>
                <a:tableStyleId>{5C22544A-7EE6-4342-B048-85BDC9FD1C3A}</a:tableStyleId>
              </a:tblPr>
              <a:tblGrid>
                <a:gridCol w="4266104">
                  <a:extLst>
                    <a:ext uri="{9D8B030D-6E8A-4147-A177-3AD203B41FA5}">
                      <a16:colId xmlns:a16="http://schemas.microsoft.com/office/drawing/2014/main" val="369924687"/>
                    </a:ext>
                  </a:extLst>
                </a:gridCol>
                <a:gridCol w="4266104">
                  <a:extLst>
                    <a:ext uri="{9D8B030D-6E8A-4147-A177-3AD203B41FA5}">
                      <a16:colId xmlns:a16="http://schemas.microsoft.com/office/drawing/2014/main" val="1641760821"/>
                    </a:ext>
                  </a:extLst>
                </a:gridCol>
              </a:tblGrid>
              <a:tr h="2307365">
                <a:tc>
                  <a:txBody>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１</a:t>
                      </a:r>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 事業背景・目的</a:t>
                      </a:r>
                      <a:endParaRPr kumimoji="1" lang="en-US" altLang="ja-JP" sz="1400" b="1"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２</a:t>
                      </a:r>
                      <a:r>
                        <a:rPr kumimoji="1" lang="en-US" altLang="ja-JP" sz="1400" b="1" dirty="0">
                          <a:solidFill>
                            <a:schemeClr val="tx1"/>
                          </a:solidFill>
                          <a:latin typeface="Meiryo UI" panose="020B0604030504040204" pitchFamily="50" charset="-128"/>
                          <a:ea typeface="Meiryo UI" panose="020B0604030504040204" pitchFamily="50" charset="-128"/>
                        </a:rPr>
                        <a:t>) </a:t>
                      </a:r>
                      <a:r>
                        <a:rPr kumimoji="1" lang="ja-JP" altLang="en-US" sz="1400" b="1" dirty="0">
                          <a:solidFill>
                            <a:schemeClr val="tx1"/>
                          </a:solidFill>
                          <a:latin typeface="Meiryo UI" panose="020B0604030504040204" pitchFamily="50" charset="-128"/>
                          <a:ea typeface="Meiryo UI" panose="020B0604030504040204" pitchFamily="50" charset="-128"/>
                        </a:rPr>
                        <a:t>補助事業</a:t>
                      </a:r>
                      <a:r>
                        <a:rPr kumimoji="1" lang="ja-JP" altLang="en-US" sz="1400" b="1" dirty="0">
                          <a:latin typeface="Meiryo UI" panose="020B0604030504040204" pitchFamily="50" charset="-128"/>
                          <a:ea typeface="Meiryo UI" panose="020B0604030504040204" pitchFamily="50" charset="-128"/>
                        </a:rPr>
                        <a:t>実施体制図</a:t>
                      </a:r>
                      <a:endParaRPr kumimoji="1" lang="en-US" altLang="ja-JP" sz="1400" b="1"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27924102"/>
                  </a:ext>
                </a:extLst>
              </a:tr>
              <a:tr h="3360470">
                <a:tc>
                  <a:txBody>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３</a:t>
                      </a:r>
                      <a:r>
                        <a:rPr kumimoji="1" lang="en-US" altLang="ja-JP" sz="1400" b="1" dirty="0">
                          <a:latin typeface="Meiryo UI" panose="020B0604030504040204" pitchFamily="50" charset="-128"/>
                          <a:ea typeface="Meiryo UI" panose="020B0604030504040204" pitchFamily="50" charset="-128"/>
                        </a:rPr>
                        <a:t>) </a:t>
                      </a:r>
                      <a:r>
                        <a:rPr kumimoji="1" lang="ja-JP" altLang="en-US" sz="1400" b="1" dirty="0">
                          <a:latin typeface="Meiryo UI" panose="020B0604030504040204" pitchFamily="50" charset="-128"/>
                          <a:ea typeface="Meiryo UI" panose="020B0604030504040204" pitchFamily="50" charset="-128"/>
                        </a:rPr>
                        <a:t>設備設置予定地</a:t>
                      </a:r>
                      <a:endParaRPr kumimoji="1" lang="en-US" altLang="ja-JP" sz="1400" b="1"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400" b="1" dirty="0">
                          <a:latin typeface="Meiryo UI" panose="020B0604030504040204" pitchFamily="50" charset="-128"/>
                          <a:ea typeface="Meiryo UI" panose="020B0604030504040204" pitchFamily="50" charset="-128"/>
                        </a:rPr>
                        <a:t>(</a:t>
                      </a:r>
                      <a:r>
                        <a:rPr kumimoji="1" lang="ja-JP" altLang="en-US" sz="1400" b="1" dirty="0">
                          <a:latin typeface="Meiryo UI" panose="020B0604030504040204" pitchFamily="50" charset="-128"/>
                          <a:ea typeface="Meiryo UI" panose="020B0604030504040204" pitchFamily="50" charset="-128"/>
                        </a:rPr>
                        <a:t>４</a:t>
                      </a:r>
                      <a:r>
                        <a:rPr kumimoji="1" lang="en-US" altLang="ja-JP" sz="1400" b="1" dirty="0">
                          <a:latin typeface="Meiryo UI" panose="020B0604030504040204" pitchFamily="50" charset="-128"/>
                          <a:ea typeface="Meiryo UI" panose="020B0604030504040204" pitchFamily="50" charset="-128"/>
                        </a:rPr>
                        <a:t>) </a:t>
                      </a:r>
                      <a:r>
                        <a:rPr kumimoji="1" lang="ja-JP" altLang="en-US" sz="1400" b="1" dirty="0">
                          <a:latin typeface="Meiryo UI" panose="020B0604030504040204" pitchFamily="50" charset="-128"/>
                          <a:ea typeface="Meiryo UI" panose="020B0604030504040204" pitchFamily="50" charset="-128"/>
                        </a:rPr>
                        <a:t>導入設備の概要</a:t>
                      </a:r>
                      <a:endParaRPr kumimoji="1" lang="en-US" altLang="ja-JP" sz="1400" b="1"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6931465"/>
                  </a:ext>
                </a:extLst>
              </a:tr>
            </a:tbl>
          </a:graphicData>
        </a:graphic>
      </p:graphicFrame>
      <p:sp>
        <p:nvSpPr>
          <p:cNvPr id="2" name="タイトル 1">
            <a:extLst>
              <a:ext uri="{FF2B5EF4-FFF2-40B4-BE49-F238E27FC236}">
                <a16:creationId xmlns:a16="http://schemas.microsoft.com/office/drawing/2014/main" id="{1ABFF51C-3A66-40D5-B353-8BB5C0E76C7E}"/>
              </a:ext>
            </a:extLst>
          </p:cNvPr>
          <p:cNvSpPr>
            <a:spLocks noGrp="1"/>
          </p:cNvSpPr>
          <p:nvPr>
            <p:ph type="title"/>
          </p:nvPr>
        </p:nvSpPr>
        <p:spPr>
          <a:xfrm>
            <a:off x="201375" y="134828"/>
            <a:ext cx="8631936" cy="749809"/>
          </a:xfrm>
        </p:spPr>
        <p:txBody>
          <a:bodyPr>
            <a:normAutofit/>
          </a:bodyPr>
          <a:lstStyle/>
          <a:p>
            <a:r>
              <a:rPr kumimoji="1" lang="ja-JP" altLang="en-US" dirty="0"/>
              <a:t>１．事業概要</a:t>
            </a:r>
          </a:p>
        </p:txBody>
      </p:sp>
      <p:graphicFrame>
        <p:nvGraphicFramePr>
          <p:cNvPr id="13" name="表 13">
            <a:extLst>
              <a:ext uri="{FF2B5EF4-FFF2-40B4-BE49-F238E27FC236}">
                <a16:creationId xmlns:a16="http://schemas.microsoft.com/office/drawing/2014/main" id="{AC9E5DAF-ABB8-419E-B845-14874BCF6C81}"/>
              </a:ext>
            </a:extLst>
          </p:cNvPr>
          <p:cNvGraphicFramePr>
            <a:graphicFrameLocks noGrp="1"/>
          </p:cNvGraphicFramePr>
          <p:nvPr>
            <p:extLst>
              <p:ext uri="{D42A27DB-BD31-4B8C-83A1-F6EECF244321}">
                <p14:modId xmlns:p14="http://schemas.microsoft.com/office/powerpoint/2010/main" val="272448680"/>
              </p:ext>
            </p:extLst>
          </p:nvPr>
        </p:nvGraphicFramePr>
        <p:xfrm>
          <a:off x="4780249" y="4282750"/>
          <a:ext cx="3910248" cy="2100064"/>
        </p:xfrm>
        <a:graphic>
          <a:graphicData uri="http://schemas.openxmlformats.org/drawingml/2006/table">
            <a:tbl>
              <a:tblPr firstRow="1" bandRow="1">
                <a:tableStyleId>{F5AB1C69-6EDB-4FF4-983F-18BD219EF322}</a:tableStyleId>
              </a:tblPr>
              <a:tblGrid>
                <a:gridCol w="2125256">
                  <a:extLst>
                    <a:ext uri="{9D8B030D-6E8A-4147-A177-3AD203B41FA5}">
                      <a16:colId xmlns:a16="http://schemas.microsoft.com/office/drawing/2014/main" val="2459440899"/>
                    </a:ext>
                  </a:extLst>
                </a:gridCol>
                <a:gridCol w="1784992">
                  <a:extLst>
                    <a:ext uri="{9D8B030D-6E8A-4147-A177-3AD203B41FA5}">
                      <a16:colId xmlns:a16="http://schemas.microsoft.com/office/drawing/2014/main" val="1414106674"/>
                    </a:ext>
                  </a:extLst>
                </a:gridCol>
              </a:tblGrid>
              <a:tr h="311568">
                <a:tc>
                  <a:txBody>
                    <a:bodyPr/>
                    <a:lstStyle/>
                    <a:p>
                      <a:pPr algn="ctr"/>
                      <a:r>
                        <a:rPr kumimoji="1" lang="ja-JP" altLang="en-US" sz="1050" dirty="0">
                          <a:latin typeface="Meiryo UI" panose="020B0604030504040204" pitchFamily="50" charset="-128"/>
                          <a:ea typeface="Meiryo UI" panose="020B0604030504040204" pitchFamily="50" charset="-128"/>
                        </a:rPr>
                        <a:t>設備名称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50" dirty="0">
                          <a:latin typeface="Meiryo UI" panose="020B0604030504040204" pitchFamily="50" charset="-128"/>
                          <a:ea typeface="Meiryo UI" panose="020B0604030504040204" pitchFamily="50" charset="-128"/>
                        </a:rPr>
                        <a:t>仕様等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1265803"/>
                  </a:ext>
                </a:extLst>
              </a:tr>
              <a:tr h="447124">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60121288"/>
                  </a:ext>
                </a:extLst>
              </a:tr>
              <a:tr h="447124">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3491595"/>
                  </a:ext>
                </a:extLst>
              </a:tr>
              <a:tr h="447124">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27413261"/>
                  </a:ext>
                </a:extLst>
              </a:tr>
              <a:tr h="447124">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4830302"/>
                  </a:ext>
                </a:extLst>
              </a:tr>
            </a:tbl>
          </a:graphicData>
        </a:graphic>
      </p:graphicFrame>
      <p:sp>
        <p:nvSpPr>
          <p:cNvPr id="15" name="テキスト ボックス 14">
            <a:extLst>
              <a:ext uri="{FF2B5EF4-FFF2-40B4-BE49-F238E27FC236}">
                <a16:creationId xmlns:a16="http://schemas.microsoft.com/office/drawing/2014/main" id="{985B5B79-009F-4544-BE67-F60CCCBCDECB}"/>
              </a:ext>
            </a:extLst>
          </p:cNvPr>
          <p:cNvSpPr txBox="1"/>
          <p:nvPr/>
        </p:nvSpPr>
        <p:spPr>
          <a:xfrm>
            <a:off x="453500" y="1258501"/>
            <a:ext cx="3954929" cy="307777"/>
          </a:xfrm>
          <a:prstGeom prst="rect">
            <a:avLst/>
          </a:prstGeom>
          <a:solidFill>
            <a:schemeClr val="accent3">
              <a:lumMod val="20000"/>
              <a:lumOff val="80000"/>
            </a:schemeClr>
          </a:solidFill>
        </p:spPr>
        <p:txBody>
          <a:bodyPr wrap="square" rtlCol="0">
            <a:spAutoFit/>
          </a:bodyPr>
          <a:lstStyle/>
          <a:p>
            <a:r>
              <a:rPr kumimoji="1" lang="ja-JP" altLang="en-US" sz="1400" b="0" dirty="0">
                <a:latin typeface="Meiryo UI" panose="020B0604030504040204" pitchFamily="50" charset="-128"/>
                <a:ea typeface="Meiryo UI" panose="020B0604030504040204" pitchFamily="50" charset="-128"/>
              </a:rPr>
              <a:t>・事業実施の背景や目的を文章にて簡潔に記載</a:t>
            </a:r>
          </a:p>
        </p:txBody>
      </p:sp>
      <p:sp>
        <p:nvSpPr>
          <p:cNvPr id="16" name="テキスト ボックス 15">
            <a:extLst>
              <a:ext uri="{FF2B5EF4-FFF2-40B4-BE49-F238E27FC236}">
                <a16:creationId xmlns:a16="http://schemas.microsoft.com/office/drawing/2014/main" id="{216E626E-1363-4D29-847C-EA169E4F4953}"/>
              </a:ext>
            </a:extLst>
          </p:cNvPr>
          <p:cNvSpPr txBox="1"/>
          <p:nvPr/>
        </p:nvSpPr>
        <p:spPr>
          <a:xfrm>
            <a:off x="4735570" y="1258501"/>
            <a:ext cx="3954927" cy="1384995"/>
          </a:xfrm>
          <a:prstGeom prst="rect">
            <a:avLst/>
          </a:prstGeom>
          <a:solidFill>
            <a:schemeClr val="accent3">
              <a:lumMod val="20000"/>
              <a:lumOff val="80000"/>
            </a:schemeClr>
          </a:solidFill>
        </p:spPr>
        <p:txBody>
          <a:bodyPr wrap="square" rtlCol="0">
            <a:spAutoFit/>
          </a:bodyPr>
          <a:lstStyle/>
          <a:p>
            <a:r>
              <a:rPr kumimoji="1" lang="ja-JP" altLang="en-US" sz="1400" b="0" dirty="0">
                <a:latin typeface="Meiryo UI" panose="020B0604030504040204" pitchFamily="50" charset="-128"/>
                <a:ea typeface="Meiryo UI" panose="020B0604030504040204" pitchFamily="50" charset="-128"/>
              </a:rPr>
              <a:t>・補助事業期間中（設備導入時）における実施</a:t>
            </a:r>
            <a:endParaRPr kumimoji="1" lang="en-US" altLang="ja-JP" sz="1400" b="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ja-JP" altLang="en-US" sz="1400" b="0" dirty="0">
                <a:latin typeface="Meiryo UI" panose="020B0604030504040204" pitchFamily="50" charset="-128"/>
                <a:ea typeface="Meiryo UI" panose="020B0604030504040204" pitchFamily="50" charset="-128"/>
              </a:rPr>
              <a:t>体制について、設備所有者、出資者</a:t>
            </a:r>
            <a:r>
              <a:rPr kumimoji="1" lang="ja-JP" altLang="en-US" sz="1400" dirty="0">
                <a:latin typeface="Meiryo UI" panose="020B0604030504040204" pitchFamily="50" charset="-128"/>
                <a:ea typeface="Meiryo UI" panose="020B0604030504040204" pitchFamily="50" charset="-128"/>
              </a:rPr>
              <a:t>、請負先</a:t>
            </a:r>
            <a:r>
              <a:rPr kumimoji="1" lang="ja-JP" altLang="en-US" sz="1400" b="0" dirty="0">
                <a:latin typeface="Meiryo UI" panose="020B0604030504040204" pitchFamily="50" charset="-128"/>
                <a:ea typeface="Meiryo UI" panose="020B0604030504040204" pitchFamily="50" charset="-128"/>
              </a:rPr>
              <a:t>、</a:t>
            </a:r>
            <a:endParaRPr kumimoji="1" lang="en-US" altLang="ja-JP" sz="1400" b="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ja-JP" altLang="en-US" sz="1400" b="0" dirty="0">
                <a:latin typeface="Meiryo UI" panose="020B0604030504040204" pitchFamily="50" charset="-128"/>
                <a:ea typeface="Meiryo UI" panose="020B0604030504040204" pitchFamily="50" charset="-128"/>
              </a:rPr>
              <a:t>一般送配電事業者等を役割が分かるよう記載</a:t>
            </a:r>
            <a:endParaRPr kumimoji="1" lang="en-US" altLang="ja-JP" sz="1400" b="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補助事業完了</a:t>
            </a:r>
            <a:r>
              <a:rPr kumimoji="1" lang="ja-JP" altLang="en-US" sz="1400" b="0" dirty="0">
                <a:latin typeface="Meiryo UI" panose="020B0604030504040204" pitchFamily="50" charset="-128"/>
                <a:ea typeface="Meiryo UI" panose="020B0604030504040204" pitchFamily="50" charset="-128"/>
              </a:rPr>
              <a:t>後の設備運用体制</a:t>
            </a:r>
            <a:r>
              <a:rPr kumimoji="1" lang="ja-JP" altLang="en-US" sz="1400" dirty="0">
                <a:latin typeface="Meiryo UI" panose="020B0604030504040204" pitchFamily="50" charset="-128"/>
                <a:ea typeface="Meiryo UI" panose="020B0604030504040204" pitchFamily="50" charset="-128"/>
              </a:rPr>
              <a:t>ではありません</a:t>
            </a:r>
            <a:endParaRPr kumimoji="1" lang="en-US" altLang="ja-JP" sz="1400" dirty="0">
              <a:latin typeface="Meiryo UI" panose="020B0604030504040204" pitchFamily="50" charset="-128"/>
              <a:ea typeface="Meiryo UI" panose="020B0604030504040204" pitchFamily="50" charset="-128"/>
            </a:endParaRPr>
          </a:p>
          <a:p>
            <a:pPr marL="358775" indent="-358775"/>
            <a:r>
              <a:rPr kumimoji="1" lang="en-US" altLang="ja-JP" sz="1400" dirty="0">
                <a:latin typeface="Meiryo UI" panose="020B0604030504040204" pitchFamily="50" charset="-128"/>
                <a:ea typeface="Meiryo UI" panose="020B0604030504040204" pitchFamily="50" charset="-128"/>
              </a:rPr>
              <a:t>  ※</a:t>
            </a:r>
            <a:r>
              <a:rPr kumimoji="1" lang="ja-JP" altLang="en-US" sz="1400" dirty="0">
                <a:latin typeface="Meiryo UI" panose="020B0604030504040204" pitchFamily="50" charset="-128"/>
                <a:ea typeface="Meiryo UI" panose="020B0604030504040204" pitchFamily="50" charset="-128"/>
              </a:rPr>
              <a:t>今後</a:t>
            </a:r>
            <a:r>
              <a:rPr kumimoji="1" lang="en-US" altLang="ja-JP" sz="1400" dirty="0">
                <a:latin typeface="Meiryo UI" panose="020B0604030504040204" pitchFamily="50" charset="-128"/>
                <a:ea typeface="Meiryo UI" panose="020B0604030504040204" pitchFamily="50" charset="-128"/>
              </a:rPr>
              <a:t>SPC</a:t>
            </a:r>
            <a:r>
              <a:rPr kumimoji="1" lang="ja-JP" altLang="en-US" sz="1400" dirty="0">
                <a:latin typeface="Meiryo UI" panose="020B0604030504040204" pitchFamily="50" charset="-128"/>
                <a:ea typeface="Meiryo UI" panose="020B0604030504040204" pitchFamily="50" charset="-128"/>
              </a:rPr>
              <a:t>を設立し、事業の承継を予定している場合は、設立時期、出資者を明確にすること</a:t>
            </a:r>
          </a:p>
        </p:txBody>
      </p:sp>
      <p:sp>
        <p:nvSpPr>
          <p:cNvPr id="18" name="テキスト ボックス 17">
            <a:extLst>
              <a:ext uri="{FF2B5EF4-FFF2-40B4-BE49-F238E27FC236}">
                <a16:creationId xmlns:a16="http://schemas.microsoft.com/office/drawing/2014/main" id="{5DADC3AA-ED5B-46B1-97BB-94A286E393CC}"/>
              </a:ext>
            </a:extLst>
          </p:cNvPr>
          <p:cNvSpPr txBox="1"/>
          <p:nvPr/>
        </p:nvSpPr>
        <p:spPr>
          <a:xfrm>
            <a:off x="4735570" y="3576443"/>
            <a:ext cx="3954927" cy="523220"/>
          </a:xfrm>
          <a:prstGeom prst="rect">
            <a:avLst/>
          </a:prstGeom>
          <a:solidFill>
            <a:schemeClr val="accent3">
              <a:lumMod val="20000"/>
              <a:lumOff val="80000"/>
            </a:schemeClr>
          </a:solidFill>
        </p:spPr>
        <p:txBody>
          <a:bodyPr wrap="square">
            <a:spAutoFit/>
          </a:bodyPr>
          <a:lstStyle/>
          <a:p>
            <a:r>
              <a:rPr kumimoji="1" lang="ja-JP" altLang="en-US" sz="1400" b="0" dirty="0">
                <a:latin typeface="Meiryo UI" panose="020B0604030504040204" pitchFamily="50" charset="-128"/>
                <a:ea typeface="Meiryo UI" panose="020B0604030504040204" pitchFamily="50" charset="-128"/>
              </a:rPr>
              <a:t>・系統用蓄電池</a:t>
            </a:r>
            <a:r>
              <a:rPr kumimoji="1" lang="en-US" altLang="ja-JP" sz="1400" b="0" dirty="0">
                <a:latin typeface="Meiryo UI" panose="020B0604030504040204" pitchFamily="50" charset="-128"/>
                <a:ea typeface="Meiryo UI" panose="020B0604030504040204" pitchFamily="50" charset="-128"/>
              </a:rPr>
              <a:t>/</a:t>
            </a:r>
            <a:r>
              <a:rPr kumimoji="1" lang="ja-JP" altLang="en-US" sz="1400" b="0" dirty="0">
                <a:latin typeface="Meiryo UI" panose="020B0604030504040204" pitchFamily="50" charset="-128"/>
                <a:ea typeface="Meiryo UI" panose="020B0604030504040204" pitchFamily="50" charset="-128"/>
              </a:rPr>
              <a:t>水電解装置を構成する設備の</a:t>
            </a:r>
          </a:p>
          <a:p>
            <a:r>
              <a:rPr kumimoji="1" lang="ja-JP" altLang="en-US" sz="1400" b="0" dirty="0">
                <a:latin typeface="Meiryo UI" panose="020B0604030504040204" pitchFamily="50" charset="-128"/>
                <a:ea typeface="Meiryo UI" panose="020B0604030504040204" pitchFamily="50" charset="-128"/>
              </a:rPr>
              <a:t>　概要として、以下の内容を記載</a:t>
            </a:r>
          </a:p>
        </p:txBody>
      </p:sp>
      <p:sp>
        <p:nvSpPr>
          <p:cNvPr id="21" name="テキスト ボックス 20">
            <a:extLst>
              <a:ext uri="{FF2B5EF4-FFF2-40B4-BE49-F238E27FC236}">
                <a16:creationId xmlns:a16="http://schemas.microsoft.com/office/drawing/2014/main" id="{C3E0950C-E7E5-44AD-8113-057D602FCB31}"/>
              </a:ext>
            </a:extLst>
          </p:cNvPr>
          <p:cNvSpPr txBox="1"/>
          <p:nvPr/>
        </p:nvSpPr>
        <p:spPr>
          <a:xfrm>
            <a:off x="453503" y="3591094"/>
            <a:ext cx="3954926" cy="523220"/>
          </a:xfrm>
          <a:prstGeom prst="rect">
            <a:avLst/>
          </a:prstGeom>
          <a:solidFill>
            <a:schemeClr val="accent3">
              <a:lumMod val="20000"/>
              <a:lumOff val="80000"/>
            </a:schemeClr>
          </a:solidFill>
        </p:spPr>
        <p:txBody>
          <a:bodyPr wrap="square" rtlCol="0">
            <a:spAutoFit/>
          </a:bodyPr>
          <a:lstStyle/>
          <a:p>
            <a:r>
              <a:rPr kumimoji="1" lang="ja-JP" altLang="en-US" sz="1400" b="0" dirty="0">
                <a:latin typeface="Meiryo UI" panose="020B0604030504040204" pitchFamily="50" charset="-128"/>
                <a:ea typeface="Meiryo UI" panose="020B0604030504040204" pitchFamily="50" charset="-128"/>
              </a:rPr>
              <a:t>・写真等を使用し、設置場所や周辺の様子が</a:t>
            </a:r>
            <a:endParaRPr kumimoji="1" lang="en-US" altLang="ja-JP" sz="1400" b="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a:t>
            </a:r>
            <a:r>
              <a:rPr kumimoji="1" lang="ja-JP" altLang="en-US" sz="1400" b="0" dirty="0">
                <a:latin typeface="Meiryo UI" panose="020B0604030504040204" pitchFamily="50" charset="-128"/>
                <a:ea typeface="Meiryo UI" panose="020B0604030504040204" pitchFamily="50" charset="-128"/>
              </a:rPr>
              <a:t>分かるよう図示</a:t>
            </a:r>
            <a:endParaRPr kumimoji="1" lang="en-US" altLang="ja-JP" sz="1400" b="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537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正方形/長方形 90">
            <a:extLst>
              <a:ext uri="{FF2B5EF4-FFF2-40B4-BE49-F238E27FC236}">
                <a16:creationId xmlns:a16="http://schemas.microsoft.com/office/drawing/2014/main" id="{10E0A8DE-C72A-4F12-B25D-C4224E4A21C1}"/>
              </a:ext>
            </a:extLst>
          </p:cNvPr>
          <p:cNvSpPr/>
          <p:nvPr/>
        </p:nvSpPr>
        <p:spPr>
          <a:xfrm>
            <a:off x="599638" y="3703628"/>
            <a:ext cx="3981416" cy="243807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1ABFF51C-3A66-40D5-B353-8BB5C0E76C7E}"/>
              </a:ext>
            </a:extLst>
          </p:cNvPr>
          <p:cNvSpPr>
            <a:spLocks noGrp="1"/>
          </p:cNvSpPr>
          <p:nvPr>
            <p:ph type="title"/>
          </p:nvPr>
        </p:nvSpPr>
        <p:spPr/>
        <p:txBody>
          <a:bodyPr>
            <a:normAutofit/>
          </a:bodyPr>
          <a:lstStyle/>
          <a:p>
            <a:r>
              <a:rPr kumimoji="1" lang="ja-JP" altLang="en-US" dirty="0"/>
              <a:t>２．システム構成図</a:t>
            </a:r>
          </a:p>
        </p:txBody>
      </p:sp>
      <p:sp>
        <p:nvSpPr>
          <p:cNvPr id="5" name="正方形/長方形 4">
            <a:extLst>
              <a:ext uri="{FF2B5EF4-FFF2-40B4-BE49-F238E27FC236}">
                <a16:creationId xmlns:a16="http://schemas.microsoft.com/office/drawing/2014/main" id="{F4001329-E17E-4E9C-A032-6093C778CB65}"/>
              </a:ext>
            </a:extLst>
          </p:cNvPr>
          <p:cNvSpPr/>
          <p:nvPr/>
        </p:nvSpPr>
        <p:spPr>
          <a:xfrm>
            <a:off x="759701" y="3868662"/>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p>
        </p:txBody>
      </p:sp>
      <p:sp>
        <p:nvSpPr>
          <p:cNvPr id="6" name="正方形/長方形 5">
            <a:extLst>
              <a:ext uri="{FF2B5EF4-FFF2-40B4-BE49-F238E27FC236}">
                <a16:creationId xmlns:a16="http://schemas.microsoft.com/office/drawing/2014/main" id="{F24ECE10-3D22-41F2-ACBF-974C00B54043}"/>
              </a:ext>
            </a:extLst>
          </p:cNvPr>
          <p:cNvSpPr/>
          <p:nvPr/>
        </p:nvSpPr>
        <p:spPr>
          <a:xfrm>
            <a:off x="759699" y="4312124"/>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p>
        </p:txBody>
      </p:sp>
      <p:sp>
        <p:nvSpPr>
          <p:cNvPr id="7" name="正方形/長方形 6">
            <a:extLst>
              <a:ext uri="{FF2B5EF4-FFF2-40B4-BE49-F238E27FC236}">
                <a16:creationId xmlns:a16="http://schemas.microsoft.com/office/drawing/2014/main" id="{EE42FE9B-C143-414A-B9AE-79B441FED53E}"/>
              </a:ext>
            </a:extLst>
          </p:cNvPr>
          <p:cNvSpPr/>
          <p:nvPr/>
        </p:nvSpPr>
        <p:spPr>
          <a:xfrm>
            <a:off x="765586" y="4755586"/>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p>
        </p:txBody>
      </p:sp>
      <p:sp>
        <p:nvSpPr>
          <p:cNvPr id="8" name="正方形/長方形 7">
            <a:extLst>
              <a:ext uri="{FF2B5EF4-FFF2-40B4-BE49-F238E27FC236}">
                <a16:creationId xmlns:a16="http://schemas.microsoft.com/office/drawing/2014/main" id="{AB741C75-D759-41E5-BFAC-74417099D6BB}"/>
              </a:ext>
            </a:extLst>
          </p:cNvPr>
          <p:cNvSpPr/>
          <p:nvPr/>
        </p:nvSpPr>
        <p:spPr>
          <a:xfrm>
            <a:off x="765586" y="5199048"/>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p>
        </p:txBody>
      </p:sp>
      <p:sp>
        <p:nvSpPr>
          <p:cNvPr id="9" name="正方形/長方形 8">
            <a:extLst>
              <a:ext uri="{FF2B5EF4-FFF2-40B4-BE49-F238E27FC236}">
                <a16:creationId xmlns:a16="http://schemas.microsoft.com/office/drawing/2014/main" id="{CD4CCD46-9A0B-475D-AA1A-73DB22FBFCAF}"/>
              </a:ext>
            </a:extLst>
          </p:cNvPr>
          <p:cNvSpPr/>
          <p:nvPr/>
        </p:nvSpPr>
        <p:spPr>
          <a:xfrm>
            <a:off x="759699" y="5642519"/>
            <a:ext cx="98504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1200"/>
          </a:p>
        </p:txBody>
      </p:sp>
      <p:sp>
        <p:nvSpPr>
          <p:cNvPr id="10" name="正方形/長方形 9">
            <a:extLst>
              <a:ext uri="{FF2B5EF4-FFF2-40B4-BE49-F238E27FC236}">
                <a16:creationId xmlns:a16="http://schemas.microsoft.com/office/drawing/2014/main" id="{50AD3CBB-8650-4B85-B93A-BDD3B29D515D}"/>
              </a:ext>
            </a:extLst>
          </p:cNvPr>
          <p:cNvSpPr/>
          <p:nvPr/>
        </p:nvSpPr>
        <p:spPr>
          <a:xfrm>
            <a:off x="2003753" y="3868662"/>
            <a:ext cx="44739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PCS</a:t>
            </a:r>
            <a:endParaRPr kumimoji="1" lang="ja-JP" altLang="en-US" sz="1200" dirty="0"/>
          </a:p>
        </p:txBody>
      </p:sp>
      <p:sp>
        <p:nvSpPr>
          <p:cNvPr id="11" name="正方形/長方形 10">
            <a:extLst>
              <a:ext uri="{FF2B5EF4-FFF2-40B4-BE49-F238E27FC236}">
                <a16:creationId xmlns:a16="http://schemas.microsoft.com/office/drawing/2014/main" id="{D4B53A07-FEBA-4DB7-A5B9-7D7B1AC47935}"/>
              </a:ext>
            </a:extLst>
          </p:cNvPr>
          <p:cNvSpPr/>
          <p:nvPr/>
        </p:nvSpPr>
        <p:spPr>
          <a:xfrm>
            <a:off x="1258109" y="3868662"/>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BMS</a:t>
            </a:r>
          </a:p>
        </p:txBody>
      </p:sp>
      <p:sp>
        <p:nvSpPr>
          <p:cNvPr id="12" name="正方形/長方形 11">
            <a:extLst>
              <a:ext uri="{FF2B5EF4-FFF2-40B4-BE49-F238E27FC236}">
                <a16:creationId xmlns:a16="http://schemas.microsoft.com/office/drawing/2014/main" id="{93C258F6-6BCB-4F58-A7C5-0F8F1571E3E8}"/>
              </a:ext>
            </a:extLst>
          </p:cNvPr>
          <p:cNvSpPr/>
          <p:nvPr/>
        </p:nvSpPr>
        <p:spPr>
          <a:xfrm>
            <a:off x="1258107" y="4312123"/>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BMS</a:t>
            </a:r>
          </a:p>
        </p:txBody>
      </p:sp>
      <p:sp>
        <p:nvSpPr>
          <p:cNvPr id="13" name="正方形/長方形 12">
            <a:extLst>
              <a:ext uri="{FF2B5EF4-FFF2-40B4-BE49-F238E27FC236}">
                <a16:creationId xmlns:a16="http://schemas.microsoft.com/office/drawing/2014/main" id="{9199546E-0D2F-4DE4-A88C-22DB0AB87E42}"/>
              </a:ext>
            </a:extLst>
          </p:cNvPr>
          <p:cNvSpPr/>
          <p:nvPr/>
        </p:nvSpPr>
        <p:spPr>
          <a:xfrm>
            <a:off x="1263995" y="4755585"/>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BMS</a:t>
            </a:r>
          </a:p>
        </p:txBody>
      </p:sp>
      <p:sp>
        <p:nvSpPr>
          <p:cNvPr id="14" name="正方形/長方形 13">
            <a:extLst>
              <a:ext uri="{FF2B5EF4-FFF2-40B4-BE49-F238E27FC236}">
                <a16:creationId xmlns:a16="http://schemas.microsoft.com/office/drawing/2014/main" id="{08CE3F97-1D12-4D1F-8E3C-293FC22B9CAC}"/>
              </a:ext>
            </a:extLst>
          </p:cNvPr>
          <p:cNvSpPr/>
          <p:nvPr/>
        </p:nvSpPr>
        <p:spPr>
          <a:xfrm>
            <a:off x="1263996" y="5199047"/>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BMS</a:t>
            </a:r>
          </a:p>
        </p:txBody>
      </p:sp>
      <p:sp>
        <p:nvSpPr>
          <p:cNvPr id="15" name="正方形/長方形 14">
            <a:extLst>
              <a:ext uri="{FF2B5EF4-FFF2-40B4-BE49-F238E27FC236}">
                <a16:creationId xmlns:a16="http://schemas.microsoft.com/office/drawing/2014/main" id="{83463288-3F6B-4242-851C-912077851902}"/>
              </a:ext>
            </a:extLst>
          </p:cNvPr>
          <p:cNvSpPr/>
          <p:nvPr/>
        </p:nvSpPr>
        <p:spPr>
          <a:xfrm>
            <a:off x="1258109" y="5642517"/>
            <a:ext cx="486632"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BMS</a:t>
            </a:r>
          </a:p>
        </p:txBody>
      </p:sp>
      <p:sp>
        <p:nvSpPr>
          <p:cNvPr id="16" name="正方形/長方形 15">
            <a:extLst>
              <a:ext uri="{FF2B5EF4-FFF2-40B4-BE49-F238E27FC236}">
                <a16:creationId xmlns:a16="http://schemas.microsoft.com/office/drawing/2014/main" id="{DBF6B5DB-3F75-4C28-882B-52598B2081C2}"/>
              </a:ext>
            </a:extLst>
          </p:cNvPr>
          <p:cNvSpPr/>
          <p:nvPr/>
        </p:nvSpPr>
        <p:spPr>
          <a:xfrm>
            <a:off x="2003753" y="4312124"/>
            <a:ext cx="44739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PCS</a:t>
            </a:r>
            <a:endParaRPr kumimoji="1" lang="ja-JP" altLang="en-US" sz="1200" dirty="0"/>
          </a:p>
        </p:txBody>
      </p:sp>
      <p:sp>
        <p:nvSpPr>
          <p:cNvPr id="17" name="正方形/長方形 16">
            <a:extLst>
              <a:ext uri="{FF2B5EF4-FFF2-40B4-BE49-F238E27FC236}">
                <a16:creationId xmlns:a16="http://schemas.microsoft.com/office/drawing/2014/main" id="{AE0D737A-B463-41D2-B67D-8FFB6AC8B12E}"/>
              </a:ext>
            </a:extLst>
          </p:cNvPr>
          <p:cNvSpPr/>
          <p:nvPr/>
        </p:nvSpPr>
        <p:spPr>
          <a:xfrm>
            <a:off x="2003753" y="4755586"/>
            <a:ext cx="44739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PCS</a:t>
            </a:r>
            <a:endParaRPr kumimoji="1" lang="ja-JP" altLang="en-US" sz="1200" dirty="0"/>
          </a:p>
        </p:txBody>
      </p:sp>
      <p:sp>
        <p:nvSpPr>
          <p:cNvPr id="18" name="正方形/長方形 17">
            <a:extLst>
              <a:ext uri="{FF2B5EF4-FFF2-40B4-BE49-F238E27FC236}">
                <a16:creationId xmlns:a16="http://schemas.microsoft.com/office/drawing/2014/main" id="{5D301234-247A-4A14-B42E-B5F5DFEB9C41}"/>
              </a:ext>
            </a:extLst>
          </p:cNvPr>
          <p:cNvSpPr/>
          <p:nvPr/>
        </p:nvSpPr>
        <p:spPr>
          <a:xfrm>
            <a:off x="2003753" y="5199048"/>
            <a:ext cx="44739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PCS</a:t>
            </a:r>
            <a:endParaRPr kumimoji="1" lang="ja-JP" altLang="en-US" sz="1200" dirty="0"/>
          </a:p>
        </p:txBody>
      </p:sp>
      <p:sp>
        <p:nvSpPr>
          <p:cNvPr id="19" name="正方形/長方形 18">
            <a:extLst>
              <a:ext uri="{FF2B5EF4-FFF2-40B4-BE49-F238E27FC236}">
                <a16:creationId xmlns:a16="http://schemas.microsoft.com/office/drawing/2014/main" id="{D7C4CD4B-E031-4F5E-ACD8-820F87D5AEF5}"/>
              </a:ext>
            </a:extLst>
          </p:cNvPr>
          <p:cNvSpPr/>
          <p:nvPr/>
        </p:nvSpPr>
        <p:spPr>
          <a:xfrm>
            <a:off x="2003753" y="5642512"/>
            <a:ext cx="447391" cy="38459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PCS</a:t>
            </a:r>
            <a:endParaRPr kumimoji="1" lang="ja-JP" altLang="en-US" sz="1200" dirty="0"/>
          </a:p>
        </p:txBody>
      </p:sp>
      <p:sp>
        <p:nvSpPr>
          <p:cNvPr id="20" name="正方形/長方形 19">
            <a:extLst>
              <a:ext uri="{FF2B5EF4-FFF2-40B4-BE49-F238E27FC236}">
                <a16:creationId xmlns:a16="http://schemas.microsoft.com/office/drawing/2014/main" id="{08F1C6A3-BB53-4CCB-A480-46821D1944B6}"/>
              </a:ext>
            </a:extLst>
          </p:cNvPr>
          <p:cNvSpPr/>
          <p:nvPr/>
        </p:nvSpPr>
        <p:spPr>
          <a:xfrm>
            <a:off x="3160126" y="3842010"/>
            <a:ext cx="486632" cy="21584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EMS</a:t>
            </a:r>
          </a:p>
        </p:txBody>
      </p:sp>
      <p:cxnSp>
        <p:nvCxnSpPr>
          <p:cNvPr id="22" name="コネクタ: カギ線 21">
            <a:extLst>
              <a:ext uri="{FF2B5EF4-FFF2-40B4-BE49-F238E27FC236}">
                <a16:creationId xmlns:a16="http://schemas.microsoft.com/office/drawing/2014/main" id="{77FD3CB3-1856-4285-9973-FF6EA910C4A9}"/>
              </a:ext>
            </a:extLst>
          </p:cNvPr>
          <p:cNvCxnSpPr>
            <a:cxnSpLocks/>
            <a:stCxn id="10" idx="3"/>
          </p:cNvCxnSpPr>
          <p:nvPr/>
        </p:nvCxnSpPr>
        <p:spPr>
          <a:xfrm>
            <a:off x="2451144" y="4060961"/>
            <a:ext cx="271310" cy="886926"/>
          </a:xfrm>
          <a:prstGeom prst="bentConnector3">
            <a:avLst/>
          </a:prstGeom>
        </p:spPr>
        <p:style>
          <a:lnRef idx="1">
            <a:schemeClr val="dk1"/>
          </a:lnRef>
          <a:fillRef idx="0">
            <a:schemeClr val="dk1"/>
          </a:fillRef>
          <a:effectRef idx="0">
            <a:schemeClr val="dk1"/>
          </a:effectRef>
          <a:fontRef idx="minor">
            <a:schemeClr val="tx1"/>
          </a:fontRef>
        </p:style>
      </p:cxnSp>
      <p:cxnSp>
        <p:nvCxnSpPr>
          <p:cNvPr id="24" name="コネクタ: カギ線 23">
            <a:extLst>
              <a:ext uri="{FF2B5EF4-FFF2-40B4-BE49-F238E27FC236}">
                <a16:creationId xmlns:a16="http://schemas.microsoft.com/office/drawing/2014/main" id="{E08753B5-1DA3-477E-AE72-190F5111B640}"/>
              </a:ext>
            </a:extLst>
          </p:cNvPr>
          <p:cNvCxnSpPr>
            <a:cxnSpLocks/>
            <a:stCxn id="16" idx="3"/>
          </p:cNvCxnSpPr>
          <p:nvPr/>
        </p:nvCxnSpPr>
        <p:spPr>
          <a:xfrm>
            <a:off x="2451144" y="4504423"/>
            <a:ext cx="271310" cy="443464"/>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C52D5AEF-80F3-4282-9D7C-0483133AC548}"/>
              </a:ext>
            </a:extLst>
          </p:cNvPr>
          <p:cNvCxnSpPr>
            <a:cxnSpLocks/>
            <a:stCxn id="17" idx="3"/>
            <a:endCxn id="20" idx="1"/>
          </p:cNvCxnSpPr>
          <p:nvPr/>
        </p:nvCxnSpPr>
        <p:spPr>
          <a:xfrm flipV="1">
            <a:off x="2451144" y="4921233"/>
            <a:ext cx="708982" cy="26652"/>
          </a:xfrm>
          <a:prstGeom prst="bentConnector3">
            <a:avLst/>
          </a:prstGeom>
        </p:spPr>
        <p:style>
          <a:lnRef idx="1">
            <a:schemeClr val="dk1"/>
          </a:lnRef>
          <a:fillRef idx="0">
            <a:schemeClr val="dk1"/>
          </a:fillRef>
          <a:effectRef idx="0">
            <a:schemeClr val="dk1"/>
          </a:effectRef>
          <a:fontRef idx="minor">
            <a:schemeClr val="tx1"/>
          </a:fontRef>
        </p:style>
      </p:cxnSp>
      <p:cxnSp>
        <p:nvCxnSpPr>
          <p:cNvPr id="29" name="コネクタ: カギ線 28">
            <a:extLst>
              <a:ext uri="{FF2B5EF4-FFF2-40B4-BE49-F238E27FC236}">
                <a16:creationId xmlns:a16="http://schemas.microsoft.com/office/drawing/2014/main" id="{2A300ADC-1457-4D89-ABF4-FBC6EE6D6818}"/>
              </a:ext>
            </a:extLst>
          </p:cNvPr>
          <p:cNvCxnSpPr>
            <a:cxnSpLocks/>
            <a:stCxn id="18" idx="3"/>
          </p:cNvCxnSpPr>
          <p:nvPr/>
        </p:nvCxnSpPr>
        <p:spPr>
          <a:xfrm flipV="1">
            <a:off x="2451144" y="4947887"/>
            <a:ext cx="271310" cy="44346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コネクタ: カギ線 30">
            <a:extLst>
              <a:ext uri="{FF2B5EF4-FFF2-40B4-BE49-F238E27FC236}">
                <a16:creationId xmlns:a16="http://schemas.microsoft.com/office/drawing/2014/main" id="{82FF3977-378D-4991-99B6-36073315CE5F}"/>
              </a:ext>
            </a:extLst>
          </p:cNvPr>
          <p:cNvCxnSpPr>
            <a:cxnSpLocks/>
            <a:stCxn id="19" idx="3"/>
          </p:cNvCxnSpPr>
          <p:nvPr/>
        </p:nvCxnSpPr>
        <p:spPr>
          <a:xfrm flipV="1">
            <a:off x="2451144" y="4947887"/>
            <a:ext cx="271310" cy="88692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AD33CB1-C100-4610-A7AF-E56A1AE206A0}"/>
              </a:ext>
            </a:extLst>
          </p:cNvPr>
          <p:cNvCxnSpPr>
            <a:stCxn id="11" idx="3"/>
            <a:endCxn id="10" idx="1"/>
          </p:cNvCxnSpPr>
          <p:nvPr/>
        </p:nvCxnSpPr>
        <p:spPr>
          <a:xfrm>
            <a:off x="1744741" y="4060961"/>
            <a:ext cx="2590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80D9D67E-2C17-47EA-BEA2-2E48F91ACF75}"/>
              </a:ext>
            </a:extLst>
          </p:cNvPr>
          <p:cNvCxnSpPr>
            <a:cxnSpLocks/>
            <a:stCxn id="12" idx="3"/>
            <a:endCxn id="16" idx="1"/>
          </p:cNvCxnSpPr>
          <p:nvPr/>
        </p:nvCxnSpPr>
        <p:spPr>
          <a:xfrm>
            <a:off x="1744739" y="4504422"/>
            <a:ext cx="259014"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CD2B0798-3B79-42B3-89DB-6A44A333609E}"/>
              </a:ext>
            </a:extLst>
          </p:cNvPr>
          <p:cNvCxnSpPr>
            <a:cxnSpLocks/>
            <a:stCxn id="13" idx="3"/>
            <a:endCxn id="17" idx="1"/>
          </p:cNvCxnSpPr>
          <p:nvPr/>
        </p:nvCxnSpPr>
        <p:spPr>
          <a:xfrm>
            <a:off x="1750627" y="4947884"/>
            <a:ext cx="253126"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B152BB1E-6E1E-4CD0-B107-989FEF9353F9}"/>
              </a:ext>
            </a:extLst>
          </p:cNvPr>
          <p:cNvCxnSpPr>
            <a:cxnSpLocks/>
            <a:stCxn id="14" idx="3"/>
            <a:endCxn id="18" idx="1"/>
          </p:cNvCxnSpPr>
          <p:nvPr/>
        </p:nvCxnSpPr>
        <p:spPr>
          <a:xfrm>
            <a:off x="1750628" y="5391346"/>
            <a:ext cx="253125"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78AD54DF-6B66-443F-8BAF-EF7AFDB9FF17}"/>
              </a:ext>
            </a:extLst>
          </p:cNvPr>
          <p:cNvCxnSpPr>
            <a:cxnSpLocks/>
            <a:stCxn id="15" idx="3"/>
            <a:endCxn id="19" idx="1"/>
          </p:cNvCxnSpPr>
          <p:nvPr/>
        </p:nvCxnSpPr>
        <p:spPr>
          <a:xfrm flipV="1">
            <a:off x="1744741" y="5834811"/>
            <a:ext cx="259012" cy="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正方形/長方形 70">
            <a:extLst>
              <a:ext uri="{FF2B5EF4-FFF2-40B4-BE49-F238E27FC236}">
                <a16:creationId xmlns:a16="http://schemas.microsoft.com/office/drawing/2014/main" id="{0F535923-9A2F-4345-A324-1D671328B949}"/>
              </a:ext>
            </a:extLst>
          </p:cNvPr>
          <p:cNvSpPr/>
          <p:nvPr/>
        </p:nvSpPr>
        <p:spPr>
          <a:xfrm>
            <a:off x="3958098" y="3842010"/>
            <a:ext cx="486632" cy="21584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GW</a:t>
            </a:r>
          </a:p>
        </p:txBody>
      </p:sp>
      <p:cxnSp>
        <p:nvCxnSpPr>
          <p:cNvPr id="73" name="直線コネクタ 72">
            <a:extLst>
              <a:ext uri="{FF2B5EF4-FFF2-40B4-BE49-F238E27FC236}">
                <a16:creationId xmlns:a16="http://schemas.microsoft.com/office/drawing/2014/main" id="{23A48A12-8DE0-4353-A083-4D828862C9FD}"/>
              </a:ext>
            </a:extLst>
          </p:cNvPr>
          <p:cNvCxnSpPr>
            <a:cxnSpLocks/>
            <a:stCxn id="20" idx="3"/>
            <a:endCxn id="71" idx="1"/>
          </p:cNvCxnSpPr>
          <p:nvPr/>
        </p:nvCxnSpPr>
        <p:spPr>
          <a:xfrm>
            <a:off x="3646758" y="4921233"/>
            <a:ext cx="3113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正方形/長方形 75">
            <a:extLst>
              <a:ext uri="{FF2B5EF4-FFF2-40B4-BE49-F238E27FC236}">
                <a16:creationId xmlns:a16="http://schemas.microsoft.com/office/drawing/2014/main" id="{30D25C39-72A8-4063-924B-5FDA9BB0B55D}"/>
              </a:ext>
            </a:extLst>
          </p:cNvPr>
          <p:cNvSpPr/>
          <p:nvPr/>
        </p:nvSpPr>
        <p:spPr>
          <a:xfrm>
            <a:off x="4919805" y="3842010"/>
            <a:ext cx="810324" cy="21584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○○社</a:t>
            </a:r>
            <a:endParaRPr kumimoji="1" lang="en-US" altLang="ja-JP" sz="1200" dirty="0"/>
          </a:p>
          <a:p>
            <a:pPr algn="ctr"/>
            <a:r>
              <a:rPr kumimoji="1" lang="en-US" altLang="ja-JP" sz="1200" dirty="0"/>
              <a:t>RA</a:t>
            </a:r>
          </a:p>
          <a:p>
            <a:pPr algn="ctr"/>
            <a:r>
              <a:rPr kumimoji="1" lang="ja-JP" altLang="en-US" sz="1200" dirty="0"/>
              <a:t>システム</a:t>
            </a:r>
            <a:endParaRPr kumimoji="1" lang="en-US" altLang="ja-JP" sz="1200" dirty="0"/>
          </a:p>
        </p:txBody>
      </p:sp>
      <p:sp>
        <p:nvSpPr>
          <p:cNvPr id="77" name="正方形/長方形 76">
            <a:extLst>
              <a:ext uri="{FF2B5EF4-FFF2-40B4-BE49-F238E27FC236}">
                <a16:creationId xmlns:a16="http://schemas.microsoft.com/office/drawing/2014/main" id="{97717D32-1B4B-4B8E-BE24-2DD51E94F75E}"/>
              </a:ext>
            </a:extLst>
          </p:cNvPr>
          <p:cNvSpPr/>
          <p:nvPr/>
        </p:nvSpPr>
        <p:spPr>
          <a:xfrm>
            <a:off x="6143684" y="3842006"/>
            <a:ext cx="810324" cy="14616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○○社</a:t>
            </a:r>
            <a:endParaRPr kumimoji="1" lang="en-US" altLang="ja-JP" sz="1200" dirty="0"/>
          </a:p>
          <a:p>
            <a:pPr algn="ctr"/>
            <a:r>
              <a:rPr kumimoji="1" lang="en-US" altLang="ja-JP" sz="1200" dirty="0"/>
              <a:t>AC</a:t>
            </a:r>
          </a:p>
          <a:p>
            <a:pPr algn="ctr"/>
            <a:r>
              <a:rPr kumimoji="1" lang="ja-JP" altLang="en-US" sz="1200" dirty="0"/>
              <a:t>システム</a:t>
            </a:r>
            <a:endParaRPr kumimoji="1" lang="en-US" altLang="ja-JP" sz="1200" dirty="0"/>
          </a:p>
        </p:txBody>
      </p:sp>
      <p:cxnSp>
        <p:nvCxnSpPr>
          <p:cNvPr id="79" name="直線コネクタ 78">
            <a:extLst>
              <a:ext uri="{FF2B5EF4-FFF2-40B4-BE49-F238E27FC236}">
                <a16:creationId xmlns:a16="http://schemas.microsoft.com/office/drawing/2014/main" id="{21D2F01B-A9A3-4350-9D3B-98E02B402742}"/>
              </a:ext>
            </a:extLst>
          </p:cNvPr>
          <p:cNvCxnSpPr>
            <a:cxnSpLocks/>
            <a:stCxn id="71" idx="3"/>
            <a:endCxn id="76" idx="1"/>
          </p:cNvCxnSpPr>
          <p:nvPr/>
        </p:nvCxnSpPr>
        <p:spPr>
          <a:xfrm>
            <a:off x="4444730" y="4921233"/>
            <a:ext cx="4750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8A404796-F1E3-44DE-B046-FC3B8C6B7291}"/>
              </a:ext>
            </a:extLst>
          </p:cNvPr>
          <p:cNvCxnSpPr>
            <a:cxnSpLocks/>
            <a:endCxn id="77" idx="1"/>
          </p:cNvCxnSpPr>
          <p:nvPr/>
        </p:nvCxnSpPr>
        <p:spPr>
          <a:xfrm>
            <a:off x="5738523" y="4572829"/>
            <a:ext cx="4051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正方形/長方形 89">
            <a:extLst>
              <a:ext uri="{FF2B5EF4-FFF2-40B4-BE49-F238E27FC236}">
                <a16:creationId xmlns:a16="http://schemas.microsoft.com/office/drawing/2014/main" id="{6137D38F-67CF-4594-8548-1F50D5F476B8}"/>
              </a:ext>
            </a:extLst>
          </p:cNvPr>
          <p:cNvSpPr/>
          <p:nvPr/>
        </p:nvSpPr>
        <p:spPr>
          <a:xfrm>
            <a:off x="684183" y="3809518"/>
            <a:ext cx="3793025" cy="2217591"/>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2" name="テキスト ボックス 91">
            <a:extLst>
              <a:ext uri="{FF2B5EF4-FFF2-40B4-BE49-F238E27FC236}">
                <a16:creationId xmlns:a16="http://schemas.microsoft.com/office/drawing/2014/main" id="{CDA2C743-762A-4008-860C-949C81B3B4A6}"/>
              </a:ext>
            </a:extLst>
          </p:cNvPr>
          <p:cNvSpPr txBox="1"/>
          <p:nvPr/>
        </p:nvSpPr>
        <p:spPr>
          <a:xfrm>
            <a:off x="3738381" y="3646062"/>
            <a:ext cx="800219" cy="215444"/>
          </a:xfrm>
          <a:prstGeom prst="rect">
            <a:avLst/>
          </a:prstGeom>
          <a:noFill/>
        </p:spPr>
        <p:txBody>
          <a:bodyPr wrap="none" rtlCol="0">
            <a:spAutoFit/>
          </a:bodyPr>
          <a:lstStyle/>
          <a:p>
            <a:r>
              <a:rPr kumimoji="1" lang="ja-JP" altLang="en-US" sz="800" b="1" dirty="0">
                <a:solidFill>
                  <a:srgbClr val="FF0000"/>
                </a:solidFill>
              </a:rPr>
              <a:t>補助対象範囲</a:t>
            </a:r>
          </a:p>
        </p:txBody>
      </p:sp>
      <p:sp>
        <p:nvSpPr>
          <p:cNvPr id="94" name="テキスト ボックス 93">
            <a:extLst>
              <a:ext uri="{FF2B5EF4-FFF2-40B4-BE49-F238E27FC236}">
                <a16:creationId xmlns:a16="http://schemas.microsoft.com/office/drawing/2014/main" id="{8D81A711-B65D-4388-AEF3-5077F442BB94}"/>
              </a:ext>
            </a:extLst>
          </p:cNvPr>
          <p:cNvSpPr txBox="1"/>
          <p:nvPr/>
        </p:nvSpPr>
        <p:spPr>
          <a:xfrm>
            <a:off x="501338" y="3508386"/>
            <a:ext cx="800219" cy="215444"/>
          </a:xfrm>
          <a:prstGeom prst="rect">
            <a:avLst/>
          </a:prstGeom>
          <a:noFill/>
        </p:spPr>
        <p:txBody>
          <a:bodyPr wrap="none" rtlCol="0">
            <a:spAutoFit/>
          </a:bodyPr>
          <a:lstStyle/>
          <a:p>
            <a:r>
              <a:rPr kumimoji="1" lang="ja-JP" altLang="en-US" sz="800" b="1" dirty="0"/>
              <a:t>蓄電所敷地内</a:t>
            </a:r>
          </a:p>
        </p:txBody>
      </p:sp>
      <p:sp>
        <p:nvSpPr>
          <p:cNvPr id="97" name="テキスト ボックス 96">
            <a:extLst>
              <a:ext uri="{FF2B5EF4-FFF2-40B4-BE49-F238E27FC236}">
                <a16:creationId xmlns:a16="http://schemas.microsoft.com/office/drawing/2014/main" id="{D6DDF55F-2882-4D00-9913-8FEB45E960D0}"/>
              </a:ext>
            </a:extLst>
          </p:cNvPr>
          <p:cNvSpPr txBox="1"/>
          <p:nvPr/>
        </p:nvSpPr>
        <p:spPr>
          <a:xfrm>
            <a:off x="5730129" y="4406390"/>
            <a:ext cx="413555" cy="338554"/>
          </a:xfrm>
          <a:prstGeom prst="rect">
            <a:avLst/>
          </a:prstGeom>
          <a:noFill/>
        </p:spPr>
        <p:txBody>
          <a:bodyPr wrap="square" rtlCol="0">
            <a:spAutoFit/>
          </a:bodyPr>
          <a:lstStyle/>
          <a:p>
            <a:pPr algn="ctr"/>
            <a:r>
              <a:rPr kumimoji="1" lang="en-US" altLang="ja-JP" sz="800" b="1" dirty="0"/>
              <a:t>Open</a:t>
            </a:r>
          </a:p>
          <a:p>
            <a:pPr algn="ctr"/>
            <a:r>
              <a:rPr kumimoji="1" lang="en-US" altLang="ja-JP" sz="800" b="1" dirty="0"/>
              <a:t>ADR</a:t>
            </a:r>
            <a:endParaRPr kumimoji="1" lang="ja-JP" altLang="en-US" sz="800" b="1" dirty="0"/>
          </a:p>
        </p:txBody>
      </p:sp>
      <p:sp>
        <p:nvSpPr>
          <p:cNvPr id="98" name="テキスト ボックス 97">
            <a:extLst>
              <a:ext uri="{FF2B5EF4-FFF2-40B4-BE49-F238E27FC236}">
                <a16:creationId xmlns:a16="http://schemas.microsoft.com/office/drawing/2014/main" id="{E6839286-46B5-41D3-87B3-6AD859433FB2}"/>
              </a:ext>
            </a:extLst>
          </p:cNvPr>
          <p:cNvSpPr txBox="1"/>
          <p:nvPr/>
        </p:nvSpPr>
        <p:spPr>
          <a:xfrm>
            <a:off x="4502052" y="4757206"/>
            <a:ext cx="413555" cy="215444"/>
          </a:xfrm>
          <a:prstGeom prst="rect">
            <a:avLst/>
          </a:prstGeom>
          <a:noFill/>
        </p:spPr>
        <p:txBody>
          <a:bodyPr wrap="square" rtlCol="0">
            <a:spAutoFit/>
          </a:bodyPr>
          <a:lstStyle/>
          <a:p>
            <a:r>
              <a:rPr kumimoji="1" lang="ja-JP" altLang="en-US" sz="800" b="1" dirty="0"/>
              <a:t>独自</a:t>
            </a:r>
          </a:p>
        </p:txBody>
      </p:sp>
      <p:sp>
        <p:nvSpPr>
          <p:cNvPr id="99" name="テキスト ボックス 98">
            <a:extLst>
              <a:ext uri="{FF2B5EF4-FFF2-40B4-BE49-F238E27FC236}">
                <a16:creationId xmlns:a16="http://schemas.microsoft.com/office/drawing/2014/main" id="{7D029EF4-AF69-4E62-BFA2-800C900E1CAE}"/>
              </a:ext>
            </a:extLst>
          </p:cNvPr>
          <p:cNvSpPr txBox="1"/>
          <p:nvPr/>
        </p:nvSpPr>
        <p:spPr>
          <a:xfrm>
            <a:off x="3611813" y="4757206"/>
            <a:ext cx="413555" cy="338554"/>
          </a:xfrm>
          <a:prstGeom prst="rect">
            <a:avLst/>
          </a:prstGeom>
          <a:noFill/>
        </p:spPr>
        <p:txBody>
          <a:bodyPr wrap="square" rtlCol="0">
            <a:spAutoFit/>
          </a:bodyPr>
          <a:lstStyle/>
          <a:p>
            <a:r>
              <a:rPr kumimoji="1" lang="en-US" altLang="ja-JP" sz="800" b="1" dirty="0"/>
              <a:t>Modbus</a:t>
            </a:r>
            <a:endParaRPr kumimoji="1" lang="ja-JP" altLang="en-US" sz="800" b="1" dirty="0"/>
          </a:p>
        </p:txBody>
      </p:sp>
      <p:sp>
        <p:nvSpPr>
          <p:cNvPr id="122" name="正方形/長方形 121">
            <a:extLst>
              <a:ext uri="{FF2B5EF4-FFF2-40B4-BE49-F238E27FC236}">
                <a16:creationId xmlns:a16="http://schemas.microsoft.com/office/drawing/2014/main" id="{CAA4E903-FEB3-4EFC-9CA3-6F796A031C65}"/>
              </a:ext>
            </a:extLst>
          </p:cNvPr>
          <p:cNvSpPr/>
          <p:nvPr/>
        </p:nvSpPr>
        <p:spPr>
          <a:xfrm>
            <a:off x="7375957" y="3830523"/>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簡易指令</a:t>
            </a:r>
            <a:endParaRPr kumimoji="1" lang="en-US" altLang="ja-JP" sz="1200" dirty="0"/>
          </a:p>
          <a:p>
            <a:pPr algn="ctr"/>
            <a:r>
              <a:rPr kumimoji="1" lang="ja-JP" altLang="en-US" sz="1200" dirty="0"/>
              <a:t>システム</a:t>
            </a:r>
            <a:endParaRPr kumimoji="1" lang="en-US" altLang="ja-JP" sz="1200" dirty="0"/>
          </a:p>
        </p:txBody>
      </p:sp>
      <p:cxnSp>
        <p:nvCxnSpPr>
          <p:cNvPr id="123" name="直線コネクタ 122">
            <a:extLst>
              <a:ext uri="{FF2B5EF4-FFF2-40B4-BE49-F238E27FC236}">
                <a16:creationId xmlns:a16="http://schemas.microsoft.com/office/drawing/2014/main" id="{CCB97A6F-A433-41C0-AACC-81C991C71342}"/>
              </a:ext>
            </a:extLst>
          </p:cNvPr>
          <p:cNvCxnSpPr>
            <a:cxnSpLocks/>
          </p:cNvCxnSpPr>
          <p:nvPr/>
        </p:nvCxnSpPr>
        <p:spPr>
          <a:xfrm flipV="1">
            <a:off x="6962402" y="4100252"/>
            <a:ext cx="413555" cy="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テキスト ボックス 123">
            <a:extLst>
              <a:ext uri="{FF2B5EF4-FFF2-40B4-BE49-F238E27FC236}">
                <a16:creationId xmlns:a16="http://schemas.microsoft.com/office/drawing/2014/main" id="{75E21B6A-5136-47DB-8585-B1ADBEBBC9E3}"/>
              </a:ext>
            </a:extLst>
          </p:cNvPr>
          <p:cNvSpPr txBox="1"/>
          <p:nvPr/>
        </p:nvSpPr>
        <p:spPr>
          <a:xfrm>
            <a:off x="6954008" y="3946915"/>
            <a:ext cx="413555" cy="338554"/>
          </a:xfrm>
          <a:prstGeom prst="rect">
            <a:avLst/>
          </a:prstGeom>
          <a:noFill/>
        </p:spPr>
        <p:txBody>
          <a:bodyPr wrap="square" rtlCol="0">
            <a:spAutoFit/>
          </a:bodyPr>
          <a:lstStyle/>
          <a:p>
            <a:pPr algn="ctr"/>
            <a:r>
              <a:rPr kumimoji="1" lang="en-US" altLang="ja-JP" sz="800" b="1" dirty="0"/>
              <a:t>Open</a:t>
            </a:r>
          </a:p>
          <a:p>
            <a:pPr algn="ctr"/>
            <a:r>
              <a:rPr kumimoji="1" lang="en-US" altLang="ja-JP" sz="800" b="1" dirty="0"/>
              <a:t>ADR</a:t>
            </a:r>
            <a:endParaRPr kumimoji="1" lang="ja-JP" altLang="en-US" sz="800" b="1" dirty="0"/>
          </a:p>
        </p:txBody>
      </p:sp>
      <p:sp>
        <p:nvSpPr>
          <p:cNvPr id="125" name="正方形/長方形 124">
            <a:extLst>
              <a:ext uri="{FF2B5EF4-FFF2-40B4-BE49-F238E27FC236}">
                <a16:creationId xmlns:a16="http://schemas.microsoft.com/office/drawing/2014/main" id="{3725AE1D-4A07-4BD7-BAFD-5B3F124D4286}"/>
              </a:ext>
            </a:extLst>
          </p:cNvPr>
          <p:cNvSpPr/>
          <p:nvPr/>
        </p:nvSpPr>
        <p:spPr>
          <a:xfrm>
            <a:off x="7384351" y="5499117"/>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広域機関</a:t>
            </a:r>
            <a:endParaRPr kumimoji="1" lang="en-US" altLang="ja-JP" sz="1200" dirty="0"/>
          </a:p>
          <a:p>
            <a:pPr algn="ctr"/>
            <a:r>
              <a:rPr kumimoji="1" lang="ja-JP" altLang="en-US" sz="1200" dirty="0"/>
              <a:t>システム</a:t>
            </a:r>
            <a:endParaRPr kumimoji="1" lang="en-US" altLang="ja-JP" sz="1200" dirty="0"/>
          </a:p>
        </p:txBody>
      </p:sp>
      <p:cxnSp>
        <p:nvCxnSpPr>
          <p:cNvPr id="126" name="直線コネクタ 125">
            <a:extLst>
              <a:ext uri="{FF2B5EF4-FFF2-40B4-BE49-F238E27FC236}">
                <a16:creationId xmlns:a16="http://schemas.microsoft.com/office/drawing/2014/main" id="{CB54502A-5BBE-4BB1-BC2C-D8CA222B37D6}"/>
              </a:ext>
            </a:extLst>
          </p:cNvPr>
          <p:cNvCxnSpPr>
            <a:cxnSpLocks/>
            <a:stCxn id="127" idx="1"/>
            <a:endCxn id="125" idx="1"/>
          </p:cNvCxnSpPr>
          <p:nvPr/>
        </p:nvCxnSpPr>
        <p:spPr>
          <a:xfrm flipV="1">
            <a:off x="6973755" y="5749786"/>
            <a:ext cx="410596" cy="5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テキスト ボックス 126">
            <a:extLst>
              <a:ext uri="{FF2B5EF4-FFF2-40B4-BE49-F238E27FC236}">
                <a16:creationId xmlns:a16="http://schemas.microsoft.com/office/drawing/2014/main" id="{A7B4F735-AA50-4E63-B97A-0B279A4794D1}"/>
              </a:ext>
            </a:extLst>
          </p:cNvPr>
          <p:cNvSpPr txBox="1"/>
          <p:nvPr/>
        </p:nvSpPr>
        <p:spPr>
          <a:xfrm>
            <a:off x="6973755" y="5585925"/>
            <a:ext cx="413555" cy="338554"/>
          </a:xfrm>
          <a:prstGeom prst="rect">
            <a:avLst/>
          </a:prstGeom>
          <a:noFill/>
        </p:spPr>
        <p:txBody>
          <a:bodyPr wrap="square" rtlCol="0">
            <a:spAutoFit/>
          </a:bodyPr>
          <a:lstStyle/>
          <a:p>
            <a:pPr algn="ctr"/>
            <a:r>
              <a:rPr kumimoji="1" lang="en-US" altLang="ja-JP" sz="800" b="1" dirty="0"/>
              <a:t>WEB</a:t>
            </a:r>
          </a:p>
          <a:p>
            <a:pPr algn="ctr"/>
            <a:r>
              <a:rPr kumimoji="1" lang="en-US" altLang="ja-JP" sz="800" b="1" dirty="0"/>
              <a:t>API</a:t>
            </a:r>
            <a:endParaRPr kumimoji="1" lang="ja-JP" altLang="en-US" sz="800" b="1" dirty="0"/>
          </a:p>
        </p:txBody>
      </p:sp>
      <p:sp>
        <p:nvSpPr>
          <p:cNvPr id="141" name="テキスト ボックス 140">
            <a:extLst>
              <a:ext uri="{FF2B5EF4-FFF2-40B4-BE49-F238E27FC236}">
                <a16:creationId xmlns:a16="http://schemas.microsoft.com/office/drawing/2014/main" id="{3990E84D-4CE0-4016-BCEC-FEC1B3D7A33A}"/>
              </a:ext>
            </a:extLst>
          </p:cNvPr>
          <p:cNvSpPr txBox="1"/>
          <p:nvPr/>
        </p:nvSpPr>
        <p:spPr>
          <a:xfrm>
            <a:off x="1697948" y="3891674"/>
            <a:ext cx="413555" cy="338554"/>
          </a:xfrm>
          <a:prstGeom prst="rect">
            <a:avLst/>
          </a:prstGeom>
          <a:noFill/>
        </p:spPr>
        <p:txBody>
          <a:bodyPr wrap="square" rtlCol="0">
            <a:spAutoFit/>
          </a:bodyPr>
          <a:lstStyle/>
          <a:p>
            <a:r>
              <a:rPr kumimoji="1" lang="en-US" altLang="ja-JP" sz="800" b="1" dirty="0"/>
              <a:t>Mod</a:t>
            </a:r>
          </a:p>
          <a:p>
            <a:r>
              <a:rPr kumimoji="1" lang="en-US" altLang="ja-JP" sz="800" b="1" dirty="0"/>
              <a:t>bus</a:t>
            </a:r>
            <a:endParaRPr kumimoji="1" lang="ja-JP" altLang="en-US" sz="800" b="1" dirty="0"/>
          </a:p>
        </p:txBody>
      </p:sp>
      <p:sp>
        <p:nvSpPr>
          <p:cNvPr id="145" name="テキスト ボックス 144">
            <a:extLst>
              <a:ext uri="{FF2B5EF4-FFF2-40B4-BE49-F238E27FC236}">
                <a16:creationId xmlns:a16="http://schemas.microsoft.com/office/drawing/2014/main" id="{A9D2E248-9BEE-4076-8E8B-B3A800398320}"/>
              </a:ext>
            </a:extLst>
          </p:cNvPr>
          <p:cNvSpPr txBox="1"/>
          <p:nvPr/>
        </p:nvSpPr>
        <p:spPr>
          <a:xfrm>
            <a:off x="1697948" y="4335410"/>
            <a:ext cx="413555" cy="338554"/>
          </a:xfrm>
          <a:prstGeom prst="rect">
            <a:avLst/>
          </a:prstGeom>
          <a:noFill/>
        </p:spPr>
        <p:txBody>
          <a:bodyPr wrap="square" rtlCol="0">
            <a:spAutoFit/>
          </a:bodyPr>
          <a:lstStyle/>
          <a:p>
            <a:r>
              <a:rPr kumimoji="1" lang="en-US" altLang="ja-JP" sz="800" b="1" dirty="0"/>
              <a:t>Mod</a:t>
            </a:r>
          </a:p>
          <a:p>
            <a:r>
              <a:rPr kumimoji="1" lang="en-US" altLang="ja-JP" sz="800" b="1" dirty="0"/>
              <a:t>bus</a:t>
            </a:r>
            <a:endParaRPr kumimoji="1" lang="ja-JP" altLang="en-US" sz="800" b="1" dirty="0"/>
          </a:p>
        </p:txBody>
      </p:sp>
      <p:sp>
        <p:nvSpPr>
          <p:cNvPr id="146" name="テキスト ボックス 145">
            <a:extLst>
              <a:ext uri="{FF2B5EF4-FFF2-40B4-BE49-F238E27FC236}">
                <a16:creationId xmlns:a16="http://schemas.microsoft.com/office/drawing/2014/main" id="{6C7D57E9-8EF3-492F-B45B-95B832D7DC5B}"/>
              </a:ext>
            </a:extLst>
          </p:cNvPr>
          <p:cNvSpPr txBox="1"/>
          <p:nvPr/>
        </p:nvSpPr>
        <p:spPr>
          <a:xfrm>
            <a:off x="1697948" y="4779146"/>
            <a:ext cx="413555" cy="338554"/>
          </a:xfrm>
          <a:prstGeom prst="rect">
            <a:avLst/>
          </a:prstGeom>
          <a:noFill/>
        </p:spPr>
        <p:txBody>
          <a:bodyPr wrap="square" rtlCol="0">
            <a:spAutoFit/>
          </a:bodyPr>
          <a:lstStyle/>
          <a:p>
            <a:r>
              <a:rPr kumimoji="1" lang="en-US" altLang="ja-JP" sz="800" b="1" dirty="0"/>
              <a:t>Mod</a:t>
            </a:r>
          </a:p>
          <a:p>
            <a:r>
              <a:rPr kumimoji="1" lang="en-US" altLang="ja-JP" sz="800" b="1" dirty="0"/>
              <a:t>bus</a:t>
            </a:r>
            <a:endParaRPr kumimoji="1" lang="ja-JP" altLang="en-US" sz="800" b="1" dirty="0"/>
          </a:p>
        </p:txBody>
      </p:sp>
      <p:sp>
        <p:nvSpPr>
          <p:cNvPr id="147" name="テキスト ボックス 146">
            <a:extLst>
              <a:ext uri="{FF2B5EF4-FFF2-40B4-BE49-F238E27FC236}">
                <a16:creationId xmlns:a16="http://schemas.microsoft.com/office/drawing/2014/main" id="{43C1CD6D-42CB-4BC1-A15D-F760140F5310}"/>
              </a:ext>
            </a:extLst>
          </p:cNvPr>
          <p:cNvSpPr txBox="1"/>
          <p:nvPr/>
        </p:nvSpPr>
        <p:spPr>
          <a:xfrm>
            <a:off x="1697948" y="5222882"/>
            <a:ext cx="413555" cy="338554"/>
          </a:xfrm>
          <a:prstGeom prst="rect">
            <a:avLst/>
          </a:prstGeom>
          <a:noFill/>
        </p:spPr>
        <p:txBody>
          <a:bodyPr wrap="square" rtlCol="0">
            <a:spAutoFit/>
          </a:bodyPr>
          <a:lstStyle/>
          <a:p>
            <a:r>
              <a:rPr kumimoji="1" lang="en-US" altLang="ja-JP" sz="800" b="1" dirty="0"/>
              <a:t>Mod</a:t>
            </a:r>
          </a:p>
          <a:p>
            <a:r>
              <a:rPr kumimoji="1" lang="en-US" altLang="ja-JP" sz="800" b="1" dirty="0"/>
              <a:t>bus</a:t>
            </a:r>
            <a:endParaRPr kumimoji="1" lang="ja-JP" altLang="en-US" sz="800" b="1" dirty="0"/>
          </a:p>
        </p:txBody>
      </p:sp>
      <p:sp>
        <p:nvSpPr>
          <p:cNvPr id="148" name="テキスト ボックス 147">
            <a:extLst>
              <a:ext uri="{FF2B5EF4-FFF2-40B4-BE49-F238E27FC236}">
                <a16:creationId xmlns:a16="http://schemas.microsoft.com/office/drawing/2014/main" id="{9BF3140D-8197-4C8D-AAF3-2CD92FBC27F8}"/>
              </a:ext>
            </a:extLst>
          </p:cNvPr>
          <p:cNvSpPr txBox="1"/>
          <p:nvPr/>
        </p:nvSpPr>
        <p:spPr>
          <a:xfrm>
            <a:off x="1697948" y="5666618"/>
            <a:ext cx="413555" cy="338554"/>
          </a:xfrm>
          <a:prstGeom prst="rect">
            <a:avLst/>
          </a:prstGeom>
          <a:noFill/>
        </p:spPr>
        <p:txBody>
          <a:bodyPr wrap="square" rtlCol="0">
            <a:spAutoFit/>
          </a:bodyPr>
          <a:lstStyle/>
          <a:p>
            <a:r>
              <a:rPr kumimoji="1" lang="en-US" altLang="ja-JP" sz="800" b="1" dirty="0"/>
              <a:t>Mod</a:t>
            </a:r>
          </a:p>
          <a:p>
            <a:r>
              <a:rPr kumimoji="1" lang="en-US" altLang="ja-JP" sz="800" b="1" dirty="0"/>
              <a:t>bus</a:t>
            </a:r>
            <a:endParaRPr kumimoji="1" lang="ja-JP" altLang="en-US" sz="800" b="1" dirty="0"/>
          </a:p>
        </p:txBody>
      </p:sp>
      <p:sp>
        <p:nvSpPr>
          <p:cNvPr id="149" name="テキスト ボックス 148">
            <a:extLst>
              <a:ext uri="{FF2B5EF4-FFF2-40B4-BE49-F238E27FC236}">
                <a16:creationId xmlns:a16="http://schemas.microsoft.com/office/drawing/2014/main" id="{C06F47DF-E70C-4040-AF4E-21F58061696A}"/>
              </a:ext>
            </a:extLst>
          </p:cNvPr>
          <p:cNvSpPr txBox="1"/>
          <p:nvPr/>
        </p:nvSpPr>
        <p:spPr>
          <a:xfrm>
            <a:off x="2387934" y="3867931"/>
            <a:ext cx="413555" cy="215444"/>
          </a:xfrm>
          <a:prstGeom prst="rect">
            <a:avLst/>
          </a:prstGeom>
          <a:noFill/>
        </p:spPr>
        <p:txBody>
          <a:bodyPr wrap="square" rtlCol="0">
            <a:spAutoFit/>
          </a:bodyPr>
          <a:lstStyle/>
          <a:p>
            <a:r>
              <a:rPr kumimoji="1" lang="ja-JP" altLang="en-US" sz="800" b="1" dirty="0"/>
              <a:t>独自</a:t>
            </a:r>
          </a:p>
        </p:txBody>
      </p:sp>
      <p:sp>
        <p:nvSpPr>
          <p:cNvPr id="153" name="正方形/長方形 152">
            <a:extLst>
              <a:ext uri="{FF2B5EF4-FFF2-40B4-BE49-F238E27FC236}">
                <a16:creationId xmlns:a16="http://schemas.microsoft.com/office/drawing/2014/main" id="{88829B99-5EBA-45F8-976B-AAB459F9E8AC}"/>
              </a:ext>
            </a:extLst>
          </p:cNvPr>
          <p:cNvSpPr/>
          <p:nvPr/>
        </p:nvSpPr>
        <p:spPr>
          <a:xfrm>
            <a:off x="6166390" y="5506430"/>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1200" dirty="0"/>
              <a:t>BG</a:t>
            </a:r>
            <a:r>
              <a:rPr kumimoji="1" lang="ja-JP" altLang="en-US" sz="1200" dirty="0"/>
              <a:t>代表</a:t>
            </a:r>
            <a:endParaRPr kumimoji="1" lang="en-US" altLang="ja-JP" sz="1200" dirty="0"/>
          </a:p>
          <a:p>
            <a:pPr algn="ctr"/>
            <a:r>
              <a:rPr kumimoji="1" lang="ja-JP" altLang="en-US" sz="1200" dirty="0"/>
              <a:t>システム</a:t>
            </a:r>
            <a:endParaRPr kumimoji="1" lang="en-US" altLang="ja-JP" sz="1200" dirty="0"/>
          </a:p>
        </p:txBody>
      </p:sp>
      <p:cxnSp>
        <p:nvCxnSpPr>
          <p:cNvPr id="154" name="直線コネクタ 153">
            <a:extLst>
              <a:ext uri="{FF2B5EF4-FFF2-40B4-BE49-F238E27FC236}">
                <a16:creationId xmlns:a16="http://schemas.microsoft.com/office/drawing/2014/main" id="{7101154E-0190-43D0-84B5-05CC5ED75E0A}"/>
              </a:ext>
            </a:extLst>
          </p:cNvPr>
          <p:cNvCxnSpPr>
            <a:cxnSpLocks/>
            <a:stCxn id="155" idx="1"/>
          </p:cNvCxnSpPr>
          <p:nvPr/>
        </p:nvCxnSpPr>
        <p:spPr>
          <a:xfrm flipV="1">
            <a:off x="5741482" y="5749786"/>
            <a:ext cx="410596" cy="5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テキスト ボックス 154">
            <a:extLst>
              <a:ext uri="{FF2B5EF4-FFF2-40B4-BE49-F238E27FC236}">
                <a16:creationId xmlns:a16="http://schemas.microsoft.com/office/drawing/2014/main" id="{6AC73DE3-353D-4E2A-91C8-7858F8D5E35B}"/>
              </a:ext>
            </a:extLst>
          </p:cNvPr>
          <p:cNvSpPr txBox="1"/>
          <p:nvPr/>
        </p:nvSpPr>
        <p:spPr>
          <a:xfrm>
            <a:off x="5741482" y="5585925"/>
            <a:ext cx="413555" cy="338554"/>
          </a:xfrm>
          <a:prstGeom prst="rect">
            <a:avLst/>
          </a:prstGeom>
          <a:noFill/>
        </p:spPr>
        <p:txBody>
          <a:bodyPr wrap="square" rtlCol="0">
            <a:spAutoFit/>
          </a:bodyPr>
          <a:lstStyle/>
          <a:p>
            <a:pPr algn="ctr"/>
            <a:r>
              <a:rPr kumimoji="1" lang="en-US" altLang="ja-JP" sz="800" b="1" dirty="0"/>
              <a:t>WEB</a:t>
            </a:r>
          </a:p>
          <a:p>
            <a:pPr algn="ctr"/>
            <a:r>
              <a:rPr kumimoji="1" lang="en-US" altLang="ja-JP" sz="800" b="1" dirty="0"/>
              <a:t>API</a:t>
            </a:r>
            <a:endParaRPr kumimoji="1" lang="ja-JP" altLang="en-US" sz="800" b="1" dirty="0"/>
          </a:p>
        </p:txBody>
      </p:sp>
      <p:sp>
        <p:nvSpPr>
          <p:cNvPr id="156" name="正方形/長方形 155">
            <a:extLst>
              <a:ext uri="{FF2B5EF4-FFF2-40B4-BE49-F238E27FC236}">
                <a16:creationId xmlns:a16="http://schemas.microsoft.com/office/drawing/2014/main" id="{E1C54587-A3D8-4850-826B-C787FF38323A}"/>
              </a:ext>
            </a:extLst>
          </p:cNvPr>
          <p:cNvSpPr/>
          <p:nvPr/>
        </p:nvSpPr>
        <p:spPr>
          <a:xfrm>
            <a:off x="7375957" y="4707042"/>
            <a:ext cx="810324" cy="50133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200" dirty="0"/>
              <a:t>中給</a:t>
            </a:r>
            <a:endParaRPr kumimoji="1" lang="en-US" altLang="ja-JP" sz="1200" dirty="0"/>
          </a:p>
          <a:p>
            <a:pPr algn="ctr"/>
            <a:r>
              <a:rPr kumimoji="1" lang="ja-JP" altLang="en-US" sz="1200" dirty="0"/>
              <a:t>システム</a:t>
            </a:r>
            <a:endParaRPr kumimoji="1" lang="en-US" altLang="ja-JP" sz="1200" dirty="0"/>
          </a:p>
        </p:txBody>
      </p:sp>
      <p:cxnSp>
        <p:nvCxnSpPr>
          <p:cNvPr id="157" name="直線コネクタ 156">
            <a:extLst>
              <a:ext uri="{FF2B5EF4-FFF2-40B4-BE49-F238E27FC236}">
                <a16:creationId xmlns:a16="http://schemas.microsoft.com/office/drawing/2014/main" id="{374118E7-07C4-4205-847D-9B1EFE3558D3}"/>
              </a:ext>
            </a:extLst>
          </p:cNvPr>
          <p:cNvCxnSpPr>
            <a:cxnSpLocks/>
          </p:cNvCxnSpPr>
          <p:nvPr/>
        </p:nvCxnSpPr>
        <p:spPr>
          <a:xfrm flipV="1">
            <a:off x="6962402" y="4976771"/>
            <a:ext cx="413555" cy="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テキスト ボックス 157">
            <a:extLst>
              <a:ext uri="{FF2B5EF4-FFF2-40B4-BE49-F238E27FC236}">
                <a16:creationId xmlns:a16="http://schemas.microsoft.com/office/drawing/2014/main" id="{B6E60461-E389-438D-BC8D-7FEAB06A7B2A}"/>
              </a:ext>
            </a:extLst>
          </p:cNvPr>
          <p:cNvSpPr txBox="1"/>
          <p:nvPr/>
        </p:nvSpPr>
        <p:spPr>
          <a:xfrm>
            <a:off x="6918925" y="4815124"/>
            <a:ext cx="500509" cy="215444"/>
          </a:xfrm>
          <a:prstGeom prst="rect">
            <a:avLst/>
          </a:prstGeom>
          <a:noFill/>
        </p:spPr>
        <p:txBody>
          <a:bodyPr wrap="square" rtlCol="0">
            <a:spAutoFit/>
          </a:bodyPr>
          <a:lstStyle/>
          <a:p>
            <a:pPr algn="ctr"/>
            <a:r>
              <a:rPr kumimoji="1" lang="ja-JP" altLang="en-US" sz="800" b="1" dirty="0"/>
              <a:t>専用線</a:t>
            </a:r>
          </a:p>
        </p:txBody>
      </p:sp>
      <p:cxnSp>
        <p:nvCxnSpPr>
          <p:cNvPr id="160" name="直線コネクタ 159">
            <a:extLst>
              <a:ext uri="{FF2B5EF4-FFF2-40B4-BE49-F238E27FC236}">
                <a16:creationId xmlns:a16="http://schemas.microsoft.com/office/drawing/2014/main" id="{17C3645C-4266-40F5-9187-16D52EE5CAD3}"/>
              </a:ext>
            </a:extLst>
          </p:cNvPr>
          <p:cNvCxnSpPr>
            <a:stCxn id="122" idx="2"/>
            <a:endCxn id="156" idx="0"/>
          </p:cNvCxnSpPr>
          <p:nvPr/>
        </p:nvCxnSpPr>
        <p:spPr>
          <a:xfrm>
            <a:off x="7781119" y="4331861"/>
            <a:ext cx="0" cy="375181"/>
          </a:xfrm>
          <a:prstGeom prst="line">
            <a:avLst/>
          </a:prstGeom>
        </p:spPr>
        <p:style>
          <a:lnRef idx="1">
            <a:schemeClr val="dk1"/>
          </a:lnRef>
          <a:fillRef idx="0">
            <a:schemeClr val="dk1"/>
          </a:fillRef>
          <a:effectRef idx="0">
            <a:schemeClr val="dk1"/>
          </a:effectRef>
          <a:fontRef idx="minor">
            <a:schemeClr val="tx1"/>
          </a:fontRef>
        </p:style>
      </p:cxnSp>
      <p:sp>
        <p:nvSpPr>
          <p:cNvPr id="161" name="テキスト ボックス 160">
            <a:extLst>
              <a:ext uri="{FF2B5EF4-FFF2-40B4-BE49-F238E27FC236}">
                <a16:creationId xmlns:a16="http://schemas.microsoft.com/office/drawing/2014/main" id="{9FE58B27-2DE6-4F2E-BDE3-44A493B90277}"/>
              </a:ext>
            </a:extLst>
          </p:cNvPr>
          <p:cNvSpPr txBox="1"/>
          <p:nvPr/>
        </p:nvSpPr>
        <p:spPr>
          <a:xfrm>
            <a:off x="7701614" y="4443913"/>
            <a:ext cx="522103" cy="215444"/>
          </a:xfrm>
          <a:prstGeom prst="rect">
            <a:avLst/>
          </a:prstGeom>
          <a:noFill/>
        </p:spPr>
        <p:txBody>
          <a:bodyPr wrap="square" rtlCol="0">
            <a:spAutoFit/>
          </a:bodyPr>
          <a:lstStyle/>
          <a:p>
            <a:pPr algn="ctr"/>
            <a:r>
              <a:rPr kumimoji="1" lang="en-US" altLang="ja-JP" sz="800" b="1" dirty="0"/>
              <a:t>IP/VPN</a:t>
            </a:r>
            <a:endParaRPr kumimoji="1" lang="ja-JP" altLang="en-US" sz="800" b="1" dirty="0"/>
          </a:p>
        </p:txBody>
      </p:sp>
      <p:sp>
        <p:nvSpPr>
          <p:cNvPr id="162" name="正方形/長方形 161">
            <a:extLst>
              <a:ext uri="{FF2B5EF4-FFF2-40B4-BE49-F238E27FC236}">
                <a16:creationId xmlns:a16="http://schemas.microsoft.com/office/drawing/2014/main" id="{3D952526-D837-473E-961B-475466799712}"/>
              </a:ext>
            </a:extLst>
          </p:cNvPr>
          <p:cNvSpPr/>
          <p:nvPr/>
        </p:nvSpPr>
        <p:spPr>
          <a:xfrm>
            <a:off x="256032" y="2478477"/>
            <a:ext cx="8631936" cy="42815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B6216D9E-CD0A-4E48-BFD9-D8669F7F81BB}"/>
              </a:ext>
            </a:extLst>
          </p:cNvPr>
          <p:cNvSpPr txBox="1"/>
          <p:nvPr/>
        </p:nvSpPr>
        <p:spPr>
          <a:xfrm>
            <a:off x="2621430" y="4699697"/>
            <a:ext cx="492443" cy="461665"/>
          </a:xfrm>
          <a:prstGeom prst="rect">
            <a:avLst/>
          </a:prstGeom>
          <a:solidFill>
            <a:schemeClr val="bg1"/>
          </a:solidFill>
          <a:ln>
            <a:solidFill>
              <a:schemeClr val="tx1"/>
            </a:solidFill>
          </a:ln>
        </p:spPr>
        <p:txBody>
          <a:bodyPr wrap="none" rtlCol="0">
            <a:spAutoFit/>
          </a:bodyPr>
          <a:lstStyle/>
          <a:p>
            <a:r>
              <a:rPr kumimoji="1" lang="ja-JP" altLang="en-US" sz="1200" dirty="0"/>
              <a:t>制御</a:t>
            </a:r>
            <a:endParaRPr kumimoji="1" lang="en-US" altLang="ja-JP" sz="1200" dirty="0"/>
          </a:p>
          <a:p>
            <a:r>
              <a:rPr kumimoji="1" lang="ja-JP" altLang="en-US" sz="1200" dirty="0"/>
              <a:t>装置</a:t>
            </a:r>
          </a:p>
        </p:txBody>
      </p:sp>
      <p:sp>
        <p:nvSpPr>
          <p:cNvPr id="21" name="テキスト ボックス 20">
            <a:extLst>
              <a:ext uri="{FF2B5EF4-FFF2-40B4-BE49-F238E27FC236}">
                <a16:creationId xmlns:a16="http://schemas.microsoft.com/office/drawing/2014/main" id="{2D5672C9-49D6-4CD6-83EF-4AA3BC05A94F}"/>
              </a:ext>
            </a:extLst>
          </p:cNvPr>
          <p:cNvSpPr txBox="1"/>
          <p:nvPr/>
        </p:nvSpPr>
        <p:spPr>
          <a:xfrm>
            <a:off x="256032" y="949711"/>
            <a:ext cx="8631936" cy="954107"/>
          </a:xfrm>
          <a:prstGeom prst="rect">
            <a:avLst/>
          </a:prstGeom>
          <a:solidFill>
            <a:schemeClr val="accent3">
              <a:lumMod val="20000"/>
              <a:lumOff val="80000"/>
            </a:schemeClr>
          </a:solid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・システムの構成図（ブロック図等）を記載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・各システムの機能、システム間の通信内容及び通信方式、制御目的及び方法が分かるよう記載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・補助対象範囲を赤線で記載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・赤枠の補助対象範囲内の設備については全てメーカー名を記載すること</a:t>
            </a:r>
            <a:endParaRPr lang="en-US" altLang="ja-JP" sz="14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AF0C0EF8-DCD2-41CF-BD37-5A1310F2A155}"/>
              </a:ext>
            </a:extLst>
          </p:cNvPr>
          <p:cNvSpPr txBox="1"/>
          <p:nvPr/>
        </p:nvSpPr>
        <p:spPr>
          <a:xfrm>
            <a:off x="256032" y="2347672"/>
            <a:ext cx="1747721" cy="253916"/>
          </a:xfrm>
          <a:prstGeom prst="rect">
            <a:avLst/>
          </a:prstGeom>
          <a:solidFill>
            <a:schemeClr val="accent3">
              <a:lumMod val="20000"/>
              <a:lumOff val="80000"/>
            </a:schemeClr>
          </a:solidFill>
        </p:spPr>
        <p:txBody>
          <a:bodyPr wrap="square" rtlCol="0">
            <a:spAutoFit/>
          </a:bodyPr>
          <a:lstStyle/>
          <a:p>
            <a:r>
              <a:rPr kumimoji="1" lang="ja-JP" altLang="en-US" sz="1050" b="1" dirty="0">
                <a:latin typeface="Meiryo UI" panose="020B0604030504040204" pitchFamily="50" charset="-128"/>
                <a:ea typeface="Meiryo UI" panose="020B0604030504040204" pitchFamily="50" charset="-128"/>
              </a:rPr>
              <a:t>記載例（蓄電システム）</a:t>
            </a:r>
          </a:p>
        </p:txBody>
      </p:sp>
    </p:spTree>
    <p:extLst>
      <p:ext uri="{BB962C8B-B14F-4D97-AF65-F5344CB8AC3E}">
        <p14:creationId xmlns:p14="http://schemas.microsoft.com/office/powerpoint/2010/main" val="229263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9B396F-BC20-4121-AECF-118883B28301}"/>
              </a:ext>
            </a:extLst>
          </p:cNvPr>
          <p:cNvSpPr>
            <a:spLocks noGrp="1"/>
          </p:cNvSpPr>
          <p:nvPr>
            <p:ph type="title"/>
          </p:nvPr>
        </p:nvSpPr>
        <p:spPr/>
        <p:txBody>
          <a:bodyPr/>
          <a:lstStyle/>
          <a:p>
            <a:r>
              <a:rPr kumimoji="1" lang="ja-JP" altLang="en-US" dirty="0"/>
              <a:t>３．導入設備の主な仕様</a:t>
            </a:r>
          </a:p>
        </p:txBody>
      </p:sp>
      <p:sp>
        <p:nvSpPr>
          <p:cNvPr id="9" name="テキスト ボックス 8">
            <a:extLst>
              <a:ext uri="{FF2B5EF4-FFF2-40B4-BE49-F238E27FC236}">
                <a16:creationId xmlns:a16="http://schemas.microsoft.com/office/drawing/2014/main" id="{CC75F271-3245-4711-8FDB-DA8F3B9F62FB}"/>
              </a:ext>
            </a:extLst>
          </p:cNvPr>
          <p:cNvSpPr txBox="1"/>
          <p:nvPr/>
        </p:nvSpPr>
        <p:spPr>
          <a:xfrm>
            <a:off x="642610" y="2583274"/>
            <a:ext cx="4667923" cy="2554545"/>
          </a:xfrm>
          <a:prstGeom prst="rect">
            <a:avLst/>
          </a:prstGeom>
          <a:noFill/>
        </p:spPr>
        <p:txBody>
          <a:bodyPr wrap="square" rtlCol="0">
            <a:spAutoFit/>
          </a:bodyPr>
          <a:lstStyle/>
          <a:p>
            <a:r>
              <a:rPr kumimoji="1" lang="ja-JP" altLang="en-US" sz="1600" b="1" dirty="0">
                <a:latin typeface="Meiryo UI" panose="020B0604030504040204" pitchFamily="50" charset="-128"/>
                <a:ea typeface="Meiryo UI" panose="020B0604030504040204" pitchFamily="50" charset="-128"/>
              </a:rPr>
              <a:t>■蓄電システム</a:t>
            </a:r>
            <a:endParaRPr kumimoji="1"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セル</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メーカー：〇〇社　型式：〇〇</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モジュール</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メーカー：〇〇社　型式：〇〇</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電池システム</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メーカー：〇〇社　型式：〇〇</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蓄電システム</a:t>
            </a:r>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メーカー：〇〇社　型式：〇〇</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【PCS】</a:t>
            </a:r>
            <a:r>
              <a:rPr kumimoji="1" lang="ja-JP" altLang="en-US" sz="1600" dirty="0">
                <a:latin typeface="Meiryo UI" panose="020B0604030504040204" pitchFamily="50" charset="-128"/>
                <a:ea typeface="Meiryo UI" panose="020B0604030504040204" pitchFamily="50" charset="-128"/>
              </a:rPr>
              <a:t>メーカー：〇〇社　型式：〇〇</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定格出力：○○</a:t>
            </a:r>
            <a:r>
              <a:rPr kumimoji="1" lang="en-US" altLang="ja-JP" sz="1600" dirty="0">
                <a:latin typeface="Meiryo UI" panose="020B0604030504040204" pitchFamily="50" charset="-128"/>
                <a:ea typeface="Meiryo UI" panose="020B0604030504040204" pitchFamily="50" charset="-128"/>
              </a:rPr>
              <a:t>kW</a:t>
            </a:r>
            <a:r>
              <a:rPr kumimoji="1" lang="ja-JP" altLang="en-US" sz="1600" dirty="0">
                <a:latin typeface="Meiryo UI" panose="020B0604030504040204" pitchFamily="50" charset="-128"/>
                <a:ea typeface="Meiryo UI" panose="020B0604030504040204" pitchFamily="50" charset="-128"/>
              </a:rPr>
              <a:t>　定格容量：○○</a:t>
            </a:r>
            <a:r>
              <a:rPr kumimoji="1" lang="en-US" altLang="ja-JP" sz="1600" dirty="0">
                <a:latin typeface="Meiryo UI" panose="020B0604030504040204" pitchFamily="50" charset="-128"/>
                <a:ea typeface="Meiryo UI" panose="020B0604030504040204" pitchFamily="50" charset="-128"/>
              </a:rPr>
              <a:t>kWh</a:t>
            </a:r>
          </a:p>
          <a:p>
            <a:r>
              <a:rPr kumimoji="1" lang="ja-JP" altLang="en-US" sz="1600" dirty="0">
                <a:latin typeface="Meiryo UI" panose="020B0604030504040204" pitchFamily="50" charset="-128"/>
                <a:ea typeface="Meiryo UI" panose="020B0604030504040204" pitchFamily="50" charset="-128"/>
              </a:rPr>
              <a:t>　電池種別：（リチウムイオン、</a:t>
            </a:r>
            <a:r>
              <a:rPr kumimoji="1" lang="en-US" altLang="ja-JP" sz="1600" dirty="0">
                <a:latin typeface="Meiryo UI" panose="020B0604030504040204" pitchFamily="50" charset="-128"/>
                <a:ea typeface="Meiryo UI" panose="020B0604030504040204" pitchFamily="50" charset="-128"/>
              </a:rPr>
              <a:t>NAS</a:t>
            </a:r>
            <a:r>
              <a:rPr kumimoji="1" lang="ja-JP" altLang="en-US" sz="1600" dirty="0">
                <a:latin typeface="Meiryo UI" panose="020B0604030504040204" pitchFamily="50" charset="-128"/>
                <a:ea typeface="Meiryo UI" panose="020B0604030504040204" pitchFamily="50" charset="-128"/>
              </a:rPr>
              <a:t>等）</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　特　　徴：○○○○○○○○</a:t>
            </a:r>
            <a:endParaRPr lang="en-US" altLang="ja-JP" sz="1600" b="0" i="0" dirty="0">
              <a:effectLst/>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　　　　　　</a:t>
            </a:r>
            <a:r>
              <a:rPr kumimoji="1" lang="ja-JP" altLang="en-US" sz="1600" dirty="0">
                <a:latin typeface="Meiryo UI" panose="020B0604030504040204" pitchFamily="50" charset="-128"/>
                <a:ea typeface="Meiryo UI" panose="020B0604030504040204" pitchFamily="50" charset="-128"/>
              </a:rPr>
              <a:t>○○○○○○○○</a:t>
            </a:r>
            <a:endParaRPr lang="en-US" altLang="ja-JP" sz="1600" b="0" i="0" dirty="0">
              <a:effectLst/>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A0783D6-82D0-40B5-BDE6-B6B19B1D4A41}"/>
              </a:ext>
            </a:extLst>
          </p:cNvPr>
          <p:cNvSpPr/>
          <p:nvPr/>
        </p:nvSpPr>
        <p:spPr>
          <a:xfrm>
            <a:off x="256032" y="1944213"/>
            <a:ext cx="8631936" cy="470347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14870A1D-A207-40CB-818A-AA248F084BF0}"/>
              </a:ext>
            </a:extLst>
          </p:cNvPr>
          <p:cNvSpPr txBox="1"/>
          <p:nvPr/>
        </p:nvSpPr>
        <p:spPr>
          <a:xfrm>
            <a:off x="256032" y="949711"/>
            <a:ext cx="8631936" cy="523220"/>
          </a:xfrm>
          <a:prstGeom prst="rect">
            <a:avLst/>
          </a:prstGeom>
          <a:solidFill>
            <a:schemeClr val="accent3">
              <a:lumMod val="20000"/>
              <a:lumOff val="80000"/>
            </a:schemeClr>
          </a:solidFill>
        </p:spPr>
        <p:txBody>
          <a:bodyPr wrap="square" rtlCol="0">
            <a:spAutoFit/>
          </a:bodyPr>
          <a:lstStyle/>
          <a:p>
            <a:r>
              <a:rPr lang="ja-JP" altLang="en-US" sz="1400" dirty="0">
                <a:latin typeface="Meiryo UI" panose="020B0604030504040204" pitchFamily="50" charset="-128"/>
                <a:ea typeface="Meiryo UI" panose="020B0604030504040204" pitchFamily="50" charset="-128"/>
              </a:rPr>
              <a:t>・導入予定の各設備の主な機器仕様を記載</a:t>
            </a:r>
          </a:p>
          <a:p>
            <a:r>
              <a:rPr lang="ja-JP" altLang="en-US" sz="1400" dirty="0">
                <a:latin typeface="Meiryo UI" panose="020B0604030504040204" pitchFamily="50" charset="-128"/>
                <a:ea typeface="Meiryo UI" panose="020B0604030504040204" pitchFamily="50" charset="-128"/>
              </a:rPr>
              <a:t>・特に採用する設備に新規性や独自性のある特徴がある場合にはその内容を記載</a:t>
            </a:r>
          </a:p>
        </p:txBody>
      </p:sp>
      <p:sp>
        <p:nvSpPr>
          <p:cNvPr id="4" name="テキスト ボックス 3">
            <a:extLst>
              <a:ext uri="{FF2B5EF4-FFF2-40B4-BE49-F238E27FC236}">
                <a16:creationId xmlns:a16="http://schemas.microsoft.com/office/drawing/2014/main" id="{01DD1390-8BD8-41FD-A30F-213E03966160}"/>
              </a:ext>
            </a:extLst>
          </p:cNvPr>
          <p:cNvSpPr txBox="1"/>
          <p:nvPr/>
        </p:nvSpPr>
        <p:spPr>
          <a:xfrm>
            <a:off x="6117720" y="5415697"/>
            <a:ext cx="1462260" cy="338554"/>
          </a:xfrm>
          <a:prstGeom prst="rect">
            <a:avLst/>
          </a:prstGeom>
          <a:noFill/>
        </p:spPr>
        <p:txBody>
          <a:bodyPr wrap="none" rtlCol="0">
            <a:spAutoFit/>
          </a:bodyPr>
          <a:lstStyle/>
          <a:p>
            <a:r>
              <a:rPr kumimoji="1" lang="ja-JP" altLang="en-US" sz="1600" dirty="0"/>
              <a:t>イメージ図 等</a:t>
            </a:r>
          </a:p>
        </p:txBody>
      </p:sp>
      <p:grpSp>
        <p:nvGrpSpPr>
          <p:cNvPr id="43" name="グループ化 42">
            <a:extLst>
              <a:ext uri="{FF2B5EF4-FFF2-40B4-BE49-F238E27FC236}">
                <a16:creationId xmlns:a16="http://schemas.microsoft.com/office/drawing/2014/main" id="{0DAB209A-D598-4381-AC21-2427F750D0CD}"/>
              </a:ext>
            </a:extLst>
          </p:cNvPr>
          <p:cNvGrpSpPr/>
          <p:nvPr/>
        </p:nvGrpSpPr>
        <p:grpSpPr>
          <a:xfrm>
            <a:off x="5746188" y="3530176"/>
            <a:ext cx="2184973" cy="1750057"/>
            <a:chOff x="5678867" y="2836063"/>
            <a:chExt cx="2851998" cy="1931514"/>
          </a:xfrm>
        </p:grpSpPr>
        <p:sp>
          <p:nvSpPr>
            <p:cNvPr id="24" name="正方形/長方形 23">
              <a:extLst>
                <a:ext uri="{FF2B5EF4-FFF2-40B4-BE49-F238E27FC236}">
                  <a16:creationId xmlns:a16="http://schemas.microsoft.com/office/drawing/2014/main" id="{83199927-4981-4688-8607-9652B59D3F4F}"/>
                </a:ext>
              </a:extLst>
            </p:cNvPr>
            <p:cNvSpPr/>
            <p:nvPr/>
          </p:nvSpPr>
          <p:spPr>
            <a:xfrm>
              <a:off x="5678867" y="330254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190BFC-78B5-4EB1-A417-12B9591FF6C9}"/>
                </a:ext>
              </a:extLst>
            </p:cNvPr>
            <p:cNvSpPr/>
            <p:nvPr/>
          </p:nvSpPr>
          <p:spPr>
            <a:xfrm>
              <a:off x="5869875" y="330254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388780C5-5559-45D7-9F31-8AFA6341923A}"/>
                </a:ext>
              </a:extLst>
            </p:cNvPr>
            <p:cNvSpPr/>
            <p:nvPr/>
          </p:nvSpPr>
          <p:spPr>
            <a:xfrm>
              <a:off x="6060883" y="330254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2B34D3A7-59A0-4725-8CED-D62F8896801C}"/>
                </a:ext>
              </a:extLst>
            </p:cNvPr>
            <p:cNvSpPr/>
            <p:nvPr/>
          </p:nvSpPr>
          <p:spPr>
            <a:xfrm>
              <a:off x="6247517" y="283606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D41E4B38-1432-4002-9177-FA2EF098F4EC}"/>
                </a:ext>
              </a:extLst>
            </p:cNvPr>
            <p:cNvSpPr/>
            <p:nvPr/>
          </p:nvSpPr>
          <p:spPr>
            <a:xfrm>
              <a:off x="6438525" y="330254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a16="http://schemas.microsoft.com/office/drawing/2014/main" id="{F4E6988A-DC40-4E8B-9DC2-498321664961}"/>
                </a:ext>
              </a:extLst>
            </p:cNvPr>
            <p:cNvSpPr/>
            <p:nvPr/>
          </p:nvSpPr>
          <p:spPr>
            <a:xfrm>
              <a:off x="6629533" y="312982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200AABBA-B616-484D-BEF9-E4566E887AC2}"/>
                </a:ext>
              </a:extLst>
            </p:cNvPr>
            <p:cNvSpPr/>
            <p:nvPr/>
          </p:nvSpPr>
          <p:spPr>
            <a:xfrm>
              <a:off x="6820541" y="330254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52A33A66-638E-4279-8D7D-4F826A9DE5DB}"/>
                </a:ext>
              </a:extLst>
            </p:cNvPr>
            <p:cNvSpPr/>
            <p:nvPr/>
          </p:nvSpPr>
          <p:spPr>
            <a:xfrm>
              <a:off x="7007175" y="283606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a16="http://schemas.microsoft.com/office/drawing/2014/main" id="{6AAD6655-84E9-44AC-B734-01194E34955B}"/>
                </a:ext>
              </a:extLst>
            </p:cNvPr>
            <p:cNvSpPr/>
            <p:nvPr/>
          </p:nvSpPr>
          <p:spPr>
            <a:xfrm>
              <a:off x="7198183" y="331270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4062EE02-617E-4477-BD38-685D662AA517}"/>
                </a:ext>
              </a:extLst>
            </p:cNvPr>
            <p:cNvSpPr/>
            <p:nvPr/>
          </p:nvSpPr>
          <p:spPr>
            <a:xfrm>
              <a:off x="7389191" y="331270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A6A6B856-6D57-42D5-ADA7-258852468F31}"/>
                </a:ext>
              </a:extLst>
            </p:cNvPr>
            <p:cNvSpPr/>
            <p:nvPr/>
          </p:nvSpPr>
          <p:spPr>
            <a:xfrm>
              <a:off x="7580199" y="331270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2637A911-BA2B-44BE-BEEC-E7D3A39D431B}"/>
                </a:ext>
              </a:extLst>
            </p:cNvPr>
            <p:cNvSpPr/>
            <p:nvPr/>
          </p:nvSpPr>
          <p:spPr>
            <a:xfrm>
              <a:off x="7766833" y="2846223"/>
              <a:ext cx="191008" cy="192135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6CFCC0B8-E7F2-47D3-8B4B-653735445CB9}"/>
                </a:ext>
              </a:extLst>
            </p:cNvPr>
            <p:cNvSpPr/>
            <p:nvPr/>
          </p:nvSpPr>
          <p:spPr>
            <a:xfrm>
              <a:off x="7957841" y="3312709"/>
              <a:ext cx="191008" cy="1056640"/>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539C555-432F-4E35-9F77-B810EAD87363}"/>
                </a:ext>
              </a:extLst>
            </p:cNvPr>
            <p:cNvSpPr/>
            <p:nvPr/>
          </p:nvSpPr>
          <p:spPr>
            <a:xfrm>
              <a:off x="8148849" y="3139989"/>
              <a:ext cx="191008" cy="12240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F8DA91C4-319A-4C24-B4BB-1FD0BC632737}"/>
                </a:ext>
              </a:extLst>
            </p:cNvPr>
            <p:cNvSpPr/>
            <p:nvPr/>
          </p:nvSpPr>
          <p:spPr>
            <a:xfrm>
              <a:off x="8339857" y="3312709"/>
              <a:ext cx="191008" cy="10566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4" name="吹き出し: 四角形 43">
            <a:extLst>
              <a:ext uri="{FF2B5EF4-FFF2-40B4-BE49-F238E27FC236}">
                <a16:creationId xmlns:a16="http://schemas.microsoft.com/office/drawing/2014/main" id="{68614301-CA33-47B4-A806-BCF556083AB8}"/>
              </a:ext>
            </a:extLst>
          </p:cNvPr>
          <p:cNvSpPr/>
          <p:nvPr/>
        </p:nvSpPr>
        <p:spPr>
          <a:xfrm>
            <a:off x="7439754" y="2990515"/>
            <a:ext cx="1101422" cy="454218"/>
          </a:xfrm>
          <a:prstGeom prst="wedgeRectCallout">
            <a:avLst>
              <a:gd name="adj1" fmla="val -41547"/>
              <a:gd name="adj2" fmla="val 8097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a:t>
            </a:r>
          </a:p>
          <a:p>
            <a:pPr algn="ctr"/>
            <a:r>
              <a:rPr kumimoji="1" lang="ja-JP" altLang="en-US" sz="1200" dirty="0">
                <a:solidFill>
                  <a:sysClr val="windowText" lastClr="000000"/>
                </a:solidFill>
              </a:rPr>
              <a:t>○○○○</a:t>
            </a:r>
          </a:p>
        </p:txBody>
      </p:sp>
      <p:sp>
        <p:nvSpPr>
          <p:cNvPr id="45" name="吹き出し: 四角形 44">
            <a:extLst>
              <a:ext uri="{FF2B5EF4-FFF2-40B4-BE49-F238E27FC236}">
                <a16:creationId xmlns:a16="http://schemas.microsoft.com/office/drawing/2014/main" id="{4C33BB06-E3BA-4D7F-8A2D-008CB8ECB685}"/>
              </a:ext>
            </a:extLst>
          </p:cNvPr>
          <p:cNvSpPr/>
          <p:nvPr/>
        </p:nvSpPr>
        <p:spPr>
          <a:xfrm>
            <a:off x="4822379" y="5188588"/>
            <a:ext cx="1101422" cy="454218"/>
          </a:xfrm>
          <a:prstGeom prst="wedgeRectCallout">
            <a:avLst>
              <a:gd name="adj1" fmla="val 42395"/>
              <a:gd name="adj2" fmla="val -6666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ysClr val="windowText" lastClr="000000"/>
                </a:solidFill>
              </a:rPr>
              <a:t>○○○○</a:t>
            </a:r>
          </a:p>
          <a:p>
            <a:pPr algn="ctr"/>
            <a:r>
              <a:rPr kumimoji="1" lang="ja-JP" altLang="en-US" sz="1200" dirty="0">
                <a:solidFill>
                  <a:sysClr val="windowText" lastClr="000000"/>
                </a:solidFill>
              </a:rPr>
              <a:t>○○○○</a:t>
            </a:r>
          </a:p>
        </p:txBody>
      </p:sp>
      <p:sp>
        <p:nvSpPr>
          <p:cNvPr id="3" name="テキスト ボックス 2">
            <a:extLst>
              <a:ext uri="{FF2B5EF4-FFF2-40B4-BE49-F238E27FC236}">
                <a16:creationId xmlns:a16="http://schemas.microsoft.com/office/drawing/2014/main" id="{D52F9F83-2C60-9FED-0D68-670CD20586C2}"/>
              </a:ext>
            </a:extLst>
          </p:cNvPr>
          <p:cNvSpPr txBox="1"/>
          <p:nvPr/>
        </p:nvSpPr>
        <p:spPr>
          <a:xfrm>
            <a:off x="256032" y="1817255"/>
            <a:ext cx="1747721" cy="253916"/>
          </a:xfrm>
          <a:prstGeom prst="rect">
            <a:avLst/>
          </a:prstGeom>
          <a:solidFill>
            <a:schemeClr val="accent3">
              <a:lumMod val="20000"/>
              <a:lumOff val="80000"/>
            </a:schemeClr>
          </a:solidFill>
        </p:spPr>
        <p:txBody>
          <a:bodyPr wrap="square" rtlCol="0">
            <a:spAutoFit/>
          </a:bodyPr>
          <a:lstStyle/>
          <a:p>
            <a:r>
              <a:rPr kumimoji="1" lang="ja-JP" altLang="en-US" sz="1050" b="1" dirty="0">
                <a:latin typeface="Meiryo UI" panose="020B0604030504040204" pitchFamily="50" charset="-128"/>
                <a:ea typeface="Meiryo UI" panose="020B0604030504040204" pitchFamily="50" charset="-128"/>
              </a:rPr>
              <a:t>記載例（蓄電システム）</a:t>
            </a:r>
          </a:p>
        </p:txBody>
      </p:sp>
    </p:spTree>
    <p:extLst>
      <p:ext uri="{BB962C8B-B14F-4D97-AF65-F5344CB8AC3E}">
        <p14:creationId xmlns:p14="http://schemas.microsoft.com/office/powerpoint/2010/main" val="3583110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9B396F-BC20-4121-AECF-118883B28301}"/>
              </a:ext>
            </a:extLst>
          </p:cNvPr>
          <p:cNvSpPr>
            <a:spLocks noGrp="1"/>
          </p:cNvSpPr>
          <p:nvPr>
            <p:ph type="title"/>
          </p:nvPr>
        </p:nvSpPr>
        <p:spPr/>
        <p:txBody>
          <a:bodyPr/>
          <a:lstStyle/>
          <a:p>
            <a:r>
              <a:rPr lang="ja-JP" altLang="en-US" dirty="0"/>
              <a:t>４</a:t>
            </a:r>
            <a:r>
              <a:rPr kumimoji="1" lang="ja-JP" altLang="en-US" dirty="0"/>
              <a:t>．機器配置図、単線結線図</a:t>
            </a:r>
          </a:p>
        </p:txBody>
      </p:sp>
      <p:grpSp>
        <p:nvGrpSpPr>
          <p:cNvPr id="171" name="グループ化 170">
            <a:extLst>
              <a:ext uri="{FF2B5EF4-FFF2-40B4-BE49-F238E27FC236}">
                <a16:creationId xmlns:a16="http://schemas.microsoft.com/office/drawing/2014/main" id="{B7EAA813-F00D-46E5-8714-362321BFE7D6}"/>
              </a:ext>
            </a:extLst>
          </p:cNvPr>
          <p:cNvGrpSpPr/>
          <p:nvPr/>
        </p:nvGrpSpPr>
        <p:grpSpPr>
          <a:xfrm>
            <a:off x="351005" y="2594398"/>
            <a:ext cx="8280776" cy="3853526"/>
            <a:chOff x="350890" y="2584219"/>
            <a:chExt cx="8280776" cy="4139854"/>
          </a:xfrm>
        </p:grpSpPr>
        <p:sp>
          <p:nvSpPr>
            <p:cNvPr id="98" name="フリーフォーム: 図形 97">
              <a:extLst>
                <a:ext uri="{FF2B5EF4-FFF2-40B4-BE49-F238E27FC236}">
                  <a16:creationId xmlns:a16="http://schemas.microsoft.com/office/drawing/2014/main" id="{1078EE81-96F7-4F98-9CCB-67AAEAFDB776}"/>
                </a:ext>
              </a:extLst>
            </p:cNvPr>
            <p:cNvSpPr/>
            <p:nvPr/>
          </p:nvSpPr>
          <p:spPr>
            <a:xfrm>
              <a:off x="637891" y="2937164"/>
              <a:ext cx="7915564" cy="3786909"/>
            </a:xfrm>
            <a:custGeom>
              <a:avLst/>
              <a:gdLst>
                <a:gd name="connsiteX0" fmla="*/ 0 w 7915564"/>
                <a:gd name="connsiteY0" fmla="*/ 0 h 3694545"/>
                <a:gd name="connsiteX1" fmla="*/ 7915564 w 7915564"/>
                <a:gd name="connsiteY1" fmla="*/ 0 h 3694545"/>
                <a:gd name="connsiteX2" fmla="*/ 7915564 w 7915564"/>
                <a:gd name="connsiteY2" fmla="*/ 3694545 h 3694545"/>
                <a:gd name="connsiteX3" fmla="*/ 1330036 w 7915564"/>
                <a:gd name="connsiteY3" fmla="*/ 3694545 h 3694545"/>
                <a:gd name="connsiteX4" fmla="*/ 46182 w 7915564"/>
                <a:gd name="connsiteY4" fmla="*/ 2410691 h 3694545"/>
                <a:gd name="connsiteX5" fmla="*/ 0 w 7915564"/>
                <a:gd name="connsiteY5" fmla="*/ 0 h 369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15564" h="3694545">
                  <a:moveTo>
                    <a:pt x="0" y="0"/>
                  </a:moveTo>
                  <a:lnTo>
                    <a:pt x="7915564" y="0"/>
                  </a:lnTo>
                  <a:lnTo>
                    <a:pt x="7915564" y="3694545"/>
                  </a:lnTo>
                  <a:lnTo>
                    <a:pt x="1330036" y="3694545"/>
                  </a:lnTo>
                  <a:lnTo>
                    <a:pt x="46182" y="2410691"/>
                  </a:lnTo>
                  <a:lnTo>
                    <a:pt x="0" y="0"/>
                  </a:lnTo>
                  <a:close/>
                </a:path>
              </a:pathLst>
            </a:cu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C26C016D-A7BC-4216-A27A-C6C513A7E1F5}"/>
                </a:ext>
              </a:extLst>
            </p:cNvPr>
            <p:cNvSpPr/>
            <p:nvPr/>
          </p:nvSpPr>
          <p:spPr>
            <a:xfrm>
              <a:off x="866709" y="3255170"/>
              <a:ext cx="666885" cy="640828"/>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200" dirty="0">
                  <a:solidFill>
                    <a:schemeClr val="tx1"/>
                  </a:solidFill>
                </a:rPr>
                <a:t>22kV</a:t>
              </a:r>
            </a:p>
            <a:p>
              <a:pPr algn="ctr"/>
              <a:r>
                <a:rPr kumimoji="1" lang="ja-JP" altLang="en-US" sz="1200" dirty="0">
                  <a:solidFill>
                    <a:schemeClr val="tx1"/>
                  </a:solidFill>
                </a:rPr>
                <a:t>受電盤</a:t>
              </a:r>
            </a:p>
          </p:txBody>
        </p:sp>
        <p:sp>
          <p:nvSpPr>
            <p:cNvPr id="5" name="正方形/長方形 4">
              <a:extLst>
                <a:ext uri="{FF2B5EF4-FFF2-40B4-BE49-F238E27FC236}">
                  <a16:creationId xmlns:a16="http://schemas.microsoft.com/office/drawing/2014/main" id="{83FCD695-23AD-428A-ADA1-5D63496D9248}"/>
                </a:ext>
              </a:extLst>
            </p:cNvPr>
            <p:cNvSpPr/>
            <p:nvPr/>
          </p:nvSpPr>
          <p:spPr>
            <a:xfrm rot="16200000">
              <a:off x="2004092" y="5297869"/>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p>
          </p:txBody>
        </p:sp>
        <p:sp>
          <p:nvSpPr>
            <p:cNvPr id="6" name="正方形/長方形 5">
              <a:extLst>
                <a:ext uri="{FF2B5EF4-FFF2-40B4-BE49-F238E27FC236}">
                  <a16:creationId xmlns:a16="http://schemas.microsoft.com/office/drawing/2014/main" id="{2F685C45-9F90-48D0-B034-D7388CEB854D}"/>
                </a:ext>
              </a:extLst>
            </p:cNvPr>
            <p:cNvSpPr/>
            <p:nvPr/>
          </p:nvSpPr>
          <p:spPr>
            <a:xfrm rot="16200000">
              <a:off x="3181559" y="5297872"/>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p>
          </p:txBody>
        </p:sp>
        <p:sp>
          <p:nvSpPr>
            <p:cNvPr id="7" name="正方形/長方形 6">
              <a:extLst>
                <a:ext uri="{FF2B5EF4-FFF2-40B4-BE49-F238E27FC236}">
                  <a16:creationId xmlns:a16="http://schemas.microsoft.com/office/drawing/2014/main" id="{4A8C1432-D28A-4264-8216-A79780AE6E6F}"/>
                </a:ext>
              </a:extLst>
            </p:cNvPr>
            <p:cNvSpPr/>
            <p:nvPr/>
          </p:nvSpPr>
          <p:spPr>
            <a:xfrm rot="16200000">
              <a:off x="4359025" y="5287850"/>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p>
          </p:txBody>
        </p:sp>
        <p:sp>
          <p:nvSpPr>
            <p:cNvPr id="8" name="正方形/長方形 7">
              <a:extLst>
                <a:ext uri="{FF2B5EF4-FFF2-40B4-BE49-F238E27FC236}">
                  <a16:creationId xmlns:a16="http://schemas.microsoft.com/office/drawing/2014/main" id="{7E49F1B3-623A-4CE8-95E0-BF47D86558D5}"/>
                </a:ext>
              </a:extLst>
            </p:cNvPr>
            <p:cNvSpPr/>
            <p:nvPr/>
          </p:nvSpPr>
          <p:spPr>
            <a:xfrm rot="16200000">
              <a:off x="5536492" y="5287850"/>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p>
          </p:txBody>
        </p:sp>
        <p:sp>
          <p:nvSpPr>
            <p:cNvPr id="9" name="正方形/長方形 8">
              <a:extLst>
                <a:ext uri="{FF2B5EF4-FFF2-40B4-BE49-F238E27FC236}">
                  <a16:creationId xmlns:a16="http://schemas.microsoft.com/office/drawing/2014/main" id="{95672BD5-FD53-48B5-B9D4-74CB7E33A42A}"/>
                </a:ext>
              </a:extLst>
            </p:cNvPr>
            <p:cNvSpPr/>
            <p:nvPr/>
          </p:nvSpPr>
          <p:spPr>
            <a:xfrm rot="16200000">
              <a:off x="6713982" y="5297872"/>
              <a:ext cx="1676857"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a:p>
          </p:txBody>
        </p:sp>
        <p:sp>
          <p:nvSpPr>
            <p:cNvPr id="10" name="正方形/長方形 9">
              <a:extLst>
                <a:ext uri="{FF2B5EF4-FFF2-40B4-BE49-F238E27FC236}">
                  <a16:creationId xmlns:a16="http://schemas.microsoft.com/office/drawing/2014/main" id="{6AEF9476-3DDB-4560-964A-5B2426485359}"/>
                </a:ext>
              </a:extLst>
            </p:cNvPr>
            <p:cNvSpPr/>
            <p:nvPr/>
          </p:nvSpPr>
          <p:spPr>
            <a:xfrm rot="16200000">
              <a:off x="2428318"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dirty="0"/>
            </a:p>
          </p:txBody>
        </p:sp>
        <p:sp>
          <p:nvSpPr>
            <p:cNvPr id="11" name="正方形/長方形 10">
              <a:extLst>
                <a:ext uri="{FF2B5EF4-FFF2-40B4-BE49-F238E27FC236}">
                  <a16:creationId xmlns:a16="http://schemas.microsoft.com/office/drawing/2014/main" id="{0EBF336D-1E3E-4015-AF01-DCC10EE42F58}"/>
                </a:ext>
              </a:extLst>
            </p:cNvPr>
            <p:cNvSpPr/>
            <p:nvPr/>
          </p:nvSpPr>
          <p:spPr>
            <a:xfrm rot="16200000">
              <a:off x="2698508" y="5983735"/>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dirty="0"/>
                <a:t>BMS</a:t>
              </a:r>
            </a:p>
          </p:txBody>
        </p:sp>
        <p:sp>
          <p:nvSpPr>
            <p:cNvPr id="12" name="正方形/長方形 11">
              <a:extLst>
                <a:ext uri="{FF2B5EF4-FFF2-40B4-BE49-F238E27FC236}">
                  <a16:creationId xmlns:a16="http://schemas.microsoft.com/office/drawing/2014/main" id="{51341969-D99D-45C6-A2CC-1CCBF46AE347}"/>
                </a:ext>
              </a:extLst>
            </p:cNvPr>
            <p:cNvSpPr/>
            <p:nvPr/>
          </p:nvSpPr>
          <p:spPr>
            <a:xfrm rot="16200000">
              <a:off x="3878641"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dirty="0"/>
                <a:t>BMS</a:t>
              </a:r>
            </a:p>
          </p:txBody>
        </p:sp>
        <p:sp>
          <p:nvSpPr>
            <p:cNvPr id="13" name="正方形/長方形 12">
              <a:extLst>
                <a:ext uri="{FF2B5EF4-FFF2-40B4-BE49-F238E27FC236}">
                  <a16:creationId xmlns:a16="http://schemas.microsoft.com/office/drawing/2014/main" id="{A6996FB9-901D-40A3-865D-84F0ECEDEF37}"/>
                </a:ext>
              </a:extLst>
            </p:cNvPr>
            <p:cNvSpPr/>
            <p:nvPr/>
          </p:nvSpPr>
          <p:spPr>
            <a:xfrm rot="16200000">
              <a:off x="5050799"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dirty="0"/>
                <a:t>BMS</a:t>
              </a:r>
            </a:p>
          </p:txBody>
        </p:sp>
        <p:sp>
          <p:nvSpPr>
            <p:cNvPr id="14" name="正方形/長方形 13">
              <a:extLst>
                <a:ext uri="{FF2B5EF4-FFF2-40B4-BE49-F238E27FC236}">
                  <a16:creationId xmlns:a16="http://schemas.microsoft.com/office/drawing/2014/main" id="{F8E3901F-F7C8-423D-BD1E-21DFB9BD1CC3}"/>
                </a:ext>
              </a:extLst>
            </p:cNvPr>
            <p:cNvSpPr/>
            <p:nvPr/>
          </p:nvSpPr>
          <p:spPr>
            <a:xfrm rot="16200000">
              <a:off x="6230916"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dirty="0"/>
                <a:t>BMS</a:t>
              </a:r>
            </a:p>
          </p:txBody>
        </p:sp>
        <p:sp>
          <p:nvSpPr>
            <p:cNvPr id="15" name="正方形/長方形 14">
              <a:extLst>
                <a:ext uri="{FF2B5EF4-FFF2-40B4-BE49-F238E27FC236}">
                  <a16:creationId xmlns:a16="http://schemas.microsoft.com/office/drawing/2014/main" id="{D0CE86CB-7A1A-441E-A4ED-42AB64345972}"/>
                </a:ext>
              </a:extLst>
            </p:cNvPr>
            <p:cNvSpPr/>
            <p:nvPr/>
          </p:nvSpPr>
          <p:spPr>
            <a:xfrm rot="16200000">
              <a:off x="7408390" y="5983734"/>
              <a:ext cx="288001" cy="93600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r>
                <a:rPr kumimoji="1" lang="en-US" altLang="ja-JP" sz="1200" dirty="0"/>
                <a:t>BMS</a:t>
              </a:r>
            </a:p>
          </p:txBody>
        </p:sp>
        <p:sp>
          <p:nvSpPr>
            <p:cNvPr id="16" name="正方形/長方形 15">
              <a:extLst>
                <a:ext uri="{FF2B5EF4-FFF2-40B4-BE49-F238E27FC236}">
                  <a16:creationId xmlns:a16="http://schemas.microsoft.com/office/drawing/2014/main" id="{C9D38342-8176-4336-926C-EC6159854E32}"/>
                </a:ext>
              </a:extLst>
            </p:cNvPr>
            <p:cNvSpPr/>
            <p:nvPr/>
          </p:nvSpPr>
          <p:spPr>
            <a:xfrm rot="16200000">
              <a:off x="3605785"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dirty="0"/>
            </a:p>
          </p:txBody>
        </p:sp>
        <p:sp>
          <p:nvSpPr>
            <p:cNvPr id="17" name="正方形/長方形 16">
              <a:extLst>
                <a:ext uri="{FF2B5EF4-FFF2-40B4-BE49-F238E27FC236}">
                  <a16:creationId xmlns:a16="http://schemas.microsoft.com/office/drawing/2014/main" id="{C683316F-992F-4C9C-AB28-2B0464B91C03}"/>
                </a:ext>
              </a:extLst>
            </p:cNvPr>
            <p:cNvSpPr/>
            <p:nvPr/>
          </p:nvSpPr>
          <p:spPr>
            <a:xfrm rot="16200000">
              <a:off x="4783251"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dirty="0"/>
            </a:p>
          </p:txBody>
        </p:sp>
        <p:sp>
          <p:nvSpPr>
            <p:cNvPr id="18" name="正方形/長方形 17">
              <a:extLst>
                <a:ext uri="{FF2B5EF4-FFF2-40B4-BE49-F238E27FC236}">
                  <a16:creationId xmlns:a16="http://schemas.microsoft.com/office/drawing/2014/main" id="{46BF02BE-6617-49DD-83E0-F25D755BDA35}"/>
                </a:ext>
              </a:extLst>
            </p:cNvPr>
            <p:cNvSpPr/>
            <p:nvPr/>
          </p:nvSpPr>
          <p:spPr>
            <a:xfrm rot="16200000">
              <a:off x="5960718"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dirty="0"/>
            </a:p>
          </p:txBody>
        </p:sp>
        <p:sp>
          <p:nvSpPr>
            <p:cNvPr id="19" name="正方形/長方形 18">
              <a:extLst>
                <a:ext uri="{FF2B5EF4-FFF2-40B4-BE49-F238E27FC236}">
                  <a16:creationId xmlns:a16="http://schemas.microsoft.com/office/drawing/2014/main" id="{30AFAC6B-4F55-42DC-9F81-F873530BEFD1}"/>
                </a:ext>
              </a:extLst>
            </p:cNvPr>
            <p:cNvSpPr/>
            <p:nvPr/>
          </p:nvSpPr>
          <p:spPr>
            <a:xfrm rot="16200000">
              <a:off x="7138190" y="3927591"/>
              <a:ext cx="828404" cy="1021170"/>
            </a:xfrm>
            <a:prstGeom prst="rect">
              <a:avLst/>
            </a:prstGeom>
          </p:spPr>
          <p:style>
            <a:lnRef idx="2">
              <a:schemeClr val="dk1"/>
            </a:lnRef>
            <a:fillRef idx="1">
              <a:schemeClr val="lt1"/>
            </a:fillRef>
            <a:effectRef idx="0">
              <a:schemeClr val="dk1"/>
            </a:effectRef>
            <a:fontRef idx="minor">
              <a:schemeClr val="dk1"/>
            </a:fontRef>
          </p:style>
          <p:txBody>
            <a:bodyPr vert="eaVert" rtlCol="0" anchor="ctr"/>
            <a:lstStyle/>
            <a:p>
              <a:pPr algn="ctr"/>
              <a:endParaRPr kumimoji="1" lang="ja-JP" altLang="en-US" sz="1200" dirty="0"/>
            </a:p>
          </p:txBody>
        </p:sp>
        <p:cxnSp>
          <p:nvCxnSpPr>
            <p:cNvPr id="21" name="コネクタ: カギ線 20">
              <a:extLst>
                <a:ext uri="{FF2B5EF4-FFF2-40B4-BE49-F238E27FC236}">
                  <a16:creationId xmlns:a16="http://schemas.microsoft.com/office/drawing/2014/main" id="{8A436D05-DB1A-4356-A159-2BCD3E47D374}"/>
                </a:ext>
              </a:extLst>
            </p:cNvPr>
            <p:cNvCxnSpPr>
              <a:cxnSpLocks/>
              <a:stCxn id="10" idx="3"/>
              <a:endCxn id="99" idx="3"/>
            </p:cNvCxnSpPr>
            <p:nvPr/>
          </p:nvCxnSpPr>
          <p:spPr>
            <a:xfrm rot="5400000" flipH="1" flipV="1">
              <a:off x="2911847" y="3508549"/>
              <a:ext cx="446099" cy="584753"/>
            </a:xfrm>
            <a:prstGeom prst="bentConnector4">
              <a:avLst>
                <a:gd name="adj1" fmla="val 17198"/>
                <a:gd name="adj2" fmla="val 139093"/>
              </a:avLst>
            </a:prstGeom>
          </p:spPr>
          <p:style>
            <a:lnRef idx="1">
              <a:schemeClr val="dk1"/>
            </a:lnRef>
            <a:fillRef idx="0">
              <a:schemeClr val="dk1"/>
            </a:fillRef>
            <a:effectRef idx="0">
              <a:schemeClr val="dk1"/>
            </a:effectRef>
            <a:fontRef idx="minor">
              <a:schemeClr val="tx1"/>
            </a:fontRef>
          </p:style>
        </p:cxnSp>
        <p:cxnSp>
          <p:nvCxnSpPr>
            <p:cNvPr id="22" name="コネクタ: カギ線 21">
              <a:extLst>
                <a:ext uri="{FF2B5EF4-FFF2-40B4-BE49-F238E27FC236}">
                  <a16:creationId xmlns:a16="http://schemas.microsoft.com/office/drawing/2014/main" id="{100B96EC-FA24-4E94-9D5E-5FA72F3BD0D5}"/>
                </a:ext>
              </a:extLst>
            </p:cNvPr>
            <p:cNvCxnSpPr>
              <a:cxnSpLocks/>
              <a:stCxn id="16" idx="3"/>
              <a:endCxn id="99" idx="3"/>
            </p:cNvCxnSpPr>
            <p:nvPr/>
          </p:nvCxnSpPr>
          <p:spPr>
            <a:xfrm rot="16200000" flipV="1">
              <a:off x="3500581" y="3504568"/>
              <a:ext cx="446099" cy="592714"/>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コネクタ: カギ線 22">
              <a:extLst>
                <a:ext uri="{FF2B5EF4-FFF2-40B4-BE49-F238E27FC236}">
                  <a16:creationId xmlns:a16="http://schemas.microsoft.com/office/drawing/2014/main" id="{D2392842-1978-48B1-B928-E33932B444C8}"/>
                </a:ext>
              </a:extLst>
            </p:cNvPr>
            <p:cNvCxnSpPr>
              <a:cxnSpLocks/>
              <a:stCxn id="17" idx="3"/>
            </p:cNvCxnSpPr>
            <p:nvPr/>
          </p:nvCxnSpPr>
          <p:spPr>
            <a:xfrm rot="16200000" flipV="1">
              <a:off x="3905677" y="2732197"/>
              <a:ext cx="446101" cy="2137453"/>
            </a:xfrm>
            <a:prstGeom prst="bentConnector2">
              <a:avLst/>
            </a:prstGeom>
          </p:spPr>
          <p:style>
            <a:lnRef idx="1">
              <a:schemeClr val="dk1"/>
            </a:lnRef>
            <a:fillRef idx="0">
              <a:schemeClr val="dk1"/>
            </a:fillRef>
            <a:effectRef idx="0">
              <a:schemeClr val="dk1"/>
            </a:effectRef>
            <a:fontRef idx="minor">
              <a:schemeClr val="tx1"/>
            </a:fontRef>
          </p:style>
        </p:cxnSp>
        <p:cxnSp>
          <p:nvCxnSpPr>
            <p:cNvPr id="24" name="コネクタ: カギ線 23">
              <a:extLst>
                <a:ext uri="{FF2B5EF4-FFF2-40B4-BE49-F238E27FC236}">
                  <a16:creationId xmlns:a16="http://schemas.microsoft.com/office/drawing/2014/main" id="{71FBA671-A1C2-4296-9BD4-B000FA77A03B}"/>
                </a:ext>
              </a:extLst>
            </p:cNvPr>
            <p:cNvCxnSpPr>
              <a:cxnSpLocks/>
              <a:stCxn id="18" idx="3"/>
              <a:endCxn id="99" idx="3"/>
            </p:cNvCxnSpPr>
            <p:nvPr/>
          </p:nvCxnSpPr>
          <p:spPr>
            <a:xfrm rot="16200000" flipV="1">
              <a:off x="4678048" y="2327101"/>
              <a:ext cx="446099" cy="2947647"/>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コネクタ: カギ線 24">
              <a:extLst>
                <a:ext uri="{FF2B5EF4-FFF2-40B4-BE49-F238E27FC236}">
                  <a16:creationId xmlns:a16="http://schemas.microsoft.com/office/drawing/2014/main" id="{912ADD45-89BB-4109-83AF-DFE7D1FB23F3}"/>
                </a:ext>
              </a:extLst>
            </p:cNvPr>
            <p:cNvCxnSpPr>
              <a:cxnSpLocks/>
              <a:stCxn id="19" idx="3"/>
              <a:endCxn id="99" idx="3"/>
            </p:cNvCxnSpPr>
            <p:nvPr/>
          </p:nvCxnSpPr>
          <p:spPr>
            <a:xfrm rot="16200000" flipV="1">
              <a:off x="5266784" y="1738365"/>
              <a:ext cx="446099" cy="4125119"/>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07572C98-EEAD-41D9-A8E7-599C05994A41}"/>
                </a:ext>
              </a:extLst>
            </p:cNvPr>
            <p:cNvCxnSpPr>
              <a:cxnSpLocks/>
              <a:stCxn id="5" idx="3"/>
              <a:endCxn id="10" idx="1"/>
            </p:cNvCxnSpPr>
            <p:nvPr/>
          </p:nvCxnSpPr>
          <p:spPr>
            <a:xfrm flipH="1" flipV="1">
              <a:off x="2842520" y="4852378"/>
              <a:ext cx="1" cy="1176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DE7286D5-D4BB-4A57-93EA-858A944A4902}"/>
                </a:ext>
              </a:extLst>
            </p:cNvPr>
            <p:cNvCxnSpPr>
              <a:cxnSpLocks/>
              <a:stCxn id="6" idx="3"/>
              <a:endCxn id="16" idx="1"/>
            </p:cNvCxnSpPr>
            <p:nvPr/>
          </p:nvCxnSpPr>
          <p:spPr>
            <a:xfrm flipV="1">
              <a:off x="4019987" y="4852378"/>
              <a:ext cx="0" cy="117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49E88ACE-CD8B-4933-B29F-FEB5F24CDD72}"/>
                </a:ext>
              </a:extLst>
            </p:cNvPr>
            <p:cNvCxnSpPr>
              <a:cxnSpLocks/>
              <a:stCxn id="7" idx="3"/>
              <a:endCxn id="17" idx="1"/>
            </p:cNvCxnSpPr>
            <p:nvPr/>
          </p:nvCxnSpPr>
          <p:spPr>
            <a:xfrm flipH="1" flipV="1">
              <a:off x="5197453" y="4852378"/>
              <a:ext cx="1" cy="1076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2636C11B-2262-42FC-BA55-DF369D8616CA}"/>
                </a:ext>
              </a:extLst>
            </p:cNvPr>
            <p:cNvCxnSpPr>
              <a:cxnSpLocks/>
              <a:stCxn id="8" idx="3"/>
              <a:endCxn id="18" idx="1"/>
            </p:cNvCxnSpPr>
            <p:nvPr/>
          </p:nvCxnSpPr>
          <p:spPr>
            <a:xfrm flipH="1" flipV="1">
              <a:off x="6374920" y="4852378"/>
              <a:ext cx="1" cy="1076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09CECE4C-5D9C-4910-B61F-C858566D168C}"/>
                </a:ext>
              </a:extLst>
            </p:cNvPr>
            <p:cNvCxnSpPr>
              <a:cxnSpLocks/>
              <a:stCxn id="9" idx="3"/>
              <a:endCxn id="19" idx="1"/>
            </p:cNvCxnSpPr>
            <p:nvPr/>
          </p:nvCxnSpPr>
          <p:spPr>
            <a:xfrm flipH="1" flipV="1">
              <a:off x="7552392" y="4852378"/>
              <a:ext cx="19" cy="1176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75BE553A-E219-4654-B043-6D040DF42404}"/>
                </a:ext>
              </a:extLst>
            </p:cNvPr>
            <p:cNvSpPr/>
            <p:nvPr/>
          </p:nvSpPr>
          <p:spPr>
            <a:xfrm>
              <a:off x="2378303"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PCS</a:t>
              </a:r>
              <a:endParaRPr kumimoji="1" lang="ja-JP" altLang="en-US" sz="1200" dirty="0">
                <a:solidFill>
                  <a:schemeClr val="tx1"/>
                </a:solidFill>
              </a:endParaRPr>
            </a:p>
          </p:txBody>
        </p:sp>
        <p:sp>
          <p:nvSpPr>
            <p:cNvPr id="63" name="正方形/長方形 62">
              <a:extLst>
                <a:ext uri="{FF2B5EF4-FFF2-40B4-BE49-F238E27FC236}">
                  <a16:creationId xmlns:a16="http://schemas.microsoft.com/office/drawing/2014/main" id="{35069B45-1656-46AF-A395-19A5346F26A3}"/>
                </a:ext>
              </a:extLst>
            </p:cNvPr>
            <p:cNvSpPr/>
            <p:nvPr/>
          </p:nvSpPr>
          <p:spPr>
            <a:xfrm>
              <a:off x="2378303"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昇圧用</a:t>
              </a:r>
              <a:endParaRPr kumimoji="1" lang="en-US" altLang="ja-JP" sz="1200" dirty="0">
                <a:solidFill>
                  <a:schemeClr val="tx1"/>
                </a:solidFill>
              </a:endParaRPr>
            </a:p>
            <a:p>
              <a:pPr algn="ctr"/>
              <a:r>
                <a:rPr kumimoji="1" lang="ja-JP" altLang="en-US" sz="1200" dirty="0">
                  <a:solidFill>
                    <a:schemeClr val="tx1"/>
                  </a:solidFill>
                </a:rPr>
                <a:t>変圧器</a:t>
              </a:r>
            </a:p>
          </p:txBody>
        </p:sp>
        <p:sp>
          <p:nvSpPr>
            <p:cNvPr id="64" name="正方形/長方形 63">
              <a:extLst>
                <a:ext uri="{FF2B5EF4-FFF2-40B4-BE49-F238E27FC236}">
                  <a16:creationId xmlns:a16="http://schemas.microsoft.com/office/drawing/2014/main" id="{6D689E98-4CB9-4CAD-B247-358ADD694962}"/>
                </a:ext>
              </a:extLst>
            </p:cNvPr>
            <p:cNvSpPr/>
            <p:nvPr/>
          </p:nvSpPr>
          <p:spPr>
            <a:xfrm>
              <a:off x="3551984"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PCS</a:t>
              </a:r>
              <a:endParaRPr kumimoji="1" lang="ja-JP" altLang="en-US" sz="1200" dirty="0">
                <a:solidFill>
                  <a:schemeClr val="tx1"/>
                </a:solidFill>
              </a:endParaRPr>
            </a:p>
          </p:txBody>
        </p:sp>
        <p:sp>
          <p:nvSpPr>
            <p:cNvPr id="65" name="正方形/長方形 64">
              <a:extLst>
                <a:ext uri="{FF2B5EF4-FFF2-40B4-BE49-F238E27FC236}">
                  <a16:creationId xmlns:a16="http://schemas.microsoft.com/office/drawing/2014/main" id="{7A2E8FD9-BECA-4004-A39C-A6EDCB57CF71}"/>
                </a:ext>
              </a:extLst>
            </p:cNvPr>
            <p:cNvSpPr/>
            <p:nvPr/>
          </p:nvSpPr>
          <p:spPr>
            <a:xfrm>
              <a:off x="3551984"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昇圧用</a:t>
              </a:r>
              <a:endParaRPr kumimoji="1" lang="en-US" altLang="ja-JP" sz="1200" dirty="0">
                <a:solidFill>
                  <a:schemeClr val="tx1"/>
                </a:solidFill>
              </a:endParaRPr>
            </a:p>
            <a:p>
              <a:pPr algn="ctr"/>
              <a:r>
                <a:rPr kumimoji="1" lang="ja-JP" altLang="en-US" sz="1200" dirty="0">
                  <a:solidFill>
                    <a:schemeClr val="tx1"/>
                  </a:solidFill>
                </a:rPr>
                <a:t>変圧器</a:t>
              </a:r>
            </a:p>
          </p:txBody>
        </p:sp>
        <p:sp>
          <p:nvSpPr>
            <p:cNvPr id="66" name="正方形/長方形 65">
              <a:extLst>
                <a:ext uri="{FF2B5EF4-FFF2-40B4-BE49-F238E27FC236}">
                  <a16:creationId xmlns:a16="http://schemas.microsoft.com/office/drawing/2014/main" id="{2C947541-FA04-4CAC-BA5C-8D2C9B4B4D5E}"/>
                </a:ext>
              </a:extLst>
            </p:cNvPr>
            <p:cNvSpPr/>
            <p:nvPr/>
          </p:nvSpPr>
          <p:spPr>
            <a:xfrm>
              <a:off x="4729451"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PCS</a:t>
              </a:r>
              <a:endParaRPr kumimoji="1" lang="ja-JP" altLang="en-US" sz="1200" dirty="0">
                <a:solidFill>
                  <a:schemeClr val="tx1"/>
                </a:solidFill>
              </a:endParaRPr>
            </a:p>
          </p:txBody>
        </p:sp>
        <p:sp>
          <p:nvSpPr>
            <p:cNvPr id="67" name="正方形/長方形 66">
              <a:extLst>
                <a:ext uri="{FF2B5EF4-FFF2-40B4-BE49-F238E27FC236}">
                  <a16:creationId xmlns:a16="http://schemas.microsoft.com/office/drawing/2014/main" id="{666B5494-0496-4878-90D9-645E2D58EB03}"/>
                </a:ext>
              </a:extLst>
            </p:cNvPr>
            <p:cNvSpPr/>
            <p:nvPr/>
          </p:nvSpPr>
          <p:spPr>
            <a:xfrm>
              <a:off x="4729451"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昇圧用</a:t>
              </a:r>
              <a:endParaRPr kumimoji="1" lang="en-US" altLang="ja-JP" sz="1200" dirty="0">
                <a:solidFill>
                  <a:schemeClr val="tx1"/>
                </a:solidFill>
              </a:endParaRPr>
            </a:p>
            <a:p>
              <a:pPr algn="ctr"/>
              <a:r>
                <a:rPr kumimoji="1" lang="ja-JP" altLang="en-US" sz="1200" dirty="0">
                  <a:solidFill>
                    <a:schemeClr val="tx1"/>
                  </a:solidFill>
                </a:rPr>
                <a:t>変圧器</a:t>
              </a:r>
            </a:p>
          </p:txBody>
        </p:sp>
        <p:sp>
          <p:nvSpPr>
            <p:cNvPr id="68" name="正方形/長方形 67">
              <a:extLst>
                <a:ext uri="{FF2B5EF4-FFF2-40B4-BE49-F238E27FC236}">
                  <a16:creationId xmlns:a16="http://schemas.microsoft.com/office/drawing/2014/main" id="{E5CBCCBE-C98F-4F20-B8D6-9E9095F3731F}"/>
                </a:ext>
              </a:extLst>
            </p:cNvPr>
            <p:cNvSpPr/>
            <p:nvPr/>
          </p:nvSpPr>
          <p:spPr>
            <a:xfrm>
              <a:off x="5906916"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PCS</a:t>
              </a:r>
              <a:endParaRPr kumimoji="1" lang="ja-JP" altLang="en-US" sz="1200" dirty="0">
                <a:solidFill>
                  <a:schemeClr val="tx1"/>
                </a:solidFill>
              </a:endParaRPr>
            </a:p>
          </p:txBody>
        </p:sp>
        <p:sp>
          <p:nvSpPr>
            <p:cNvPr id="69" name="正方形/長方形 68">
              <a:extLst>
                <a:ext uri="{FF2B5EF4-FFF2-40B4-BE49-F238E27FC236}">
                  <a16:creationId xmlns:a16="http://schemas.microsoft.com/office/drawing/2014/main" id="{076DE76C-2508-4387-A762-8702E91A3304}"/>
                </a:ext>
              </a:extLst>
            </p:cNvPr>
            <p:cNvSpPr/>
            <p:nvPr/>
          </p:nvSpPr>
          <p:spPr>
            <a:xfrm>
              <a:off x="5906916"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昇圧用</a:t>
              </a:r>
              <a:endParaRPr kumimoji="1" lang="en-US" altLang="ja-JP" sz="1200" dirty="0">
                <a:solidFill>
                  <a:schemeClr val="tx1"/>
                </a:solidFill>
              </a:endParaRPr>
            </a:p>
            <a:p>
              <a:pPr algn="ctr"/>
              <a:r>
                <a:rPr kumimoji="1" lang="ja-JP" altLang="en-US" sz="1200" dirty="0">
                  <a:solidFill>
                    <a:schemeClr val="tx1"/>
                  </a:solidFill>
                </a:rPr>
                <a:t>変圧器</a:t>
              </a:r>
            </a:p>
          </p:txBody>
        </p:sp>
        <p:sp>
          <p:nvSpPr>
            <p:cNvPr id="70" name="正方形/長方形 69">
              <a:extLst>
                <a:ext uri="{FF2B5EF4-FFF2-40B4-BE49-F238E27FC236}">
                  <a16:creationId xmlns:a16="http://schemas.microsoft.com/office/drawing/2014/main" id="{C113A91F-2279-46A8-AB9B-2F79EB62486F}"/>
                </a:ext>
              </a:extLst>
            </p:cNvPr>
            <p:cNvSpPr/>
            <p:nvPr/>
          </p:nvSpPr>
          <p:spPr>
            <a:xfrm>
              <a:off x="7084392" y="4555046"/>
              <a:ext cx="936000" cy="2780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PCS</a:t>
              </a:r>
              <a:endParaRPr kumimoji="1" lang="ja-JP" altLang="en-US" sz="1200" dirty="0">
                <a:solidFill>
                  <a:schemeClr val="tx1"/>
                </a:solidFill>
              </a:endParaRPr>
            </a:p>
          </p:txBody>
        </p:sp>
        <p:sp>
          <p:nvSpPr>
            <p:cNvPr id="71" name="正方形/長方形 70">
              <a:extLst>
                <a:ext uri="{FF2B5EF4-FFF2-40B4-BE49-F238E27FC236}">
                  <a16:creationId xmlns:a16="http://schemas.microsoft.com/office/drawing/2014/main" id="{46B4AF7A-08AB-4F38-91A5-1F1729F0C8BF}"/>
                </a:ext>
              </a:extLst>
            </p:cNvPr>
            <p:cNvSpPr/>
            <p:nvPr/>
          </p:nvSpPr>
          <p:spPr>
            <a:xfrm>
              <a:off x="7084392" y="4044118"/>
              <a:ext cx="936000" cy="4832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昇圧用</a:t>
              </a:r>
              <a:endParaRPr kumimoji="1" lang="en-US" altLang="ja-JP" sz="1200" dirty="0">
                <a:solidFill>
                  <a:schemeClr val="tx1"/>
                </a:solidFill>
              </a:endParaRPr>
            </a:p>
            <a:p>
              <a:pPr algn="ctr"/>
              <a:r>
                <a:rPr kumimoji="1" lang="ja-JP" altLang="en-US" sz="1200" dirty="0">
                  <a:solidFill>
                    <a:schemeClr val="tx1"/>
                  </a:solidFill>
                </a:rPr>
                <a:t>変圧器</a:t>
              </a:r>
            </a:p>
          </p:txBody>
        </p:sp>
        <p:sp>
          <p:nvSpPr>
            <p:cNvPr id="91" name="正方形/長方形 90">
              <a:extLst>
                <a:ext uri="{FF2B5EF4-FFF2-40B4-BE49-F238E27FC236}">
                  <a16:creationId xmlns:a16="http://schemas.microsoft.com/office/drawing/2014/main" id="{13F2E5E0-17E5-48DC-9393-DBE31EBEFC73}"/>
                </a:ext>
              </a:extLst>
            </p:cNvPr>
            <p:cNvSpPr/>
            <p:nvPr/>
          </p:nvSpPr>
          <p:spPr>
            <a:xfrm>
              <a:off x="2374508"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ﾓｼﾞｭｰﾙ</a:t>
              </a:r>
            </a:p>
          </p:txBody>
        </p:sp>
        <p:sp>
          <p:nvSpPr>
            <p:cNvPr id="92" name="正方形/長方形 91">
              <a:extLst>
                <a:ext uri="{FF2B5EF4-FFF2-40B4-BE49-F238E27FC236}">
                  <a16:creationId xmlns:a16="http://schemas.microsoft.com/office/drawing/2014/main" id="{03ECEA54-4876-4190-9D74-B28CD681C498}"/>
                </a:ext>
              </a:extLst>
            </p:cNvPr>
            <p:cNvSpPr/>
            <p:nvPr/>
          </p:nvSpPr>
          <p:spPr>
            <a:xfrm>
              <a:off x="3547464" y="5035562"/>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ﾓｼﾞｭｰﾙ</a:t>
              </a:r>
            </a:p>
          </p:txBody>
        </p:sp>
        <p:sp>
          <p:nvSpPr>
            <p:cNvPr id="93" name="正方形/長方形 92">
              <a:extLst>
                <a:ext uri="{FF2B5EF4-FFF2-40B4-BE49-F238E27FC236}">
                  <a16:creationId xmlns:a16="http://schemas.microsoft.com/office/drawing/2014/main" id="{9445A010-7C2E-44CD-81C9-4F53F7DDA23B}"/>
                </a:ext>
              </a:extLst>
            </p:cNvPr>
            <p:cNvSpPr/>
            <p:nvPr/>
          </p:nvSpPr>
          <p:spPr>
            <a:xfrm>
              <a:off x="4718838"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ﾓｼﾞｭｰﾙ</a:t>
              </a:r>
            </a:p>
          </p:txBody>
        </p:sp>
        <p:sp>
          <p:nvSpPr>
            <p:cNvPr id="94" name="正方形/長方形 93">
              <a:extLst>
                <a:ext uri="{FF2B5EF4-FFF2-40B4-BE49-F238E27FC236}">
                  <a16:creationId xmlns:a16="http://schemas.microsoft.com/office/drawing/2014/main" id="{940041A3-BF49-4D4A-AA5A-53EDE1986FEF}"/>
                </a:ext>
              </a:extLst>
            </p:cNvPr>
            <p:cNvSpPr/>
            <p:nvPr/>
          </p:nvSpPr>
          <p:spPr>
            <a:xfrm>
              <a:off x="5906916" y="5026261"/>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ﾓｼﾞｭｰﾙ</a:t>
              </a:r>
            </a:p>
          </p:txBody>
        </p:sp>
        <p:sp>
          <p:nvSpPr>
            <p:cNvPr id="95" name="正方形/長方形 94">
              <a:extLst>
                <a:ext uri="{FF2B5EF4-FFF2-40B4-BE49-F238E27FC236}">
                  <a16:creationId xmlns:a16="http://schemas.microsoft.com/office/drawing/2014/main" id="{FEE84DAD-7BF6-4E80-A3E0-825B6296FE29}"/>
                </a:ext>
              </a:extLst>
            </p:cNvPr>
            <p:cNvSpPr/>
            <p:nvPr/>
          </p:nvSpPr>
          <p:spPr>
            <a:xfrm>
              <a:off x="7082720" y="5021282"/>
              <a:ext cx="935997" cy="122459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ﾓｼﾞｭｰﾙ</a:t>
              </a:r>
            </a:p>
          </p:txBody>
        </p:sp>
        <p:sp>
          <p:nvSpPr>
            <p:cNvPr id="97" name="楕円 96">
              <a:extLst>
                <a:ext uri="{FF2B5EF4-FFF2-40B4-BE49-F238E27FC236}">
                  <a16:creationId xmlns:a16="http://schemas.microsoft.com/office/drawing/2014/main" id="{F05C1D7D-E71D-40AF-A928-0315B350C377}"/>
                </a:ext>
              </a:extLst>
            </p:cNvPr>
            <p:cNvSpPr/>
            <p:nvPr/>
          </p:nvSpPr>
          <p:spPr>
            <a:xfrm>
              <a:off x="777918" y="2640297"/>
              <a:ext cx="155537" cy="155537"/>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正方形/長方形 98">
              <a:extLst>
                <a:ext uri="{FF2B5EF4-FFF2-40B4-BE49-F238E27FC236}">
                  <a16:creationId xmlns:a16="http://schemas.microsoft.com/office/drawing/2014/main" id="{CBC8F97C-7DB2-49BC-84A6-3EF40B79E5D1}"/>
                </a:ext>
              </a:extLst>
            </p:cNvPr>
            <p:cNvSpPr/>
            <p:nvPr/>
          </p:nvSpPr>
          <p:spPr>
            <a:xfrm>
              <a:off x="2393114" y="3252295"/>
              <a:ext cx="1034159" cy="651159"/>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kumimoji="1" lang="en-US" altLang="ja-JP" sz="1100" dirty="0">
                  <a:solidFill>
                    <a:schemeClr val="tx1"/>
                  </a:solidFill>
                </a:rPr>
                <a:t>6.6kV</a:t>
              </a:r>
            </a:p>
            <a:p>
              <a:r>
                <a:rPr kumimoji="1" lang="ja-JP" altLang="en-US" sz="1100" dirty="0">
                  <a:solidFill>
                    <a:schemeClr val="tx1"/>
                  </a:solidFill>
                </a:rPr>
                <a:t>配電盤</a:t>
              </a:r>
            </a:p>
          </p:txBody>
        </p:sp>
        <p:sp>
          <p:nvSpPr>
            <p:cNvPr id="104" name="正方形/長方形 103">
              <a:extLst>
                <a:ext uri="{FF2B5EF4-FFF2-40B4-BE49-F238E27FC236}">
                  <a16:creationId xmlns:a16="http://schemas.microsoft.com/office/drawing/2014/main" id="{49AACC3D-F038-43D7-8DCA-18B1360088EA}"/>
                </a:ext>
              </a:extLst>
            </p:cNvPr>
            <p:cNvSpPr/>
            <p:nvPr/>
          </p:nvSpPr>
          <p:spPr>
            <a:xfrm>
              <a:off x="1640087" y="3252295"/>
              <a:ext cx="646534" cy="643702"/>
            </a:xfrm>
            <a:prstGeom prst="rect">
              <a:avLst/>
            </a:prstGeom>
            <a:solidFill>
              <a:schemeClr val="bg1"/>
            </a:solidFill>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en-US" altLang="ja-JP" sz="1100" dirty="0">
                  <a:solidFill>
                    <a:schemeClr val="tx1"/>
                  </a:solidFill>
                </a:rPr>
                <a:t>22/6.6</a:t>
              </a:r>
            </a:p>
            <a:p>
              <a:pPr algn="ctr"/>
              <a:r>
                <a:rPr kumimoji="1" lang="ja-JP" altLang="en-US" sz="1100" dirty="0">
                  <a:solidFill>
                    <a:schemeClr val="tx1"/>
                  </a:solidFill>
                </a:rPr>
                <a:t>変圧器</a:t>
              </a:r>
            </a:p>
          </p:txBody>
        </p:sp>
        <p:sp>
          <p:nvSpPr>
            <p:cNvPr id="117" name="楕円 116">
              <a:extLst>
                <a:ext uri="{FF2B5EF4-FFF2-40B4-BE49-F238E27FC236}">
                  <a16:creationId xmlns:a16="http://schemas.microsoft.com/office/drawing/2014/main" id="{697EB016-953B-44CF-9C05-12CBB46D6E6F}"/>
                </a:ext>
              </a:extLst>
            </p:cNvPr>
            <p:cNvSpPr/>
            <p:nvPr/>
          </p:nvSpPr>
          <p:spPr>
            <a:xfrm>
              <a:off x="788940" y="3012616"/>
              <a:ext cx="155537" cy="155537"/>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9" name="コネクタ: カギ線 118">
              <a:extLst>
                <a:ext uri="{FF2B5EF4-FFF2-40B4-BE49-F238E27FC236}">
                  <a16:creationId xmlns:a16="http://schemas.microsoft.com/office/drawing/2014/main" id="{1478E7F0-1789-4BB1-9365-1E67FB4A1DDA}"/>
                </a:ext>
              </a:extLst>
            </p:cNvPr>
            <p:cNvCxnSpPr>
              <a:cxnSpLocks/>
              <a:stCxn id="117" idx="6"/>
              <a:endCxn id="4" idx="0"/>
            </p:cNvCxnSpPr>
            <p:nvPr/>
          </p:nvCxnSpPr>
          <p:spPr>
            <a:xfrm>
              <a:off x="944477" y="3090385"/>
              <a:ext cx="255675" cy="164785"/>
            </a:xfrm>
            <a:prstGeom prst="bentConnector2">
              <a:avLst/>
            </a:prstGeom>
          </p:spPr>
          <p:style>
            <a:lnRef idx="1">
              <a:schemeClr val="dk1"/>
            </a:lnRef>
            <a:fillRef idx="0">
              <a:schemeClr val="dk1"/>
            </a:fillRef>
            <a:effectRef idx="0">
              <a:schemeClr val="dk1"/>
            </a:effectRef>
            <a:fontRef idx="minor">
              <a:schemeClr val="tx1"/>
            </a:fontRef>
          </p:style>
        </p:cxnSp>
        <p:cxnSp>
          <p:nvCxnSpPr>
            <p:cNvPr id="121" name="直線コネクタ 120">
              <a:extLst>
                <a:ext uri="{FF2B5EF4-FFF2-40B4-BE49-F238E27FC236}">
                  <a16:creationId xmlns:a16="http://schemas.microsoft.com/office/drawing/2014/main" id="{FF4EC190-4D52-47BF-A83F-D0026C8D5612}"/>
                </a:ext>
              </a:extLst>
            </p:cNvPr>
            <p:cNvCxnSpPr>
              <a:cxnSpLocks/>
              <a:stCxn id="99" idx="1"/>
              <a:endCxn id="104" idx="3"/>
            </p:cNvCxnSpPr>
            <p:nvPr/>
          </p:nvCxnSpPr>
          <p:spPr>
            <a:xfrm flipH="1" flipV="1">
              <a:off x="2286621" y="3574146"/>
              <a:ext cx="106493" cy="3729"/>
            </a:xfrm>
            <a:prstGeom prst="line">
              <a:avLst/>
            </a:prstGeom>
          </p:spPr>
          <p:style>
            <a:lnRef idx="1">
              <a:schemeClr val="dk1"/>
            </a:lnRef>
            <a:fillRef idx="0">
              <a:schemeClr val="dk1"/>
            </a:fillRef>
            <a:effectRef idx="0">
              <a:schemeClr val="dk1"/>
            </a:effectRef>
            <a:fontRef idx="minor">
              <a:schemeClr val="tx1"/>
            </a:fontRef>
          </p:style>
        </p:cxnSp>
        <p:cxnSp>
          <p:nvCxnSpPr>
            <p:cNvPr id="123" name="直線コネクタ 122">
              <a:extLst>
                <a:ext uri="{FF2B5EF4-FFF2-40B4-BE49-F238E27FC236}">
                  <a16:creationId xmlns:a16="http://schemas.microsoft.com/office/drawing/2014/main" id="{4F337AC0-7935-4DA8-9C23-FCF57E209680}"/>
                </a:ext>
              </a:extLst>
            </p:cNvPr>
            <p:cNvCxnSpPr>
              <a:cxnSpLocks/>
              <a:stCxn id="104" idx="1"/>
              <a:endCxn id="4" idx="3"/>
            </p:cNvCxnSpPr>
            <p:nvPr/>
          </p:nvCxnSpPr>
          <p:spPr>
            <a:xfrm flipH="1">
              <a:off x="1533594" y="3574146"/>
              <a:ext cx="106493" cy="1438"/>
            </a:xfrm>
            <a:prstGeom prst="line">
              <a:avLst/>
            </a:prstGeom>
          </p:spPr>
          <p:style>
            <a:lnRef idx="1">
              <a:schemeClr val="dk1"/>
            </a:lnRef>
            <a:fillRef idx="0">
              <a:schemeClr val="dk1"/>
            </a:fillRef>
            <a:effectRef idx="0">
              <a:schemeClr val="dk1"/>
            </a:effectRef>
            <a:fontRef idx="minor">
              <a:schemeClr val="tx1"/>
            </a:fontRef>
          </p:style>
        </p:cxnSp>
        <p:cxnSp>
          <p:nvCxnSpPr>
            <p:cNvPr id="131" name="直線コネクタ 130">
              <a:extLst>
                <a:ext uri="{FF2B5EF4-FFF2-40B4-BE49-F238E27FC236}">
                  <a16:creationId xmlns:a16="http://schemas.microsoft.com/office/drawing/2014/main" id="{DA222DBD-2684-447F-B0A2-54B95A568D8C}"/>
                </a:ext>
              </a:extLst>
            </p:cNvPr>
            <p:cNvCxnSpPr>
              <a:cxnSpLocks/>
              <a:stCxn id="97" idx="4"/>
              <a:endCxn id="117" idx="0"/>
            </p:cNvCxnSpPr>
            <p:nvPr/>
          </p:nvCxnSpPr>
          <p:spPr>
            <a:xfrm>
              <a:off x="855687" y="2795834"/>
              <a:ext cx="11022" cy="216782"/>
            </a:xfrm>
            <a:prstGeom prst="line">
              <a:avLst/>
            </a:prstGeom>
          </p:spPr>
          <p:style>
            <a:lnRef idx="1">
              <a:schemeClr val="dk1"/>
            </a:lnRef>
            <a:fillRef idx="0">
              <a:schemeClr val="dk1"/>
            </a:fillRef>
            <a:effectRef idx="0">
              <a:schemeClr val="dk1"/>
            </a:effectRef>
            <a:fontRef idx="minor">
              <a:schemeClr val="tx1"/>
            </a:fontRef>
          </p:style>
        </p:cxnSp>
        <p:sp>
          <p:nvSpPr>
            <p:cNvPr id="135" name="正方形/長方形 134">
              <a:extLst>
                <a:ext uri="{FF2B5EF4-FFF2-40B4-BE49-F238E27FC236}">
                  <a16:creationId xmlns:a16="http://schemas.microsoft.com/office/drawing/2014/main" id="{C75E816A-949B-493A-B338-B54D706959DB}"/>
                </a:ext>
              </a:extLst>
            </p:cNvPr>
            <p:cNvSpPr/>
            <p:nvPr/>
          </p:nvSpPr>
          <p:spPr>
            <a:xfrm>
              <a:off x="2249677" y="4547481"/>
              <a:ext cx="5906616" cy="2158121"/>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正方形/長方形 135">
              <a:extLst>
                <a:ext uri="{FF2B5EF4-FFF2-40B4-BE49-F238E27FC236}">
                  <a16:creationId xmlns:a16="http://schemas.microsoft.com/office/drawing/2014/main" id="{E615B00B-CD90-4B0B-B648-64D036A91A93}"/>
                </a:ext>
              </a:extLst>
            </p:cNvPr>
            <p:cNvSpPr/>
            <p:nvPr/>
          </p:nvSpPr>
          <p:spPr>
            <a:xfrm>
              <a:off x="2928509" y="3285846"/>
              <a:ext cx="464664" cy="271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EMS</a:t>
              </a:r>
              <a:endParaRPr kumimoji="1" lang="ja-JP" altLang="en-US" sz="1200" dirty="0">
                <a:solidFill>
                  <a:schemeClr val="tx1"/>
                </a:solidFill>
              </a:endParaRPr>
            </a:p>
          </p:txBody>
        </p:sp>
        <p:sp>
          <p:nvSpPr>
            <p:cNvPr id="148" name="正方形/長方形 147">
              <a:extLst>
                <a:ext uri="{FF2B5EF4-FFF2-40B4-BE49-F238E27FC236}">
                  <a16:creationId xmlns:a16="http://schemas.microsoft.com/office/drawing/2014/main" id="{72B48F0C-15B8-4495-88E4-AA3BA449B575}"/>
                </a:ext>
              </a:extLst>
            </p:cNvPr>
            <p:cNvSpPr/>
            <p:nvPr/>
          </p:nvSpPr>
          <p:spPr>
            <a:xfrm>
              <a:off x="2928509" y="3600977"/>
              <a:ext cx="464664" cy="27188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a:solidFill>
                    <a:schemeClr val="tx1"/>
                  </a:solidFill>
                </a:rPr>
                <a:t>通信装置</a:t>
              </a:r>
            </a:p>
          </p:txBody>
        </p:sp>
        <p:sp>
          <p:nvSpPr>
            <p:cNvPr id="154" name="正方形/長方形 153">
              <a:extLst>
                <a:ext uri="{FF2B5EF4-FFF2-40B4-BE49-F238E27FC236}">
                  <a16:creationId xmlns:a16="http://schemas.microsoft.com/office/drawing/2014/main" id="{C1715DDE-1087-4059-8DD4-7D1C4393A9AD}"/>
                </a:ext>
              </a:extLst>
            </p:cNvPr>
            <p:cNvSpPr/>
            <p:nvPr/>
          </p:nvSpPr>
          <p:spPr>
            <a:xfrm>
              <a:off x="2913897" y="3265910"/>
              <a:ext cx="513375" cy="626358"/>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正方形/長方形 154">
              <a:extLst>
                <a:ext uri="{FF2B5EF4-FFF2-40B4-BE49-F238E27FC236}">
                  <a16:creationId xmlns:a16="http://schemas.microsoft.com/office/drawing/2014/main" id="{520B6D87-EAAF-48D7-B014-F039907093BC}"/>
                </a:ext>
              </a:extLst>
            </p:cNvPr>
            <p:cNvSpPr/>
            <p:nvPr/>
          </p:nvSpPr>
          <p:spPr>
            <a:xfrm>
              <a:off x="1642568" y="4014008"/>
              <a:ext cx="464664" cy="5410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監視</a:t>
              </a:r>
              <a:endParaRPr kumimoji="1" lang="en-US" altLang="ja-JP" sz="1000" dirty="0">
                <a:solidFill>
                  <a:schemeClr val="tx1"/>
                </a:solidFill>
              </a:endParaRPr>
            </a:p>
            <a:p>
              <a:pPr algn="ctr"/>
              <a:r>
                <a:rPr kumimoji="1" lang="ja-JP" altLang="en-US" sz="1000" dirty="0">
                  <a:solidFill>
                    <a:schemeClr val="tx1"/>
                  </a:solidFill>
                </a:rPr>
                <a:t>システム</a:t>
              </a:r>
            </a:p>
          </p:txBody>
        </p:sp>
        <p:sp>
          <p:nvSpPr>
            <p:cNvPr id="156" name="テキスト ボックス 155">
              <a:extLst>
                <a:ext uri="{FF2B5EF4-FFF2-40B4-BE49-F238E27FC236}">
                  <a16:creationId xmlns:a16="http://schemas.microsoft.com/office/drawing/2014/main" id="{68664D5E-EB3D-4948-9D19-70A88404A022}"/>
                </a:ext>
              </a:extLst>
            </p:cNvPr>
            <p:cNvSpPr txBox="1"/>
            <p:nvPr/>
          </p:nvSpPr>
          <p:spPr>
            <a:xfrm>
              <a:off x="1474790" y="4696376"/>
              <a:ext cx="800219" cy="215444"/>
            </a:xfrm>
            <a:prstGeom prst="rect">
              <a:avLst/>
            </a:prstGeom>
            <a:noFill/>
          </p:spPr>
          <p:txBody>
            <a:bodyPr wrap="none" rtlCol="0">
              <a:spAutoFit/>
            </a:bodyPr>
            <a:lstStyle/>
            <a:p>
              <a:r>
                <a:rPr kumimoji="1" lang="ja-JP" altLang="en-US" sz="800" b="1" dirty="0">
                  <a:solidFill>
                    <a:srgbClr val="FF0000"/>
                  </a:solidFill>
                </a:rPr>
                <a:t>補助対象範囲</a:t>
              </a:r>
            </a:p>
          </p:txBody>
        </p:sp>
        <p:sp>
          <p:nvSpPr>
            <p:cNvPr id="157" name="テキスト ボックス 156">
              <a:extLst>
                <a:ext uri="{FF2B5EF4-FFF2-40B4-BE49-F238E27FC236}">
                  <a16:creationId xmlns:a16="http://schemas.microsoft.com/office/drawing/2014/main" id="{AFE8B820-309D-4AAF-BAAE-04B6B8042DDE}"/>
                </a:ext>
              </a:extLst>
            </p:cNvPr>
            <p:cNvSpPr txBox="1"/>
            <p:nvPr/>
          </p:nvSpPr>
          <p:spPr>
            <a:xfrm>
              <a:off x="2842506" y="3059216"/>
              <a:ext cx="800219" cy="215444"/>
            </a:xfrm>
            <a:prstGeom prst="rect">
              <a:avLst/>
            </a:prstGeom>
            <a:noFill/>
          </p:spPr>
          <p:txBody>
            <a:bodyPr wrap="none" rtlCol="0">
              <a:spAutoFit/>
            </a:bodyPr>
            <a:lstStyle/>
            <a:p>
              <a:r>
                <a:rPr kumimoji="1" lang="ja-JP" altLang="en-US" sz="800" b="1" dirty="0">
                  <a:solidFill>
                    <a:srgbClr val="FF0000"/>
                  </a:solidFill>
                </a:rPr>
                <a:t>補助対象範囲</a:t>
              </a:r>
            </a:p>
          </p:txBody>
        </p:sp>
        <p:sp>
          <p:nvSpPr>
            <p:cNvPr id="159" name="テキスト ボックス 158">
              <a:extLst>
                <a:ext uri="{FF2B5EF4-FFF2-40B4-BE49-F238E27FC236}">
                  <a16:creationId xmlns:a16="http://schemas.microsoft.com/office/drawing/2014/main" id="{938AE398-FCF4-405F-82B6-DF173C4C1B12}"/>
                </a:ext>
              </a:extLst>
            </p:cNvPr>
            <p:cNvSpPr txBox="1"/>
            <p:nvPr/>
          </p:nvSpPr>
          <p:spPr>
            <a:xfrm>
              <a:off x="7831447" y="2744833"/>
              <a:ext cx="800219" cy="215444"/>
            </a:xfrm>
            <a:prstGeom prst="rect">
              <a:avLst/>
            </a:prstGeom>
            <a:noFill/>
          </p:spPr>
          <p:txBody>
            <a:bodyPr wrap="none" rtlCol="0">
              <a:spAutoFit/>
            </a:bodyPr>
            <a:lstStyle/>
            <a:p>
              <a:r>
                <a:rPr kumimoji="1" lang="ja-JP" altLang="en-US" sz="800" b="1" dirty="0"/>
                <a:t>蓄電所敷地内</a:t>
              </a:r>
            </a:p>
          </p:txBody>
        </p:sp>
        <p:sp>
          <p:nvSpPr>
            <p:cNvPr id="162" name="テキスト ボックス 161">
              <a:extLst>
                <a:ext uri="{FF2B5EF4-FFF2-40B4-BE49-F238E27FC236}">
                  <a16:creationId xmlns:a16="http://schemas.microsoft.com/office/drawing/2014/main" id="{4AE89F38-6953-4583-9AD1-0A232D30D70A}"/>
                </a:ext>
              </a:extLst>
            </p:cNvPr>
            <p:cNvSpPr txBox="1"/>
            <p:nvPr/>
          </p:nvSpPr>
          <p:spPr>
            <a:xfrm>
              <a:off x="876876" y="2920513"/>
              <a:ext cx="492443" cy="215444"/>
            </a:xfrm>
            <a:prstGeom prst="rect">
              <a:avLst/>
            </a:prstGeom>
            <a:noFill/>
          </p:spPr>
          <p:txBody>
            <a:bodyPr wrap="none" rtlCol="0">
              <a:spAutoFit/>
            </a:bodyPr>
            <a:lstStyle/>
            <a:p>
              <a:r>
                <a:rPr kumimoji="1" lang="ja-JP" altLang="en-US" sz="800" b="1" dirty="0"/>
                <a:t>受電柱</a:t>
              </a:r>
            </a:p>
          </p:txBody>
        </p:sp>
        <p:sp>
          <p:nvSpPr>
            <p:cNvPr id="163" name="テキスト ボックス 162">
              <a:extLst>
                <a:ext uri="{FF2B5EF4-FFF2-40B4-BE49-F238E27FC236}">
                  <a16:creationId xmlns:a16="http://schemas.microsoft.com/office/drawing/2014/main" id="{797760AE-71CD-42D8-9BA7-6CD61B0AEC2D}"/>
                </a:ext>
              </a:extLst>
            </p:cNvPr>
            <p:cNvSpPr txBox="1"/>
            <p:nvPr/>
          </p:nvSpPr>
          <p:spPr>
            <a:xfrm>
              <a:off x="350890" y="2613228"/>
              <a:ext cx="492443" cy="215444"/>
            </a:xfrm>
            <a:prstGeom prst="rect">
              <a:avLst/>
            </a:prstGeom>
            <a:noFill/>
          </p:spPr>
          <p:txBody>
            <a:bodyPr wrap="none" rtlCol="0">
              <a:spAutoFit/>
            </a:bodyPr>
            <a:lstStyle/>
            <a:p>
              <a:r>
                <a:rPr kumimoji="1" lang="ja-JP" altLang="en-US" sz="800" b="1" dirty="0"/>
                <a:t>電力柱</a:t>
              </a:r>
            </a:p>
          </p:txBody>
        </p:sp>
        <p:cxnSp>
          <p:nvCxnSpPr>
            <p:cNvPr id="167" name="直線コネクタ 166">
              <a:extLst>
                <a:ext uri="{FF2B5EF4-FFF2-40B4-BE49-F238E27FC236}">
                  <a16:creationId xmlns:a16="http://schemas.microsoft.com/office/drawing/2014/main" id="{26BC9125-47A2-4185-867C-8A7D89F58B14}"/>
                </a:ext>
              </a:extLst>
            </p:cNvPr>
            <p:cNvCxnSpPr>
              <a:cxnSpLocks/>
            </p:cNvCxnSpPr>
            <p:nvPr/>
          </p:nvCxnSpPr>
          <p:spPr>
            <a:xfrm flipH="1">
              <a:off x="855686" y="2712283"/>
              <a:ext cx="1734557" cy="0"/>
            </a:xfrm>
            <a:prstGeom prst="line">
              <a:avLst/>
            </a:prstGeom>
          </p:spPr>
          <p:style>
            <a:lnRef idx="1">
              <a:schemeClr val="dk1"/>
            </a:lnRef>
            <a:fillRef idx="0">
              <a:schemeClr val="dk1"/>
            </a:fillRef>
            <a:effectRef idx="0">
              <a:schemeClr val="dk1"/>
            </a:effectRef>
            <a:fontRef idx="minor">
              <a:schemeClr val="tx1"/>
            </a:fontRef>
          </p:style>
        </p:cxnSp>
        <p:sp>
          <p:nvSpPr>
            <p:cNvPr id="169" name="テキスト ボックス 168">
              <a:extLst>
                <a:ext uri="{FF2B5EF4-FFF2-40B4-BE49-F238E27FC236}">
                  <a16:creationId xmlns:a16="http://schemas.microsoft.com/office/drawing/2014/main" id="{52A51DCD-EBC6-457F-8DEE-8FA1FD605FD6}"/>
                </a:ext>
              </a:extLst>
            </p:cNvPr>
            <p:cNvSpPr txBox="1"/>
            <p:nvPr/>
          </p:nvSpPr>
          <p:spPr>
            <a:xfrm>
              <a:off x="2590243" y="2584219"/>
              <a:ext cx="1063112" cy="261610"/>
            </a:xfrm>
            <a:prstGeom prst="rect">
              <a:avLst/>
            </a:prstGeom>
            <a:noFill/>
          </p:spPr>
          <p:txBody>
            <a:bodyPr wrap="none" rtlCol="0">
              <a:spAutoFit/>
            </a:bodyPr>
            <a:lstStyle/>
            <a:p>
              <a:r>
                <a:rPr kumimoji="1" lang="ja-JP" altLang="en-US" sz="1100" dirty="0"/>
                <a:t>至 ○○変電所</a:t>
              </a:r>
            </a:p>
          </p:txBody>
        </p:sp>
        <p:sp>
          <p:nvSpPr>
            <p:cNvPr id="177" name="テキスト ボックス 176">
              <a:extLst>
                <a:ext uri="{FF2B5EF4-FFF2-40B4-BE49-F238E27FC236}">
                  <a16:creationId xmlns:a16="http://schemas.microsoft.com/office/drawing/2014/main" id="{9A7FDE58-C40E-4F48-92CF-C687ECDE7A14}"/>
                </a:ext>
              </a:extLst>
            </p:cNvPr>
            <p:cNvSpPr txBox="1"/>
            <p:nvPr/>
          </p:nvSpPr>
          <p:spPr>
            <a:xfrm>
              <a:off x="7693763" y="3299573"/>
              <a:ext cx="922047" cy="281048"/>
            </a:xfrm>
            <a:prstGeom prst="rect">
              <a:avLst/>
            </a:prstGeom>
            <a:noFill/>
          </p:spPr>
          <p:txBody>
            <a:bodyPr wrap="none" rtlCol="0">
              <a:spAutoFit/>
            </a:bodyPr>
            <a:lstStyle/>
            <a:p>
              <a:r>
                <a:rPr kumimoji="1" lang="ja-JP" altLang="en-US" sz="1100" dirty="0"/>
                <a:t>至 負荷設備</a:t>
              </a:r>
            </a:p>
          </p:txBody>
        </p:sp>
        <p:sp>
          <p:nvSpPr>
            <p:cNvPr id="80" name="正方形/長方形 79">
              <a:extLst>
                <a:ext uri="{FF2B5EF4-FFF2-40B4-BE49-F238E27FC236}">
                  <a16:creationId xmlns:a16="http://schemas.microsoft.com/office/drawing/2014/main" id="{4244CD60-D48D-41B8-AAFD-F35381208E5D}"/>
                </a:ext>
              </a:extLst>
            </p:cNvPr>
            <p:cNvSpPr/>
            <p:nvPr/>
          </p:nvSpPr>
          <p:spPr>
            <a:xfrm>
              <a:off x="1619674" y="3995569"/>
              <a:ext cx="513375" cy="626358"/>
            </a:xfrm>
            <a:prstGeom prst="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3" name="正方形/長方形 172">
            <a:extLst>
              <a:ext uri="{FF2B5EF4-FFF2-40B4-BE49-F238E27FC236}">
                <a16:creationId xmlns:a16="http://schemas.microsoft.com/office/drawing/2014/main" id="{DF0088F1-20B5-421F-BD51-687A995722D0}"/>
              </a:ext>
            </a:extLst>
          </p:cNvPr>
          <p:cNvSpPr/>
          <p:nvPr/>
        </p:nvSpPr>
        <p:spPr>
          <a:xfrm>
            <a:off x="256032" y="2047108"/>
            <a:ext cx="8648882" cy="44887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76" name="直線コネクタ 175">
            <a:extLst>
              <a:ext uri="{FF2B5EF4-FFF2-40B4-BE49-F238E27FC236}">
                <a16:creationId xmlns:a16="http://schemas.microsoft.com/office/drawing/2014/main" id="{9B9794D9-C806-4D5D-8DE9-C50541DAA3FA}"/>
              </a:ext>
            </a:extLst>
          </p:cNvPr>
          <p:cNvCxnSpPr/>
          <p:nvPr/>
        </p:nvCxnSpPr>
        <p:spPr>
          <a:xfrm>
            <a:off x="7558427" y="3516484"/>
            <a:ext cx="134648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コネクタ: カギ線 185">
            <a:extLst>
              <a:ext uri="{FF2B5EF4-FFF2-40B4-BE49-F238E27FC236}">
                <a16:creationId xmlns:a16="http://schemas.microsoft.com/office/drawing/2014/main" id="{EDD63AC6-A41A-43A9-8377-0161EF113E69}"/>
              </a:ext>
            </a:extLst>
          </p:cNvPr>
          <p:cNvCxnSpPr>
            <a:stCxn id="136" idx="3"/>
            <a:endCxn id="66" idx="1"/>
          </p:cNvCxnSpPr>
          <p:nvPr/>
        </p:nvCxnSpPr>
        <p:spPr>
          <a:xfrm>
            <a:off x="3393288" y="3374038"/>
            <a:ext cx="1336278" cy="1184283"/>
          </a:xfrm>
          <a:prstGeom prst="bentConnector3">
            <a:avLst>
              <a:gd name="adj1" fmla="val 92163"/>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9" name="コネクタ: カギ線 188">
            <a:extLst>
              <a:ext uri="{FF2B5EF4-FFF2-40B4-BE49-F238E27FC236}">
                <a16:creationId xmlns:a16="http://schemas.microsoft.com/office/drawing/2014/main" id="{68E2CC2B-52BA-47F8-9F6E-0B9433DC5834}"/>
              </a:ext>
            </a:extLst>
          </p:cNvPr>
          <p:cNvCxnSpPr>
            <a:cxnSpLocks/>
            <a:stCxn id="136" idx="3"/>
            <a:endCxn id="62" idx="3"/>
          </p:cNvCxnSpPr>
          <p:nvPr/>
        </p:nvCxnSpPr>
        <p:spPr>
          <a:xfrm flipH="1">
            <a:off x="3314418" y="3374038"/>
            <a:ext cx="78870" cy="1184283"/>
          </a:xfrm>
          <a:prstGeom prst="bentConnector3">
            <a:avLst>
              <a:gd name="adj1" fmla="val -7246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1" name="コネクタ: カギ線 190">
            <a:extLst>
              <a:ext uri="{FF2B5EF4-FFF2-40B4-BE49-F238E27FC236}">
                <a16:creationId xmlns:a16="http://schemas.microsoft.com/office/drawing/2014/main" id="{14CA07A2-CEE9-4A75-BAF9-34E682EBD719}"/>
              </a:ext>
            </a:extLst>
          </p:cNvPr>
          <p:cNvCxnSpPr>
            <a:cxnSpLocks/>
            <a:stCxn id="136" idx="3"/>
            <a:endCxn id="64" idx="1"/>
          </p:cNvCxnSpPr>
          <p:nvPr/>
        </p:nvCxnSpPr>
        <p:spPr>
          <a:xfrm>
            <a:off x="3393288" y="3374038"/>
            <a:ext cx="158811" cy="1184283"/>
          </a:xfrm>
          <a:prstGeom prst="bentConnector3">
            <a:avLst>
              <a:gd name="adj1" fmla="val 50000"/>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3" name="コネクタ: カギ線 192">
            <a:extLst>
              <a:ext uri="{FF2B5EF4-FFF2-40B4-BE49-F238E27FC236}">
                <a16:creationId xmlns:a16="http://schemas.microsoft.com/office/drawing/2014/main" id="{1DCA73D5-CF7C-40AC-86C2-6CBED24C9D66}"/>
              </a:ext>
            </a:extLst>
          </p:cNvPr>
          <p:cNvCxnSpPr>
            <a:stCxn id="136" idx="3"/>
            <a:endCxn id="68" idx="1"/>
          </p:cNvCxnSpPr>
          <p:nvPr/>
        </p:nvCxnSpPr>
        <p:spPr>
          <a:xfrm>
            <a:off x="3393288" y="3374038"/>
            <a:ext cx="2513743" cy="1184283"/>
          </a:xfrm>
          <a:prstGeom prst="bentConnector3">
            <a:avLst>
              <a:gd name="adj1" fmla="val 95194"/>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6" name="コネクタ: カギ線 195">
            <a:extLst>
              <a:ext uri="{FF2B5EF4-FFF2-40B4-BE49-F238E27FC236}">
                <a16:creationId xmlns:a16="http://schemas.microsoft.com/office/drawing/2014/main" id="{EDAC87FB-89C1-4588-8245-763772BF2416}"/>
              </a:ext>
            </a:extLst>
          </p:cNvPr>
          <p:cNvCxnSpPr>
            <a:stCxn id="136" idx="3"/>
            <a:endCxn id="70" idx="1"/>
          </p:cNvCxnSpPr>
          <p:nvPr/>
        </p:nvCxnSpPr>
        <p:spPr>
          <a:xfrm>
            <a:off x="3393288" y="3374038"/>
            <a:ext cx="3691219" cy="1184283"/>
          </a:xfrm>
          <a:prstGeom prst="bentConnector3">
            <a:avLst>
              <a:gd name="adj1" fmla="val 96542"/>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2" name="直線コネクタ 201">
            <a:extLst>
              <a:ext uri="{FF2B5EF4-FFF2-40B4-BE49-F238E27FC236}">
                <a16:creationId xmlns:a16="http://schemas.microsoft.com/office/drawing/2014/main" id="{95835F01-C4CC-49F0-8F4F-11C5FB37E130}"/>
              </a:ext>
            </a:extLst>
          </p:cNvPr>
          <p:cNvCxnSpPr>
            <a:cxnSpLocks/>
            <a:stCxn id="136" idx="2"/>
            <a:endCxn id="148" idx="0"/>
          </p:cNvCxnSpPr>
          <p:nvPr/>
        </p:nvCxnSpPr>
        <p:spPr>
          <a:xfrm>
            <a:off x="3160956" y="3500577"/>
            <a:ext cx="0" cy="4025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5" name="コネクタ: カギ線 204">
            <a:extLst>
              <a:ext uri="{FF2B5EF4-FFF2-40B4-BE49-F238E27FC236}">
                <a16:creationId xmlns:a16="http://schemas.microsoft.com/office/drawing/2014/main" id="{8C138674-1938-4D68-A94D-8BFA7C38CB5F}"/>
              </a:ext>
            </a:extLst>
          </p:cNvPr>
          <p:cNvCxnSpPr>
            <a:cxnSpLocks/>
            <a:stCxn id="148" idx="2"/>
            <a:endCxn id="155" idx="0"/>
          </p:cNvCxnSpPr>
          <p:nvPr/>
        </p:nvCxnSpPr>
        <p:spPr>
          <a:xfrm rot="5400000">
            <a:off x="2452294" y="3216634"/>
            <a:ext cx="131385" cy="1285941"/>
          </a:xfrm>
          <a:prstGeom prst="bentConnector3">
            <a:avLst>
              <a:gd name="adj1" fmla="val 36951"/>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3" name="テキスト ボックス 212">
            <a:extLst>
              <a:ext uri="{FF2B5EF4-FFF2-40B4-BE49-F238E27FC236}">
                <a16:creationId xmlns:a16="http://schemas.microsoft.com/office/drawing/2014/main" id="{E93BBBEB-944C-461B-929B-453EBE6E7EBF}"/>
              </a:ext>
            </a:extLst>
          </p:cNvPr>
          <p:cNvSpPr txBox="1"/>
          <p:nvPr/>
        </p:nvSpPr>
        <p:spPr>
          <a:xfrm>
            <a:off x="382271" y="6017037"/>
            <a:ext cx="1031051" cy="430887"/>
          </a:xfrm>
          <a:prstGeom prst="rect">
            <a:avLst/>
          </a:prstGeom>
          <a:noFill/>
          <a:ln>
            <a:solidFill>
              <a:schemeClr val="tx1"/>
            </a:solidFill>
          </a:ln>
        </p:spPr>
        <p:txBody>
          <a:bodyPr wrap="none" rtlCol="0">
            <a:spAutoFit/>
          </a:bodyPr>
          <a:lstStyle/>
          <a:p>
            <a:r>
              <a:rPr kumimoji="1" lang="ja-JP" altLang="en-US" sz="1050" dirty="0"/>
              <a:t>電力線：実線</a:t>
            </a:r>
            <a:endParaRPr kumimoji="1" lang="en-US" altLang="ja-JP" sz="1050" dirty="0"/>
          </a:p>
          <a:p>
            <a:r>
              <a:rPr kumimoji="1" lang="ja-JP" altLang="en-US" sz="1050" dirty="0"/>
              <a:t>通信線：破線</a:t>
            </a:r>
            <a:endParaRPr kumimoji="1" lang="en-US" altLang="ja-JP" sz="1050" dirty="0"/>
          </a:p>
        </p:txBody>
      </p:sp>
      <p:sp>
        <p:nvSpPr>
          <p:cNvPr id="82" name="テキスト ボックス 81">
            <a:extLst>
              <a:ext uri="{FF2B5EF4-FFF2-40B4-BE49-F238E27FC236}">
                <a16:creationId xmlns:a16="http://schemas.microsoft.com/office/drawing/2014/main" id="{F6DBDD1B-C7C6-41E2-94CF-3046FA72E565}"/>
              </a:ext>
            </a:extLst>
          </p:cNvPr>
          <p:cNvSpPr txBox="1"/>
          <p:nvPr/>
        </p:nvSpPr>
        <p:spPr>
          <a:xfrm>
            <a:off x="256032" y="949711"/>
            <a:ext cx="8631936" cy="523220"/>
          </a:xfrm>
          <a:prstGeom prst="rect">
            <a:avLst/>
          </a:prstGeom>
          <a:solidFill>
            <a:schemeClr val="accent3">
              <a:lumMod val="20000"/>
              <a:lumOff val="80000"/>
            </a:schemeClr>
          </a:solidFill>
        </p:spPr>
        <p:txBody>
          <a:bodyPr wrap="square" rtlCol="0">
            <a:spAutoFit/>
          </a:bodyPr>
          <a:lstStyle/>
          <a:p>
            <a:r>
              <a:rPr lang="ja-JP" altLang="en-US" sz="1400" dirty="0">
                <a:latin typeface="Meiryo UI" panose="020B0604030504040204" pitchFamily="50" charset="-128"/>
                <a:ea typeface="Meiryo UI" panose="020B0604030504040204" pitchFamily="50" charset="-128"/>
              </a:rPr>
              <a:t>・設備設置予定地における各設備の配置、結線がわかるよう記載</a:t>
            </a:r>
          </a:p>
          <a:p>
            <a:r>
              <a:rPr lang="ja-JP" altLang="en-US" sz="1400" dirty="0">
                <a:latin typeface="Meiryo UI" panose="020B0604030504040204" pitchFamily="50" charset="-128"/>
                <a:ea typeface="Meiryo UI" panose="020B0604030504040204" pitchFamily="50" charset="-128"/>
              </a:rPr>
              <a:t>・補助対象範囲を赤線で記載</a:t>
            </a:r>
          </a:p>
        </p:txBody>
      </p:sp>
      <p:sp>
        <p:nvSpPr>
          <p:cNvPr id="83" name="テキスト ボックス 82">
            <a:extLst>
              <a:ext uri="{FF2B5EF4-FFF2-40B4-BE49-F238E27FC236}">
                <a16:creationId xmlns:a16="http://schemas.microsoft.com/office/drawing/2014/main" id="{C8FA8B8A-3C1A-4327-83BD-ABC46835EF1B}"/>
              </a:ext>
            </a:extLst>
          </p:cNvPr>
          <p:cNvSpPr txBox="1"/>
          <p:nvPr/>
        </p:nvSpPr>
        <p:spPr>
          <a:xfrm>
            <a:off x="258374" y="1669343"/>
            <a:ext cx="588623" cy="253916"/>
          </a:xfrm>
          <a:prstGeom prst="rect">
            <a:avLst/>
          </a:prstGeom>
          <a:solidFill>
            <a:schemeClr val="accent3">
              <a:lumMod val="20000"/>
              <a:lumOff val="80000"/>
            </a:schemeClr>
          </a:solidFill>
        </p:spPr>
        <p:txBody>
          <a:bodyPr wrap="square" rtlCol="0">
            <a:spAutoFit/>
          </a:bodyPr>
          <a:lstStyle/>
          <a:p>
            <a:r>
              <a:rPr kumimoji="1" lang="ja-JP" altLang="en-US" sz="1050" b="1" dirty="0"/>
              <a:t>記載例</a:t>
            </a:r>
            <a:endParaRPr kumimoji="1" lang="ja-JP" altLang="en-US" sz="1050" b="1" dirty="0">
              <a:solidFill>
                <a:srgbClr val="FF0000"/>
              </a:solidFill>
            </a:endParaRPr>
          </a:p>
        </p:txBody>
      </p:sp>
    </p:spTree>
    <p:extLst>
      <p:ext uri="{BB962C8B-B14F-4D97-AF65-F5344CB8AC3E}">
        <p14:creationId xmlns:p14="http://schemas.microsoft.com/office/powerpoint/2010/main" val="869872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表 55">
            <a:extLst>
              <a:ext uri="{FF2B5EF4-FFF2-40B4-BE49-F238E27FC236}">
                <a16:creationId xmlns:a16="http://schemas.microsoft.com/office/drawing/2014/main" id="{BAE1650A-723E-4140-8AC0-1592634AD0A1}"/>
              </a:ext>
            </a:extLst>
          </p:cNvPr>
          <p:cNvGraphicFramePr>
            <a:graphicFrameLocks noGrp="1"/>
          </p:cNvGraphicFramePr>
          <p:nvPr>
            <p:extLst>
              <p:ext uri="{D42A27DB-BD31-4B8C-83A1-F6EECF244321}">
                <p14:modId xmlns:p14="http://schemas.microsoft.com/office/powerpoint/2010/main" val="2649117145"/>
              </p:ext>
            </p:extLst>
          </p:nvPr>
        </p:nvGraphicFramePr>
        <p:xfrm>
          <a:off x="359136" y="2566272"/>
          <a:ext cx="8528832" cy="4129716"/>
        </p:xfrm>
        <a:graphic>
          <a:graphicData uri="http://schemas.openxmlformats.org/drawingml/2006/table">
            <a:tbl>
              <a:tblPr>
                <a:tableStyleId>{F5AB1C69-6EDB-4FF4-983F-18BD219EF322}</a:tableStyleId>
              </a:tblPr>
              <a:tblGrid>
                <a:gridCol w="1886770">
                  <a:extLst>
                    <a:ext uri="{9D8B030D-6E8A-4147-A177-3AD203B41FA5}">
                      <a16:colId xmlns:a16="http://schemas.microsoft.com/office/drawing/2014/main" val="907564764"/>
                    </a:ext>
                  </a:extLst>
                </a:gridCol>
                <a:gridCol w="2377646">
                  <a:extLst>
                    <a:ext uri="{9D8B030D-6E8A-4147-A177-3AD203B41FA5}">
                      <a16:colId xmlns:a16="http://schemas.microsoft.com/office/drawing/2014/main" val="2688030380"/>
                    </a:ext>
                  </a:extLst>
                </a:gridCol>
                <a:gridCol w="1886770">
                  <a:extLst>
                    <a:ext uri="{9D8B030D-6E8A-4147-A177-3AD203B41FA5}">
                      <a16:colId xmlns:a16="http://schemas.microsoft.com/office/drawing/2014/main" val="2638922298"/>
                    </a:ext>
                  </a:extLst>
                </a:gridCol>
                <a:gridCol w="2377646">
                  <a:extLst>
                    <a:ext uri="{9D8B030D-6E8A-4147-A177-3AD203B41FA5}">
                      <a16:colId xmlns:a16="http://schemas.microsoft.com/office/drawing/2014/main" val="906370730"/>
                    </a:ext>
                  </a:extLst>
                </a:gridCol>
              </a:tblGrid>
              <a:tr h="515624">
                <a:tc>
                  <a:txBody>
                    <a:bodyPr/>
                    <a:lstStyle/>
                    <a:p>
                      <a:r>
                        <a:rPr kumimoji="1" lang="ja-JP" altLang="en-US" sz="1400" b="1" dirty="0">
                          <a:latin typeface="Meiryo UI" panose="020B0604030504040204" pitchFamily="50" charset="-128"/>
                          <a:ea typeface="Meiryo UI" panose="020B0604030504040204" pitchFamily="50" charset="-128"/>
                        </a:rPr>
                        <a:t>活用の用途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l"/>
                      <a:r>
                        <a:rPr kumimoji="1" lang="ja-JP" altLang="en-US" sz="1050" dirty="0">
                          <a:latin typeface="Meiryo UI" panose="020B0604030504040204" pitchFamily="50" charset="-128"/>
                          <a:ea typeface="Meiryo UI" panose="020B0604030504040204" pitchFamily="50" charset="-128"/>
                        </a:rPr>
                        <a:t>①容量市場、②卸電力市場、③需給調整市場（三次調整力②）、④需給調整市場（一次調整力）、</a:t>
                      </a:r>
                      <a:endParaRPr kumimoji="1" lang="en-US" altLang="ja-JP" sz="1050" dirty="0">
                        <a:latin typeface="Meiryo UI" panose="020B0604030504040204" pitchFamily="50" charset="-128"/>
                        <a:ea typeface="Meiryo UI" panose="020B0604030504040204" pitchFamily="50" charset="-128"/>
                      </a:endParaRPr>
                    </a:p>
                    <a:p>
                      <a:pPr algn="l"/>
                      <a:r>
                        <a:rPr kumimoji="1" lang="ja-JP" altLang="en-US" sz="1050" dirty="0">
                          <a:latin typeface="Meiryo UI" panose="020B0604030504040204" pitchFamily="50" charset="-128"/>
                          <a:ea typeface="Meiryo UI" panose="020B0604030504040204" pitchFamily="50" charset="-128"/>
                        </a:rPr>
                        <a:t>⑤インバランス抑制、⑥</a:t>
                      </a:r>
                      <a:r>
                        <a:rPr kumimoji="1" lang="ja-JP" altLang="en-US" sz="1050" dirty="0">
                          <a:solidFill>
                            <a:schemeClr val="tx1"/>
                          </a:solidFill>
                          <a:latin typeface="Meiryo UI" panose="020B0604030504040204" pitchFamily="50" charset="-128"/>
                          <a:ea typeface="Meiryo UI" panose="020B0604030504040204" pitchFamily="50" charset="-128"/>
                        </a:rPr>
                        <a:t>デマンド抑制（積算除外）、⑦その他（相対取引等の具体的な契約内容）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r"/>
                      <a:endParaRPr kumimoji="1" lang="ja-JP"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27353669"/>
                  </a:ext>
                </a:extLst>
              </a:tr>
              <a:tr h="0">
                <a:tc>
                  <a:txBody>
                    <a:bodyPr/>
                    <a:lstStyle/>
                    <a:p>
                      <a:r>
                        <a:rPr kumimoji="1" lang="ja-JP" altLang="en-US" sz="1400" b="1" dirty="0">
                          <a:latin typeface="Meiryo UI" panose="020B0604030504040204" pitchFamily="50" charset="-128"/>
                          <a:ea typeface="Meiryo UI" panose="020B0604030504040204" pitchFamily="50" charset="-128"/>
                        </a:rPr>
                        <a:t>活用電力</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最大</a:t>
                      </a:r>
                      <a:r>
                        <a:rPr kumimoji="1" lang="en-US" altLang="ja-JP" sz="1050" b="1" dirty="0">
                          <a:latin typeface="Meiryo UI" panose="020B0604030504040204" pitchFamily="50" charset="-128"/>
                          <a:ea typeface="Meiryo UI" panose="020B0604030504040204" pitchFamily="50" charset="-128"/>
                        </a:rPr>
                        <a:t>)</a:t>
                      </a:r>
                      <a:endParaRPr kumimoji="1" lang="ja-JP" altLang="en-US" sz="1400" b="1"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1,000</a:t>
                      </a:r>
                      <a:r>
                        <a:rPr kumimoji="1"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kW</a:t>
                      </a:r>
                      <a:endParaRPr kumimoji="1" lang="ja-JP" altLang="en-US" sz="16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latin typeface="Meiryo UI" panose="020B0604030504040204" pitchFamily="50" charset="-128"/>
                          <a:ea typeface="Meiryo UI" panose="020B0604030504040204" pitchFamily="50" charset="-128"/>
                        </a:rPr>
                        <a:t>活用電力量</a:t>
                      </a: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積算</a:t>
                      </a:r>
                      <a:r>
                        <a:rPr kumimoji="1" lang="en-US" altLang="ja-JP" sz="1050" b="1" dirty="0">
                          <a:latin typeface="Meiryo UI" panose="020B0604030504040204" pitchFamily="50" charset="-128"/>
                          <a:ea typeface="Meiryo UI" panose="020B0604030504040204" pitchFamily="50" charset="-128"/>
                        </a:rPr>
                        <a:t>)</a:t>
                      </a:r>
                      <a:endParaRPr kumimoji="1" lang="ja-JP" altLang="en-US" sz="1600" b="1"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1,250,000kWh/</a:t>
                      </a:r>
                      <a:r>
                        <a:rPr kumimoji="1" lang="ja-JP" altLang="en-US" sz="1600" dirty="0">
                          <a:latin typeface="Meiryo UI" panose="020B0604030504040204" pitchFamily="50" charset="-128"/>
                          <a:ea typeface="Meiryo UI" panose="020B0604030504040204" pitchFamily="50" charset="-128"/>
                        </a:rPr>
                        <a:t>年</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60315"/>
                  </a:ext>
                </a:extLst>
              </a:tr>
              <a:tr h="167640">
                <a:tc>
                  <a:txBody>
                    <a:bodyPr/>
                    <a:lstStyle/>
                    <a:p>
                      <a:r>
                        <a:rPr kumimoji="1" lang="ja-JP" altLang="en-US" sz="1400" b="1" dirty="0">
                          <a:latin typeface="Meiryo UI" panose="020B0604030504040204" pitchFamily="50" charset="-128"/>
                          <a:ea typeface="Meiryo UI" panose="020B0604030504040204" pitchFamily="50" charset="-128"/>
                        </a:rPr>
                        <a:t>活用電力率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80</a:t>
                      </a:r>
                      <a:r>
                        <a:rPr kumimoji="1" lang="ja-JP" altLang="en-US" sz="1600" dirty="0">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b="1" dirty="0">
                          <a:latin typeface="Meiryo UI" panose="020B0604030504040204" pitchFamily="50" charset="-128"/>
                          <a:ea typeface="Meiryo UI" panose="020B0604030504040204" pitchFamily="50" charset="-128"/>
                        </a:rPr>
                        <a:t>活用電力量率</a:t>
                      </a:r>
                      <a:endParaRPr kumimoji="1" lang="en-US" altLang="ja-JP" sz="1400" b="1"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a:r>
                        <a:rPr kumimoji="1" lang="en-US" altLang="ja-JP" sz="1600" dirty="0">
                          <a:latin typeface="Meiryo UI" panose="020B0604030504040204" pitchFamily="50" charset="-128"/>
                          <a:ea typeface="Meiryo UI" panose="020B0604030504040204" pitchFamily="50" charset="-128"/>
                        </a:rPr>
                        <a:t>23</a:t>
                      </a:r>
                      <a:r>
                        <a:rPr kumimoji="1" lang="ja-JP" altLang="en-US" sz="1600" dirty="0">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1667663"/>
                  </a:ext>
                </a:extLst>
              </a:tr>
              <a:tr h="2943532">
                <a:tc gridSpan="2">
                  <a:txBody>
                    <a:bodyPr/>
                    <a:lstStyle/>
                    <a:p>
                      <a:endParaRPr kumimoji="1" lang="ja-JP" altLang="en-US"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endParaRPr kumimoji="1" lang="ja-JP" altLang="en-US" dirty="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99638786"/>
                  </a:ext>
                </a:extLst>
              </a:tr>
            </a:tbl>
          </a:graphicData>
        </a:graphic>
      </p:graphicFrame>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511881"/>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6" y="1009383"/>
            <a:ext cx="8528832" cy="1384995"/>
          </a:xfrm>
          <a:prstGeom prst="rect">
            <a:avLst/>
          </a:prstGeom>
          <a:solidFill>
            <a:schemeClr val="accent3">
              <a:lumMod val="20000"/>
              <a:lumOff val="80000"/>
            </a:schemeClr>
          </a:solidFill>
        </p:spPr>
        <p:txBody>
          <a:bodyPr wrap="square" rtlCol="0">
            <a:spAutoFit/>
          </a:bodyPr>
          <a:lstStyle/>
          <a:p>
            <a:pPr marL="90488" indent="-90488"/>
            <a:r>
              <a:rPr kumimoji="1" lang="ja-JP" altLang="en-US" sz="1200" dirty="0">
                <a:latin typeface="Meiryo UI" panose="020B0604030504040204" pitchFamily="50" charset="-128"/>
                <a:ea typeface="Meiryo UI" panose="020B0604030504040204" pitchFamily="50" charset="-128"/>
              </a:rPr>
              <a:t>・再エネ導入拡大に資する電力価値を提供するための、蓄電池の用途（参入を予定する市場及び、相対取引等）の内容を記載。下記の例を参考に、用途毎の活用電力および活用電力量の関係がわかるよう図示。併用が前提となる用途については、図を重ねて、併用が分かるよう示すこと</a:t>
            </a:r>
            <a:endParaRPr kumimoji="1" lang="en-US" altLang="ja-JP" sz="1200" dirty="0">
              <a:latin typeface="Meiryo UI" panose="020B0604030504040204" pitchFamily="50" charset="-128"/>
              <a:ea typeface="Meiryo UI" panose="020B0604030504040204" pitchFamily="50" charset="-128"/>
            </a:endParaRPr>
          </a:p>
          <a:p>
            <a:pPr marL="90488" indent="-90488"/>
            <a:r>
              <a:rPr kumimoji="1" lang="ja-JP" altLang="en-US" sz="1200" dirty="0">
                <a:latin typeface="Meiryo UI" panose="020B0604030504040204" pitchFamily="50" charset="-128"/>
                <a:ea typeface="Meiryo UI" panose="020B0604030504040204" pitchFamily="50" charset="-128"/>
              </a:rPr>
              <a:t>・再エネの普及拡大に資する用途であると判断できない用途（例：デマンド抑制、</a:t>
            </a:r>
            <a:r>
              <a:rPr kumimoji="1" lang="en-US" altLang="ja-JP" sz="1200" dirty="0">
                <a:latin typeface="Meiryo UI" panose="020B0604030504040204" pitchFamily="50" charset="-128"/>
                <a:ea typeface="Meiryo UI" panose="020B0604030504040204" pitchFamily="50" charset="-128"/>
              </a:rPr>
              <a:t>BCP</a:t>
            </a:r>
            <a:r>
              <a:rPr kumimoji="1" lang="ja-JP" altLang="en-US" sz="1200" dirty="0">
                <a:latin typeface="Meiryo UI" panose="020B0604030504040204" pitchFamily="50" charset="-128"/>
                <a:ea typeface="Meiryo UI" panose="020B0604030504040204" pitchFamily="50" charset="-128"/>
              </a:rPr>
              <a:t>対応 等）で使用する電力量は、電力量から除外すること</a:t>
            </a:r>
            <a:endParaRPr kumimoji="1" lang="en-US" altLang="ja-JP" sz="1200" dirty="0">
              <a:latin typeface="Meiryo UI" panose="020B0604030504040204" pitchFamily="50" charset="-128"/>
              <a:ea typeface="Meiryo UI" panose="020B0604030504040204" pitchFamily="50" charset="-128"/>
            </a:endParaRPr>
          </a:p>
          <a:p>
            <a:pPr marL="90488" indent="-90488"/>
            <a:r>
              <a:rPr kumimoji="1" lang="ja-JP" altLang="en-US" sz="1200" dirty="0">
                <a:latin typeface="Meiryo UI" panose="020B0604030504040204" pitchFamily="50" charset="-128"/>
                <a:ea typeface="Meiryo UI" panose="020B0604030504040204" pitchFamily="50" charset="-128"/>
              </a:rPr>
              <a:t>・活用電力量については、想定可能と判断した用途における電力量のみを積算することとし、申請時点での活用や電力量の想定が困難と判断した用途における電力量は、積算に含めることを必須とはしない</a:t>
            </a:r>
          </a:p>
        </p:txBody>
      </p:sp>
      <p:sp>
        <p:nvSpPr>
          <p:cNvPr id="29" name="正方形/長方形 28">
            <a:extLst>
              <a:ext uri="{FF2B5EF4-FFF2-40B4-BE49-F238E27FC236}">
                <a16:creationId xmlns:a16="http://schemas.microsoft.com/office/drawing/2014/main" id="{3A0DBC2E-1441-4100-9121-75C8E183F655}"/>
              </a:ext>
            </a:extLst>
          </p:cNvPr>
          <p:cNvSpPr/>
          <p:nvPr/>
        </p:nvSpPr>
        <p:spPr>
          <a:xfrm>
            <a:off x="4936278" y="4215951"/>
            <a:ext cx="1764555" cy="1747801"/>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latin typeface="Meiryo UI" panose="020B0604030504040204" pitchFamily="50" charset="-128"/>
                <a:ea typeface="Meiryo UI" panose="020B0604030504040204" pitchFamily="50" charset="-128"/>
              </a:rPr>
              <a:t>②卸電力市場</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1,250MWh</a:t>
            </a:r>
          </a:p>
        </p:txBody>
      </p:sp>
      <p:cxnSp>
        <p:nvCxnSpPr>
          <p:cNvPr id="4" name="直線矢印コネクタ 3">
            <a:extLst>
              <a:ext uri="{FF2B5EF4-FFF2-40B4-BE49-F238E27FC236}">
                <a16:creationId xmlns:a16="http://schemas.microsoft.com/office/drawing/2014/main" id="{D3FEA35A-25F7-418F-806A-45BDC8461727}"/>
              </a:ext>
            </a:extLst>
          </p:cNvPr>
          <p:cNvCxnSpPr>
            <a:cxnSpLocks/>
          </p:cNvCxnSpPr>
          <p:nvPr/>
        </p:nvCxnSpPr>
        <p:spPr>
          <a:xfrm flipV="1">
            <a:off x="593565" y="3845379"/>
            <a:ext cx="0" cy="27258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40974640-580B-4844-959B-D715A8DBA6A3}"/>
              </a:ext>
            </a:extLst>
          </p:cNvPr>
          <p:cNvSpPr txBox="1"/>
          <p:nvPr/>
        </p:nvSpPr>
        <p:spPr>
          <a:xfrm>
            <a:off x="1680269" y="6560296"/>
            <a:ext cx="697627"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活用の用途</a:t>
            </a:r>
          </a:p>
        </p:txBody>
      </p:sp>
      <p:sp>
        <p:nvSpPr>
          <p:cNvPr id="6" name="正方形/長方形 5">
            <a:extLst>
              <a:ext uri="{FF2B5EF4-FFF2-40B4-BE49-F238E27FC236}">
                <a16:creationId xmlns:a16="http://schemas.microsoft.com/office/drawing/2014/main" id="{789E00E7-1756-4AEC-A7F8-3E9142A0333A}"/>
              </a:ext>
            </a:extLst>
          </p:cNvPr>
          <p:cNvSpPr/>
          <p:nvPr/>
        </p:nvSpPr>
        <p:spPr>
          <a:xfrm>
            <a:off x="646885" y="3845380"/>
            <a:ext cx="1986585" cy="2016278"/>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t"/>
          <a:lstStyle/>
          <a:p>
            <a:pPr algn="r"/>
            <a:endParaRPr kumimoji="1" lang="ja-JP" altLang="en-US" dirty="0"/>
          </a:p>
        </p:txBody>
      </p:sp>
      <p:sp>
        <p:nvSpPr>
          <p:cNvPr id="7" name="正方形/長方形 6">
            <a:extLst>
              <a:ext uri="{FF2B5EF4-FFF2-40B4-BE49-F238E27FC236}">
                <a16:creationId xmlns:a16="http://schemas.microsoft.com/office/drawing/2014/main" id="{9F56EB5C-A51F-4037-BAB0-F8B3CD8986E9}"/>
              </a:ext>
            </a:extLst>
          </p:cNvPr>
          <p:cNvSpPr/>
          <p:nvPr/>
        </p:nvSpPr>
        <p:spPr>
          <a:xfrm>
            <a:off x="646886" y="5883634"/>
            <a:ext cx="1991840" cy="630337"/>
          </a:xfrm>
          <a:prstGeom prst="rect">
            <a:avLst/>
          </a:prstGeom>
          <a:solidFill>
            <a:schemeClr val="bg1">
              <a:lumMod val="65000"/>
            </a:schemeClr>
          </a:solidFill>
        </p:spPr>
        <p:style>
          <a:lnRef idx="1">
            <a:schemeClr val="dk1"/>
          </a:lnRef>
          <a:fillRef idx="2">
            <a:schemeClr val="dk1"/>
          </a:fillRef>
          <a:effectRef idx="1">
            <a:schemeClr val="dk1"/>
          </a:effectRef>
          <a:fontRef idx="minor">
            <a:schemeClr val="dk1"/>
          </a:fontRef>
        </p:style>
        <p:txBody>
          <a:bodyPr rtlCol="0" anchor="t"/>
          <a:lstStyle/>
          <a:p>
            <a:pPr algn="r"/>
            <a:endParaRPr kumimoji="1" lang="ja-JP" altLang="en-US" sz="1400" dirty="0"/>
          </a:p>
        </p:txBody>
      </p:sp>
      <p:sp>
        <p:nvSpPr>
          <p:cNvPr id="8" name="正方形/長方形 7">
            <a:extLst>
              <a:ext uri="{FF2B5EF4-FFF2-40B4-BE49-F238E27FC236}">
                <a16:creationId xmlns:a16="http://schemas.microsoft.com/office/drawing/2014/main" id="{E13FAF7B-012E-4EFE-B9EE-E90EA78F4684}"/>
              </a:ext>
            </a:extLst>
          </p:cNvPr>
          <p:cNvSpPr/>
          <p:nvPr/>
        </p:nvSpPr>
        <p:spPr>
          <a:xfrm>
            <a:off x="1638266" y="4215951"/>
            <a:ext cx="468000" cy="2268000"/>
          </a:xfrm>
          <a:prstGeom prst="rect">
            <a:avLst/>
          </a:prstGeom>
          <a:solidFill>
            <a:schemeClr val="accent2">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dirty="0">
                <a:latin typeface="Meiryo UI" panose="020B0604030504040204" pitchFamily="50" charset="-128"/>
                <a:ea typeface="Meiryo UI" panose="020B0604030504040204" pitchFamily="50" charset="-128"/>
              </a:rPr>
              <a:t>③需給調整市場</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三次②</a:t>
            </a:r>
            <a:r>
              <a:rPr kumimoji="1" lang="en-US" altLang="ja-JP" sz="1000" dirty="0">
                <a:latin typeface="Meiryo UI" panose="020B0604030504040204" pitchFamily="50" charset="-128"/>
                <a:ea typeface="Meiryo UI" panose="020B0604030504040204" pitchFamily="50" charset="-128"/>
              </a:rPr>
              <a:t>)</a:t>
            </a:r>
          </a:p>
          <a:p>
            <a:r>
              <a:rPr kumimoji="1" lang="ja-JP" altLang="en-US" sz="1000" dirty="0">
                <a:latin typeface="Meiryo UI" panose="020B0604030504040204" pitchFamily="50" charset="-128"/>
                <a:ea typeface="Meiryo UI" panose="020B0604030504040204" pitchFamily="50" charset="-128"/>
              </a:rPr>
              <a:t>　１０００</a:t>
            </a:r>
            <a:r>
              <a:rPr kumimoji="1" lang="en-US" altLang="ja-JP" sz="1000" dirty="0">
                <a:latin typeface="Meiryo UI" panose="020B0604030504040204" pitchFamily="50" charset="-128"/>
                <a:ea typeface="Meiryo UI" panose="020B0604030504040204" pitchFamily="50" charset="-128"/>
              </a:rPr>
              <a:t>kW</a:t>
            </a:r>
          </a:p>
        </p:txBody>
      </p:sp>
      <p:sp>
        <p:nvSpPr>
          <p:cNvPr id="10" name="正方形/長方形 9">
            <a:extLst>
              <a:ext uri="{FF2B5EF4-FFF2-40B4-BE49-F238E27FC236}">
                <a16:creationId xmlns:a16="http://schemas.microsoft.com/office/drawing/2014/main" id="{E968E8D1-911C-49A0-AEAB-05F07E5AD86A}"/>
              </a:ext>
            </a:extLst>
          </p:cNvPr>
          <p:cNvSpPr/>
          <p:nvPr/>
        </p:nvSpPr>
        <p:spPr>
          <a:xfrm>
            <a:off x="665216" y="4215951"/>
            <a:ext cx="468000" cy="2268000"/>
          </a:xfrm>
          <a:prstGeom prst="rect">
            <a:avLst/>
          </a:prstGeom>
          <a:solidFill>
            <a:schemeClr val="accent6">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nchorCtr="0"/>
          <a:lstStyle/>
          <a:p>
            <a:r>
              <a:rPr kumimoji="1" lang="ja-JP" altLang="en-US" sz="1000" dirty="0">
                <a:solidFill>
                  <a:schemeClr val="tx1"/>
                </a:solidFill>
                <a:latin typeface="Meiryo UI" panose="020B0604030504040204" pitchFamily="50" charset="-128"/>
                <a:ea typeface="Meiryo UI" panose="020B0604030504040204" pitchFamily="50" charset="-128"/>
              </a:rPr>
              <a:t>②卸電力市場</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ja-JP" altLang="en-US" sz="1000" dirty="0">
                <a:solidFill>
                  <a:schemeClr val="tx1"/>
                </a:solidFill>
                <a:latin typeface="Meiryo UI" panose="020B0604030504040204" pitchFamily="50" charset="-128"/>
                <a:ea typeface="Meiryo UI" panose="020B0604030504040204" pitchFamily="50" charset="-128"/>
              </a:rPr>
              <a:t>　１０００</a:t>
            </a:r>
            <a:r>
              <a:rPr kumimoji="1" lang="en-US" altLang="ja-JP" sz="1000" dirty="0">
                <a:solidFill>
                  <a:schemeClr val="tx1"/>
                </a:solidFill>
                <a:latin typeface="Meiryo UI" panose="020B0604030504040204" pitchFamily="50" charset="-128"/>
                <a:ea typeface="Meiryo UI" panose="020B0604030504040204" pitchFamily="50" charset="-128"/>
              </a:rPr>
              <a:t>kW</a:t>
            </a:r>
          </a:p>
        </p:txBody>
      </p:sp>
      <p:sp>
        <p:nvSpPr>
          <p:cNvPr id="13" name="正方形/長方形 12">
            <a:extLst>
              <a:ext uri="{FF2B5EF4-FFF2-40B4-BE49-F238E27FC236}">
                <a16:creationId xmlns:a16="http://schemas.microsoft.com/office/drawing/2014/main" id="{C7A1795A-5C4F-4824-B56D-BCC43767F38F}"/>
              </a:ext>
            </a:extLst>
          </p:cNvPr>
          <p:cNvSpPr/>
          <p:nvPr/>
        </p:nvSpPr>
        <p:spPr>
          <a:xfrm>
            <a:off x="1151741" y="4215951"/>
            <a:ext cx="468000" cy="2268000"/>
          </a:xfrm>
          <a:prstGeom prst="rect">
            <a:avLst/>
          </a:prstGeom>
          <a:solidFill>
            <a:schemeClr val="accent5">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nchorCtr="0"/>
          <a:lstStyle/>
          <a:p>
            <a:r>
              <a:rPr kumimoji="1" lang="ja-JP" altLang="en-US" sz="1000" dirty="0">
                <a:solidFill>
                  <a:schemeClr val="tx1"/>
                </a:solidFill>
                <a:latin typeface="Meiryo UI" panose="020B0604030504040204" pitchFamily="50" charset="-128"/>
                <a:ea typeface="Meiryo UI" panose="020B0604030504040204" pitchFamily="50" charset="-128"/>
              </a:rPr>
              <a:t>⑤インバランス抑制</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ja-JP" altLang="en-US" sz="1000" dirty="0">
                <a:solidFill>
                  <a:schemeClr val="tx1"/>
                </a:solidFill>
                <a:latin typeface="Meiryo UI" panose="020B0604030504040204" pitchFamily="50" charset="-128"/>
                <a:ea typeface="Meiryo UI" panose="020B0604030504040204" pitchFamily="50" charset="-128"/>
              </a:rPr>
              <a:t>　１０００</a:t>
            </a:r>
            <a:r>
              <a:rPr kumimoji="1" lang="en-US" altLang="ja-JP" sz="1000" dirty="0">
                <a:solidFill>
                  <a:schemeClr val="tx1"/>
                </a:solidFill>
                <a:latin typeface="Meiryo UI" panose="020B0604030504040204" pitchFamily="50" charset="-128"/>
                <a:ea typeface="Meiryo UI" panose="020B0604030504040204" pitchFamily="50" charset="-128"/>
              </a:rPr>
              <a:t>KW</a:t>
            </a:r>
          </a:p>
        </p:txBody>
      </p:sp>
      <p:sp>
        <p:nvSpPr>
          <p:cNvPr id="26" name="正方形/長方形 25">
            <a:extLst>
              <a:ext uri="{FF2B5EF4-FFF2-40B4-BE49-F238E27FC236}">
                <a16:creationId xmlns:a16="http://schemas.microsoft.com/office/drawing/2014/main" id="{D8D2E390-1ECA-4C3F-AA65-A0BEC755DDAD}"/>
              </a:ext>
            </a:extLst>
          </p:cNvPr>
          <p:cNvSpPr/>
          <p:nvPr/>
        </p:nvSpPr>
        <p:spPr>
          <a:xfrm>
            <a:off x="4937380" y="6010490"/>
            <a:ext cx="2244469" cy="513965"/>
          </a:xfrm>
          <a:prstGeom prst="rect">
            <a:avLst/>
          </a:prstGeom>
          <a:solidFill>
            <a:schemeClr val="bg1">
              <a:lumMod val="65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kumimoji="1" lang="ja-JP" altLang="en-US" sz="1000" dirty="0">
                <a:latin typeface="Meiryo UI" panose="020B0604030504040204" pitchFamily="50" charset="-128"/>
                <a:ea typeface="Meiryo UI" panose="020B0604030504040204" pitchFamily="50" charset="-128"/>
              </a:rPr>
              <a:t>⑥デマンド抑制</a:t>
            </a:r>
            <a:endParaRPr kumimoji="1" lang="en-US" altLang="ja-JP" sz="1000" dirty="0">
              <a:latin typeface="Meiryo UI" panose="020B0604030504040204" pitchFamily="50" charset="-128"/>
              <a:ea typeface="Meiryo UI" panose="020B0604030504040204" pitchFamily="50" charset="-128"/>
            </a:endParaRPr>
          </a:p>
          <a:p>
            <a:pPr algn="ctr"/>
            <a:r>
              <a:rPr kumimoji="1" lang="en-US" altLang="ja-JP" sz="800" dirty="0">
                <a:solidFill>
                  <a:srgbClr val="FF0000"/>
                </a:solidFill>
                <a:latin typeface="Meiryo UI" panose="020B0604030504040204" pitchFamily="50" charset="-128"/>
                <a:ea typeface="Meiryo UI" panose="020B0604030504040204" pitchFamily="50" charset="-128"/>
              </a:rPr>
              <a:t>(</a:t>
            </a:r>
            <a:r>
              <a:rPr kumimoji="1" lang="ja-JP" altLang="en-US" sz="800" dirty="0">
                <a:solidFill>
                  <a:srgbClr val="FF0000"/>
                </a:solidFill>
                <a:latin typeface="Meiryo UI" panose="020B0604030504040204" pitchFamily="50" charset="-128"/>
                <a:ea typeface="Meiryo UI" panose="020B0604030504040204" pitchFamily="50" charset="-128"/>
              </a:rPr>
              <a:t>用途不適のため除外</a:t>
            </a:r>
            <a:r>
              <a:rPr kumimoji="1" lang="en-US" altLang="ja-JP" sz="800" dirty="0">
                <a:solidFill>
                  <a:srgbClr val="FF0000"/>
                </a:solidFill>
                <a:latin typeface="Meiryo UI" panose="020B0604030504040204" pitchFamily="50" charset="-128"/>
                <a:ea typeface="Meiryo UI" panose="020B0604030504040204" pitchFamily="50" charset="-128"/>
              </a:rPr>
              <a:t>)</a:t>
            </a:r>
            <a:endParaRPr kumimoji="1" lang="en-US" altLang="ja-JP" sz="1000" dirty="0">
              <a:solidFill>
                <a:srgbClr val="FF0000"/>
              </a:solidFill>
              <a:latin typeface="Meiryo UI" panose="020B0604030504040204" pitchFamily="50" charset="-128"/>
              <a:ea typeface="Meiryo UI" panose="020B0604030504040204" pitchFamily="50" charset="-128"/>
            </a:endParaRPr>
          </a:p>
          <a:p>
            <a:pPr algn="ctr"/>
            <a:r>
              <a:rPr kumimoji="1" lang="en-US" altLang="ja-JP" sz="1000" dirty="0">
                <a:latin typeface="Meiryo UI" panose="020B0604030504040204" pitchFamily="50" charset="-128"/>
                <a:ea typeface="Meiryo UI" panose="020B0604030504040204" pitchFamily="50" charset="-128"/>
              </a:rPr>
              <a:t>3.5MWh</a:t>
            </a:r>
            <a:endParaRPr kumimoji="1" lang="ja-JP" altLang="en-US" sz="1000" dirty="0">
              <a:latin typeface="Meiryo UI" panose="020B0604030504040204" pitchFamily="50" charset="-128"/>
              <a:ea typeface="Meiryo UI" panose="020B0604030504040204" pitchFamily="50" charset="-128"/>
            </a:endParaRPr>
          </a:p>
        </p:txBody>
      </p:sp>
      <p:sp>
        <p:nvSpPr>
          <p:cNvPr id="62" name="テキスト ボックス 61">
            <a:extLst>
              <a:ext uri="{FF2B5EF4-FFF2-40B4-BE49-F238E27FC236}">
                <a16:creationId xmlns:a16="http://schemas.microsoft.com/office/drawing/2014/main" id="{B67906E9-ECBD-4528-924D-D539AC63BDBB}"/>
              </a:ext>
            </a:extLst>
          </p:cNvPr>
          <p:cNvSpPr txBox="1"/>
          <p:nvPr/>
        </p:nvSpPr>
        <p:spPr>
          <a:xfrm>
            <a:off x="256032" y="636850"/>
            <a:ext cx="6015045"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 </a:t>
            </a:r>
            <a:r>
              <a:rPr kumimoji="1" lang="ja-JP" altLang="en-US" sz="2000" b="1" dirty="0">
                <a:solidFill>
                  <a:sysClr val="windowText" lastClr="000000"/>
                </a:solidFill>
                <a:latin typeface="Meiryo UI" panose="020B0604030504040204" pitchFamily="50" charset="-128"/>
                <a:ea typeface="Meiryo UI" panose="020B0604030504040204" pitchFamily="50" charset="-128"/>
              </a:rPr>
              <a:t>補助対象設備の用途　</a:t>
            </a:r>
            <a:r>
              <a:rPr kumimoji="1" lang="en-US" altLang="ja-JP" sz="2000" b="1" dirty="0">
                <a:solidFill>
                  <a:sysClr val="windowText" lastClr="000000"/>
                </a:solidFill>
                <a:latin typeface="Meiryo UI" panose="020B0604030504040204" pitchFamily="50" charset="-128"/>
                <a:ea typeface="Meiryo UI" panose="020B0604030504040204" pitchFamily="50" charset="-128"/>
              </a:rPr>
              <a:t>A.</a:t>
            </a:r>
            <a:r>
              <a:rPr kumimoji="1" lang="ja-JP" altLang="en-US" sz="2000" b="1" dirty="0">
                <a:solidFill>
                  <a:sysClr val="windowText" lastClr="000000"/>
                </a:solidFill>
                <a:latin typeface="Meiryo UI" panose="020B0604030504040204" pitchFamily="50" charset="-128"/>
                <a:ea typeface="Meiryo UI" panose="020B0604030504040204" pitchFamily="50" charset="-128"/>
              </a:rPr>
              <a:t>概要（用途、関係図）</a:t>
            </a:r>
            <a:endParaRPr kumimoji="1" lang="en-US" altLang="ja-JP" sz="2000" b="1" dirty="0">
              <a:solidFill>
                <a:sysClr val="windowText" lastClr="000000"/>
              </a:solidFill>
              <a:latin typeface="Meiryo UI" panose="020B0604030504040204" pitchFamily="50" charset="-128"/>
              <a:ea typeface="Meiryo UI" panose="020B0604030504040204" pitchFamily="50" charset="-128"/>
            </a:endParaRPr>
          </a:p>
        </p:txBody>
      </p:sp>
      <p:cxnSp>
        <p:nvCxnSpPr>
          <p:cNvPr id="65" name="直線矢印コネクタ 64">
            <a:extLst>
              <a:ext uri="{FF2B5EF4-FFF2-40B4-BE49-F238E27FC236}">
                <a16:creationId xmlns:a16="http://schemas.microsoft.com/office/drawing/2014/main" id="{4847D560-3DDA-4E12-B5C5-5FC9D9908561}"/>
              </a:ext>
            </a:extLst>
          </p:cNvPr>
          <p:cNvCxnSpPr>
            <a:cxnSpLocks/>
          </p:cNvCxnSpPr>
          <p:nvPr/>
        </p:nvCxnSpPr>
        <p:spPr>
          <a:xfrm>
            <a:off x="578258" y="6571193"/>
            <a:ext cx="2636357" cy="0"/>
          </a:xfrm>
          <a:prstGeom prst="straightConnector1">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E4850FCE-C466-495D-809D-6EDBA424E3E0}"/>
              </a:ext>
            </a:extLst>
          </p:cNvPr>
          <p:cNvSpPr/>
          <p:nvPr/>
        </p:nvSpPr>
        <p:spPr>
          <a:xfrm>
            <a:off x="2124791" y="4215951"/>
            <a:ext cx="468000" cy="2268000"/>
          </a:xfrm>
          <a:prstGeom prst="rect">
            <a:avLst/>
          </a:prstGeom>
          <a:solidFill>
            <a:schemeClr val="accent4">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vert="eaVert" rtlCol="0" anchor="ctr"/>
          <a:lstStyle/>
          <a:p>
            <a:r>
              <a:rPr kumimoji="1" lang="ja-JP" altLang="en-US" sz="1000" dirty="0">
                <a:latin typeface="Meiryo UI" panose="020B0604030504040204" pitchFamily="50" charset="-128"/>
                <a:ea typeface="Meiryo UI" panose="020B0604030504040204" pitchFamily="50" charset="-128"/>
              </a:rPr>
              <a:t>④需給調整市場</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一次</a:t>
            </a:r>
            <a:r>
              <a:rPr kumimoji="1" lang="en-US" altLang="ja-JP" sz="1000" dirty="0">
                <a:latin typeface="Meiryo UI" panose="020B0604030504040204" pitchFamily="50" charset="-128"/>
                <a:ea typeface="Meiryo UI" panose="020B0604030504040204" pitchFamily="50" charset="-128"/>
              </a:rPr>
              <a:t>)</a:t>
            </a:r>
          </a:p>
          <a:p>
            <a:r>
              <a:rPr kumimoji="1" lang="ja-JP" altLang="en-US" sz="1000" dirty="0">
                <a:latin typeface="Meiryo UI" panose="020B0604030504040204" pitchFamily="50" charset="-128"/>
                <a:ea typeface="Meiryo UI" panose="020B0604030504040204" pitchFamily="50" charset="-128"/>
              </a:rPr>
              <a:t>　１０００</a:t>
            </a:r>
            <a:r>
              <a:rPr kumimoji="1" lang="en-US" altLang="ja-JP" sz="1000" dirty="0">
                <a:latin typeface="Meiryo UI" panose="020B0604030504040204" pitchFamily="50" charset="-128"/>
                <a:ea typeface="Meiryo UI" panose="020B0604030504040204" pitchFamily="50" charset="-128"/>
              </a:rPr>
              <a:t>kW</a:t>
            </a:r>
          </a:p>
        </p:txBody>
      </p:sp>
      <p:sp>
        <p:nvSpPr>
          <p:cNvPr id="71" name="テキスト ボックス 70">
            <a:extLst>
              <a:ext uri="{FF2B5EF4-FFF2-40B4-BE49-F238E27FC236}">
                <a16:creationId xmlns:a16="http://schemas.microsoft.com/office/drawing/2014/main" id="{51ADC6E3-C13F-4A43-B7C9-7842326100C9}"/>
              </a:ext>
            </a:extLst>
          </p:cNvPr>
          <p:cNvSpPr txBox="1"/>
          <p:nvPr/>
        </p:nvSpPr>
        <p:spPr>
          <a:xfrm rot="16200000">
            <a:off x="176159" y="5242228"/>
            <a:ext cx="595035"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定格出力</a:t>
            </a:r>
          </a:p>
        </p:txBody>
      </p:sp>
      <p:sp>
        <p:nvSpPr>
          <p:cNvPr id="80" name="テキスト ボックス 79">
            <a:extLst>
              <a:ext uri="{FF2B5EF4-FFF2-40B4-BE49-F238E27FC236}">
                <a16:creationId xmlns:a16="http://schemas.microsoft.com/office/drawing/2014/main" id="{35723F52-100E-4DC2-B306-3F18A06B68C5}"/>
              </a:ext>
            </a:extLst>
          </p:cNvPr>
          <p:cNvSpPr txBox="1"/>
          <p:nvPr/>
        </p:nvSpPr>
        <p:spPr>
          <a:xfrm>
            <a:off x="2731332" y="5649029"/>
            <a:ext cx="1137429" cy="830997"/>
          </a:xfrm>
          <a:prstGeom prst="rect">
            <a:avLst/>
          </a:prstGeom>
          <a:noFill/>
        </p:spPr>
        <p:txBody>
          <a:bodyPr vert="horz" wrap="square" rtlCol="0">
            <a:spAutoFit/>
          </a:bodyPr>
          <a:lstStyle/>
          <a:p>
            <a:r>
              <a:rPr kumimoji="1" lang="ja-JP" altLang="en-US" sz="1000" dirty="0">
                <a:latin typeface="Meiryo UI" panose="020B0604030504040204" pitchFamily="50" charset="-128"/>
                <a:ea typeface="Meiryo UI" panose="020B0604030504040204" pitchFamily="50" charset="-128"/>
              </a:rPr>
              <a:t>⑥デマンド</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抑制</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solidFill>
                  <a:srgbClr val="FF0000"/>
                </a:solidFill>
                <a:latin typeface="Meiryo UI" panose="020B0604030504040204" pitchFamily="50" charset="-128"/>
                <a:ea typeface="Meiryo UI" panose="020B0604030504040204" pitchFamily="50" charset="-128"/>
              </a:rPr>
              <a:t>　</a:t>
            </a:r>
            <a:r>
              <a:rPr kumimoji="1" lang="en-US" altLang="ja-JP" sz="800" dirty="0">
                <a:solidFill>
                  <a:srgbClr val="FF0000"/>
                </a:solidFill>
                <a:latin typeface="Meiryo UI" panose="020B0604030504040204" pitchFamily="50" charset="-128"/>
                <a:ea typeface="Meiryo UI" panose="020B0604030504040204" pitchFamily="50" charset="-128"/>
              </a:rPr>
              <a:t>(</a:t>
            </a:r>
            <a:r>
              <a:rPr kumimoji="1" lang="ja-JP" altLang="en-US" sz="800" dirty="0">
                <a:solidFill>
                  <a:srgbClr val="FF0000"/>
                </a:solidFill>
                <a:latin typeface="Meiryo UI" panose="020B0604030504040204" pitchFamily="50" charset="-128"/>
                <a:ea typeface="Meiryo UI" panose="020B0604030504040204" pitchFamily="50" charset="-128"/>
              </a:rPr>
              <a:t>用途不適の</a:t>
            </a:r>
            <a:endParaRPr kumimoji="1" lang="en-US" altLang="ja-JP" sz="800" dirty="0">
              <a:solidFill>
                <a:srgbClr val="FF0000"/>
              </a:solidFill>
              <a:latin typeface="Meiryo UI" panose="020B0604030504040204" pitchFamily="50" charset="-128"/>
              <a:ea typeface="Meiryo UI" panose="020B0604030504040204" pitchFamily="50" charset="-128"/>
            </a:endParaRPr>
          </a:p>
          <a:p>
            <a:r>
              <a:rPr kumimoji="1" lang="ja-JP" altLang="en-US" sz="800" dirty="0">
                <a:solidFill>
                  <a:srgbClr val="FF0000"/>
                </a:solidFill>
                <a:latin typeface="Meiryo UI" panose="020B0604030504040204" pitchFamily="50" charset="-128"/>
                <a:ea typeface="Meiryo UI" panose="020B0604030504040204" pitchFamily="50" charset="-128"/>
              </a:rPr>
              <a:t>　ため除外</a:t>
            </a:r>
            <a:r>
              <a:rPr kumimoji="1" lang="en-US" altLang="ja-JP" sz="800" dirty="0">
                <a:solidFill>
                  <a:srgbClr val="FF0000"/>
                </a:solidFill>
                <a:latin typeface="Meiryo UI" panose="020B0604030504040204" pitchFamily="50" charset="-128"/>
                <a:ea typeface="Meiryo UI" panose="020B0604030504040204" pitchFamily="50" charset="-128"/>
              </a:rPr>
              <a:t>)</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200kW</a:t>
            </a:r>
          </a:p>
        </p:txBody>
      </p:sp>
      <p:sp>
        <p:nvSpPr>
          <p:cNvPr id="82" name="左中かっこ 81">
            <a:extLst>
              <a:ext uri="{FF2B5EF4-FFF2-40B4-BE49-F238E27FC236}">
                <a16:creationId xmlns:a16="http://schemas.microsoft.com/office/drawing/2014/main" id="{4738482B-93CF-439E-B717-A10CE46C8639}"/>
              </a:ext>
            </a:extLst>
          </p:cNvPr>
          <p:cNvSpPr/>
          <p:nvPr/>
        </p:nvSpPr>
        <p:spPr>
          <a:xfrm flipH="1">
            <a:off x="2748769" y="5892426"/>
            <a:ext cx="73962" cy="6120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84" name="直線コネクタ 83">
            <a:extLst>
              <a:ext uri="{FF2B5EF4-FFF2-40B4-BE49-F238E27FC236}">
                <a16:creationId xmlns:a16="http://schemas.microsoft.com/office/drawing/2014/main" id="{DC2ADDC3-A463-4DEF-AC48-A11A9BAFCBAA}"/>
              </a:ext>
            </a:extLst>
          </p:cNvPr>
          <p:cNvCxnSpPr>
            <a:cxnSpLocks/>
          </p:cNvCxnSpPr>
          <p:nvPr/>
        </p:nvCxnSpPr>
        <p:spPr>
          <a:xfrm>
            <a:off x="2724471" y="4212854"/>
            <a:ext cx="102293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9EB4E26A-29C5-4E93-8DB3-15BF641DFF9B}"/>
              </a:ext>
            </a:extLst>
          </p:cNvPr>
          <p:cNvCxnSpPr>
            <a:cxnSpLocks/>
          </p:cNvCxnSpPr>
          <p:nvPr/>
        </p:nvCxnSpPr>
        <p:spPr>
          <a:xfrm>
            <a:off x="2724471" y="6513971"/>
            <a:ext cx="720000"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6" name="左中かっこ 85">
            <a:extLst>
              <a:ext uri="{FF2B5EF4-FFF2-40B4-BE49-F238E27FC236}">
                <a16:creationId xmlns:a16="http://schemas.microsoft.com/office/drawing/2014/main" id="{EF906D52-4E9D-4458-A9FF-4B751761C4C7}"/>
              </a:ext>
            </a:extLst>
          </p:cNvPr>
          <p:cNvSpPr/>
          <p:nvPr/>
        </p:nvSpPr>
        <p:spPr>
          <a:xfrm flipH="1">
            <a:off x="3495610" y="4212854"/>
            <a:ext cx="123229" cy="2291572"/>
          </a:xfrm>
          <a:prstGeom prst="leftBrace">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13B84E4-379A-44E3-8AFB-D819538D688C}"/>
              </a:ext>
            </a:extLst>
          </p:cNvPr>
          <p:cNvSpPr txBox="1"/>
          <p:nvPr/>
        </p:nvSpPr>
        <p:spPr>
          <a:xfrm>
            <a:off x="3199193" y="5134784"/>
            <a:ext cx="697627"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rPr>
              <a:t>活用電力</a:t>
            </a:r>
            <a:endParaRPr kumimoji="1" lang="en-US" altLang="ja-JP" sz="1000" b="1" dirty="0">
              <a:solidFill>
                <a:srgbClr val="FF0000"/>
              </a:solidFill>
            </a:endParaRPr>
          </a:p>
          <a:p>
            <a:pPr algn="ctr"/>
            <a:r>
              <a:rPr kumimoji="1" lang="en-US" altLang="ja-JP" sz="1000" b="1" dirty="0">
                <a:solidFill>
                  <a:srgbClr val="FF0000"/>
                </a:solidFill>
              </a:rPr>
              <a:t>1,000kW</a:t>
            </a:r>
            <a:endParaRPr kumimoji="1" lang="ja-JP" altLang="en-US" sz="1000" b="1" dirty="0">
              <a:solidFill>
                <a:srgbClr val="FF0000"/>
              </a:solidFill>
            </a:endParaRPr>
          </a:p>
        </p:txBody>
      </p:sp>
      <p:cxnSp>
        <p:nvCxnSpPr>
          <p:cNvPr id="88" name="直線矢印コネクタ 87">
            <a:extLst>
              <a:ext uri="{FF2B5EF4-FFF2-40B4-BE49-F238E27FC236}">
                <a16:creationId xmlns:a16="http://schemas.microsoft.com/office/drawing/2014/main" id="{CF0640D8-BF0C-469E-ADBB-467486D22B63}"/>
              </a:ext>
            </a:extLst>
          </p:cNvPr>
          <p:cNvCxnSpPr>
            <a:cxnSpLocks/>
          </p:cNvCxnSpPr>
          <p:nvPr/>
        </p:nvCxnSpPr>
        <p:spPr>
          <a:xfrm flipV="1">
            <a:off x="4885993" y="4065448"/>
            <a:ext cx="0" cy="251507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AAFA62F8-3C92-4411-B464-0CD7112EDC2F}"/>
              </a:ext>
            </a:extLst>
          </p:cNvPr>
          <p:cNvCxnSpPr>
            <a:cxnSpLocks/>
          </p:cNvCxnSpPr>
          <p:nvPr/>
        </p:nvCxnSpPr>
        <p:spPr>
          <a:xfrm>
            <a:off x="4868975" y="6571193"/>
            <a:ext cx="2402489"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5A43C450-5DF5-414F-8D78-9004A5BAABBE}"/>
              </a:ext>
            </a:extLst>
          </p:cNvPr>
          <p:cNvSpPr txBox="1"/>
          <p:nvPr/>
        </p:nvSpPr>
        <p:spPr>
          <a:xfrm rot="16200000">
            <a:off x="4466876" y="5242228"/>
            <a:ext cx="595035"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活用電力</a:t>
            </a:r>
          </a:p>
        </p:txBody>
      </p:sp>
      <p:sp>
        <p:nvSpPr>
          <p:cNvPr id="92" name="テキスト ボックス 91">
            <a:extLst>
              <a:ext uri="{FF2B5EF4-FFF2-40B4-BE49-F238E27FC236}">
                <a16:creationId xmlns:a16="http://schemas.microsoft.com/office/drawing/2014/main" id="{D1FEB5B2-2D3A-44D6-8982-2081D34E222F}"/>
              </a:ext>
            </a:extLst>
          </p:cNvPr>
          <p:cNvSpPr txBox="1"/>
          <p:nvPr/>
        </p:nvSpPr>
        <p:spPr>
          <a:xfrm>
            <a:off x="5826028" y="6571193"/>
            <a:ext cx="389850" cy="215444"/>
          </a:xfrm>
          <a:prstGeom prst="rect">
            <a:avLst/>
          </a:prstGeom>
          <a:noFill/>
        </p:spPr>
        <p:txBody>
          <a:bodyPr wrap="none" rtlCol="0">
            <a:spAutoFit/>
          </a:bodyPr>
          <a:lstStyle/>
          <a:p>
            <a:r>
              <a:rPr kumimoji="1" lang="ja-JP" altLang="en-US" sz="800" dirty="0">
                <a:latin typeface="Meiryo UI" panose="020B0604030504040204" pitchFamily="50" charset="-128"/>
                <a:ea typeface="Meiryo UI" panose="020B0604030504040204" pitchFamily="50" charset="-128"/>
              </a:rPr>
              <a:t>時間</a:t>
            </a:r>
          </a:p>
        </p:txBody>
      </p:sp>
      <p:sp>
        <p:nvSpPr>
          <p:cNvPr id="94" name="正方形/長方形 93">
            <a:extLst>
              <a:ext uri="{FF2B5EF4-FFF2-40B4-BE49-F238E27FC236}">
                <a16:creationId xmlns:a16="http://schemas.microsoft.com/office/drawing/2014/main" id="{BFB39E3B-AC55-40AD-AF4D-63857B3B3C96}"/>
              </a:ext>
            </a:extLst>
          </p:cNvPr>
          <p:cNvSpPr/>
          <p:nvPr/>
        </p:nvSpPr>
        <p:spPr>
          <a:xfrm>
            <a:off x="4907231" y="4191229"/>
            <a:ext cx="1845183" cy="1798447"/>
          </a:xfrm>
          <a:prstGeom prst="rect">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テキスト ボックス 94">
            <a:extLst>
              <a:ext uri="{FF2B5EF4-FFF2-40B4-BE49-F238E27FC236}">
                <a16:creationId xmlns:a16="http://schemas.microsoft.com/office/drawing/2014/main" id="{E4352C1F-1874-4C2E-879C-A0F53FD4B21D}"/>
              </a:ext>
            </a:extLst>
          </p:cNvPr>
          <p:cNvSpPr txBox="1"/>
          <p:nvPr/>
        </p:nvSpPr>
        <p:spPr>
          <a:xfrm>
            <a:off x="7218565" y="5009985"/>
            <a:ext cx="914033" cy="400110"/>
          </a:xfrm>
          <a:prstGeom prst="rect">
            <a:avLst/>
          </a:prstGeom>
          <a:solidFill>
            <a:schemeClr val="bg1"/>
          </a:solidFill>
          <a:ln>
            <a:solidFill>
              <a:srgbClr val="FF0000"/>
            </a:solidFill>
          </a:ln>
        </p:spPr>
        <p:txBody>
          <a:bodyPr wrap="none" rtlCol="0">
            <a:spAutoFit/>
          </a:bodyPr>
          <a:lstStyle/>
          <a:p>
            <a:pPr algn="ctr"/>
            <a:r>
              <a:rPr kumimoji="1" lang="ja-JP" altLang="en-US" sz="1000" b="1" dirty="0">
                <a:solidFill>
                  <a:srgbClr val="FF0000"/>
                </a:solidFill>
                <a:latin typeface="Meiryo UI" panose="020B0604030504040204" pitchFamily="50" charset="-128"/>
                <a:ea typeface="Meiryo UI" panose="020B0604030504040204" pitchFamily="50" charset="-128"/>
              </a:rPr>
              <a:t>活用電力量</a:t>
            </a:r>
            <a:endParaRPr kumimoji="1" lang="en-US" altLang="ja-JP" sz="1000" b="1" dirty="0">
              <a:solidFill>
                <a:srgbClr val="FF0000"/>
              </a:solidFill>
              <a:latin typeface="Meiryo UI" panose="020B0604030504040204" pitchFamily="50" charset="-128"/>
              <a:ea typeface="Meiryo UI" panose="020B0604030504040204" pitchFamily="50" charset="-128"/>
            </a:endParaRPr>
          </a:p>
          <a:p>
            <a:pPr algn="ctr"/>
            <a:r>
              <a:rPr kumimoji="1" lang="en-US" altLang="ja-JP" sz="1000" b="1" dirty="0">
                <a:solidFill>
                  <a:srgbClr val="FF0000"/>
                </a:solidFill>
                <a:latin typeface="Meiryo UI" panose="020B0604030504040204" pitchFamily="50" charset="-128"/>
                <a:ea typeface="Meiryo UI" panose="020B0604030504040204" pitchFamily="50" charset="-128"/>
              </a:rPr>
              <a:t>1,250MWh</a:t>
            </a:r>
            <a:endParaRPr kumimoji="1" lang="ja-JP" altLang="en-US" sz="1000" b="1" dirty="0">
              <a:solidFill>
                <a:srgbClr val="FF0000"/>
              </a:solidFill>
              <a:latin typeface="Meiryo UI" panose="020B0604030504040204" pitchFamily="50" charset="-128"/>
              <a:ea typeface="Meiryo UI" panose="020B0604030504040204" pitchFamily="50" charset="-128"/>
            </a:endParaRPr>
          </a:p>
        </p:txBody>
      </p:sp>
      <p:sp>
        <p:nvSpPr>
          <p:cNvPr id="101" name="テキスト ボックス 100">
            <a:extLst>
              <a:ext uri="{FF2B5EF4-FFF2-40B4-BE49-F238E27FC236}">
                <a16:creationId xmlns:a16="http://schemas.microsoft.com/office/drawing/2014/main" id="{F4D256A7-13B8-40DB-84A5-6F7DDDE7010B}"/>
              </a:ext>
            </a:extLst>
          </p:cNvPr>
          <p:cNvSpPr txBox="1"/>
          <p:nvPr/>
        </p:nvSpPr>
        <p:spPr>
          <a:xfrm>
            <a:off x="5674658" y="3943392"/>
            <a:ext cx="3023585" cy="253916"/>
          </a:xfrm>
          <a:prstGeom prst="rect">
            <a:avLst/>
          </a:prstGeom>
          <a:noFill/>
        </p:spPr>
        <p:txBody>
          <a:bodyPr wrap="none" rtlCol="0">
            <a:spAutoFit/>
          </a:bodyPr>
          <a:lstStyle/>
          <a:p>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活用電力量は、想定可能な放電電力量のみ記載</a:t>
            </a:r>
          </a:p>
        </p:txBody>
      </p:sp>
      <p:sp>
        <p:nvSpPr>
          <p:cNvPr id="103" name="テキスト ボックス 102">
            <a:extLst>
              <a:ext uri="{FF2B5EF4-FFF2-40B4-BE49-F238E27FC236}">
                <a16:creationId xmlns:a16="http://schemas.microsoft.com/office/drawing/2014/main" id="{5CCD1C31-7A1F-4512-B585-E26B43A9C790}"/>
              </a:ext>
            </a:extLst>
          </p:cNvPr>
          <p:cNvSpPr txBox="1"/>
          <p:nvPr/>
        </p:nvSpPr>
        <p:spPr>
          <a:xfrm>
            <a:off x="359136" y="2459249"/>
            <a:ext cx="588623" cy="253916"/>
          </a:xfrm>
          <a:prstGeom prst="rect">
            <a:avLst/>
          </a:prstGeom>
          <a:solidFill>
            <a:schemeClr val="accent3">
              <a:lumMod val="20000"/>
              <a:lumOff val="80000"/>
            </a:schemeClr>
          </a:solidFill>
        </p:spPr>
        <p:txBody>
          <a:bodyPr wrap="none" rtlCol="0">
            <a:spAutoFit/>
          </a:bodyPr>
          <a:lstStyle/>
          <a:p>
            <a:r>
              <a:rPr kumimoji="1" lang="ja-JP" altLang="en-US" sz="1050" b="1" dirty="0"/>
              <a:t>記載例</a:t>
            </a:r>
            <a:endParaRPr kumimoji="1" lang="ja-JP" altLang="en-US" sz="1050" b="1" dirty="0">
              <a:solidFill>
                <a:srgbClr val="00B050"/>
              </a:solidFill>
            </a:endParaRPr>
          </a:p>
        </p:txBody>
      </p:sp>
      <p:sp>
        <p:nvSpPr>
          <p:cNvPr id="104" name="正方形/長方形 103">
            <a:extLst>
              <a:ext uri="{FF2B5EF4-FFF2-40B4-BE49-F238E27FC236}">
                <a16:creationId xmlns:a16="http://schemas.microsoft.com/office/drawing/2014/main" id="{2CDDCEBF-42DD-480E-B357-2D1023C946E4}"/>
              </a:ext>
            </a:extLst>
          </p:cNvPr>
          <p:cNvSpPr/>
          <p:nvPr/>
        </p:nvSpPr>
        <p:spPr>
          <a:xfrm>
            <a:off x="4972122" y="5423950"/>
            <a:ext cx="979838" cy="507553"/>
          </a:xfrm>
          <a:prstGeom prst="rect">
            <a:avLst/>
          </a:prstGeom>
          <a:solidFill>
            <a:schemeClr val="accent1">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dirty="0">
                <a:latin typeface="Meiryo UI" panose="020B0604030504040204" pitchFamily="50" charset="-128"/>
                <a:ea typeface="Meiryo UI" panose="020B0604030504040204" pitchFamily="50" charset="-128"/>
              </a:rPr>
              <a:t>①容量市場</a:t>
            </a:r>
            <a:endParaRPr kumimoji="1" lang="en-US" altLang="ja-JP" sz="1000" dirty="0">
              <a:latin typeface="Meiryo UI" panose="020B0604030504040204" pitchFamily="50" charset="-128"/>
              <a:ea typeface="Meiryo UI" panose="020B0604030504040204" pitchFamily="50" charset="-128"/>
            </a:endParaRPr>
          </a:p>
          <a:p>
            <a:pPr algn="ctr"/>
            <a:r>
              <a:rPr kumimoji="1" lang="en-US" altLang="ja-JP" sz="800" dirty="0">
                <a:solidFill>
                  <a:srgbClr val="FF0000"/>
                </a:solidFill>
                <a:latin typeface="Meiryo UI" panose="020B0604030504040204" pitchFamily="50" charset="-128"/>
                <a:ea typeface="Meiryo UI" panose="020B0604030504040204" pitchFamily="50" charset="-128"/>
              </a:rPr>
              <a:t>(</a:t>
            </a:r>
            <a:r>
              <a:rPr kumimoji="1" lang="ja-JP" altLang="en-US" sz="800" dirty="0">
                <a:solidFill>
                  <a:srgbClr val="FF0000"/>
                </a:solidFill>
                <a:latin typeface="Meiryo UI" panose="020B0604030504040204" pitchFamily="50" charset="-128"/>
                <a:ea typeface="Meiryo UI" panose="020B0604030504040204" pitchFamily="50" charset="-128"/>
              </a:rPr>
              <a:t>併用のため除外</a:t>
            </a:r>
            <a:r>
              <a:rPr kumimoji="1" lang="en-US" altLang="ja-JP" sz="800" dirty="0">
                <a:solidFill>
                  <a:srgbClr val="FF0000"/>
                </a:solidFill>
                <a:latin typeface="Meiryo UI" panose="020B0604030504040204" pitchFamily="50" charset="-128"/>
                <a:ea typeface="Meiryo UI" panose="020B0604030504040204" pitchFamily="50" charset="-128"/>
              </a:rPr>
              <a:t>)</a:t>
            </a:r>
            <a:endParaRPr kumimoji="1" lang="en-US" altLang="ja-JP" sz="1000" dirty="0">
              <a:solidFill>
                <a:srgbClr val="FF0000"/>
              </a:solidFill>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11.5MWh</a:t>
            </a:r>
          </a:p>
        </p:txBody>
      </p:sp>
      <p:sp>
        <p:nvSpPr>
          <p:cNvPr id="105" name="左中かっこ 104">
            <a:extLst>
              <a:ext uri="{FF2B5EF4-FFF2-40B4-BE49-F238E27FC236}">
                <a16:creationId xmlns:a16="http://schemas.microsoft.com/office/drawing/2014/main" id="{7FA06905-8EFA-43D1-9DB5-62392B90BF85}"/>
              </a:ext>
            </a:extLst>
          </p:cNvPr>
          <p:cNvSpPr/>
          <p:nvPr/>
        </p:nvSpPr>
        <p:spPr>
          <a:xfrm flipH="1">
            <a:off x="2749433" y="4246292"/>
            <a:ext cx="46688" cy="161536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7" name="テキスト ボックス 106">
            <a:extLst>
              <a:ext uri="{FF2B5EF4-FFF2-40B4-BE49-F238E27FC236}">
                <a16:creationId xmlns:a16="http://schemas.microsoft.com/office/drawing/2014/main" id="{232F53A5-090C-40FF-9906-8DA05824647F}"/>
              </a:ext>
            </a:extLst>
          </p:cNvPr>
          <p:cNvSpPr txBox="1"/>
          <p:nvPr/>
        </p:nvSpPr>
        <p:spPr>
          <a:xfrm>
            <a:off x="2670269" y="4516414"/>
            <a:ext cx="945799" cy="646331"/>
          </a:xfrm>
          <a:prstGeom prst="rect">
            <a:avLst/>
          </a:prstGeom>
          <a:noFill/>
        </p:spPr>
        <p:txBody>
          <a:bodyPr wrap="square">
            <a:spAutoFit/>
          </a:bodyPr>
          <a:lstStyle/>
          <a:p>
            <a:pPr algn="ctr"/>
            <a:r>
              <a:rPr kumimoji="1" lang="ja-JP" altLang="en-US" sz="1000" dirty="0">
                <a:latin typeface="Meiryo UI" panose="020B0604030504040204" pitchFamily="50" charset="-128"/>
                <a:ea typeface="Meiryo UI" panose="020B0604030504040204" pitchFamily="50" charset="-128"/>
              </a:rPr>
              <a:t>①容量市場</a:t>
            </a:r>
            <a:endParaRPr kumimoji="1" lang="en-US" altLang="ja-JP" sz="1000" dirty="0">
              <a:latin typeface="Meiryo UI" panose="020B0604030504040204" pitchFamily="50" charset="-128"/>
              <a:ea typeface="Meiryo UI" panose="020B0604030504040204" pitchFamily="50" charset="-128"/>
            </a:endParaRPr>
          </a:p>
          <a:p>
            <a:pPr algn="ctr"/>
            <a:r>
              <a:rPr kumimoji="1" lang="en-US" altLang="ja-JP" sz="800" dirty="0">
                <a:solidFill>
                  <a:srgbClr val="FF0000"/>
                </a:solidFill>
                <a:latin typeface="Meiryo UI" panose="020B0604030504040204" pitchFamily="50" charset="-128"/>
                <a:ea typeface="Meiryo UI" panose="020B0604030504040204" pitchFamily="50" charset="-128"/>
              </a:rPr>
              <a:t>(</a:t>
            </a:r>
            <a:r>
              <a:rPr kumimoji="1" lang="ja-JP" altLang="en-US" sz="800" dirty="0">
                <a:solidFill>
                  <a:srgbClr val="FF0000"/>
                </a:solidFill>
                <a:latin typeface="Meiryo UI" panose="020B0604030504040204" pitchFamily="50" charset="-128"/>
                <a:ea typeface="Meiryo UI" panose="020B0604030504040204" pitchFamily="50" charset="-128"/>
              </a:rPr>
              <a:t>併用のため</a:t>
            </a:r>
            <a:endParaRPr kumimoji="1" lang="en-US" altLang="ja-JP" sz="800" dirty="0">
              <a:solidFill>
                <a:srgbClr val="FF0000"/>
              </a:solidFill>
              <a:latin typeface="Meiryo UI" panose="020B0604030504040204" pitchFamily="50" charset="-128"/>
              <a:ea typeface="Meiryo UI" panose="020B0604030504040204" pitchFamily="50" charset="-128"/>
            </a:endParaRPr>
          </a:p>
          <a:p>
            <a:pPr algn="ctr"/>
            <a:r>
              <a:rPr kumimoji="1" lang="ja-JP" altLang="en-US" sz="800" dirty="0">
                <a:solidFill>
                  <a:srgbClr val="FF0000"/>
                </a:solidFill>
                <a:latin typeface="Meiryo UI" panose="020B0604030504040204" pitchFamily="50" charset="-128"/>
                <a:ea typeface="Meiryo UI" panose="020B0604030504040204" pitchFamily="50" charset="-128"/>
              </a:rPr>
              <a:t>除外</a:t>
            </a:r>
            <a:r>
              <a:rPr kumimoji="1" lang="en-US" altLang="ja-JP" sz="800" dirty="0">
                <a:solidFill>
                  <a:srgbClr val="FF0000"/>
                </a:solidFill>
                <a:latin typeface="Meiryo UI" panose="020B0604030504040204" pitchFamily="50" charset="-128"/>
                <a:ea typeface="Meiryo UI" panose="020B0604030504040204" pitchFamily="50" charset="-128"/>
              </a:rPr>
              <a:t>)</a:t>
            </a:r>
            <a:endParaRPr kumimoji="1" lang="en-US" altLang="ja-JP" sz="1000" dirty="0">
              <a:solidFill>
                <a:srgbClr val="FF0000"/>
              </a:solidFill>
              <a:latin typeface="Meiryo UI" panose="020B0604030504040204" pitchFamily="50" charset="-128"/>
              <a:ea typeface="Meiryo UI" panose="020B0604030504040204" pitchFamily="50" charset="-128"/>
            </a:endParaRPr>
          </a:p>
          <a:p>
            <a:pPr algn="ctr"/>
            <a:r>
              <a:rPr kumimoji="1" lang="ja-JP" altLang="en-US" sz="1000" dirty="0">
                <a:latin typeface="Meiryo UI" panose="020B0604030504040204" pitchFamily="50" charset="-128"/>
                <a:ea typeface="Meiryo UI" panose="020B0604030504040204" pitchFamily="50" charset="-128"/>
              </a:rPr>
              <a:t>　</a:t>
            </a:r>
            <a:r>
              <a:rPr kumimoji="1" lang="en-US" altLang="ja-JP" sz="1000" dirty="0">
                <a:latin typeface="Meiryo UI" panose="020B0604030504040204" pitchFamily="50" charset="-128"/>
                <a:ea typeface="Meiryo UI" panose="020B0604030504040204" pitchFamily="50" charset="-128"/>
              </a:rPr>
              <a:t>800kW</a:t>
            </a:r>
          </a:p>
        </p:txBody>
      </p:sp>
      <p:sp>
        <p:nvSpPr>
          <p:cNvPr id="110" name="テキスト ボックス 109">
            <a:extLst>
              <a:ext uri="{FF2B5EF4-FFF2-40B4-BE49-F238E27FC236}">
                <a16:creationId xmlns:a16="http://schemas.microsoft.com/office/drawing/2014/main" id="{6F1E4049-C0BD-456B-98AB-FC79954E3ECA}"/>
              </a:ext>
            </a:extLst>
          </p:cNvPr>
          <p:cNvSpPr txBox="1"/>
          <p:nvPr/>
        </p:nvSpPr>
        <p:spPr>
          <a:xfrm>
            <a:off x="5727639" y="-12412"/>
            <a:ext cx="3405655" cy="577081"/>
          </a:xfrm>
          <a:prstGeom prst="rect">
            <a:avLst/>
          </a:prstGeom>
          <a:noFill/>
          <a:ln>
            <a:solidFill>
              <a:srgbClr val="00B050"/>
            </a:solidFill>
          </a:ln>
        </p:spPr>
        <p:txBody>
          <a:bodyPr wrap="square" rtlCol="0">
            <a:spAutoFit/>
          </a:bodyPr>
          <a:lstStyle/>
          <a:p>
            <a:r>
              <a:rPr kumimoji="1" lang="ja-JP" altLang="en-US" sz="1050" dirty="0">
                <a:solidFill>
                  <a:srgbClr val="00B050"/>
                </a:solidFill>
              </a:rPr>
              <a:t>採点審査項目</a:t>
            </a:r>
            <a:endParaRPr kumimoji="1" lang="en-US" altLang="ja-JP" sz="1050" dirty="0">
              <a:solidFill>
                <a:srgbClr val="00B050"/>
              </a:solidFill>
            </a:endParaRPr>
          </a:p>
          <a:p>
            <a:r>
              <a:rPr kumimoji="1" lang="ja-JP" altLang="en-US" sz="1050" dirty="0">
                <a:solidFill>
                  <a:srgbClr val="00B050"/>
                </a:solidFill>
              </a:rPr>
              <a:t>　</a:t>
            </a:r>
            <a:r>
              <a:rPr kumimoji="1" lang="en-US" altLang="ja-JP" sz="1050" dirty="0">
                <a:solidFill>
                  <a:srgbClr val="00B050"/>
                </a:solidFill>
              </a:rPr>
              <a:t>2) -</a:t>
            </a:r>
            <a:r>
              <a:rPr kumimoji="1" lang="ja-JP" altLang="en-US" sz="1050" dirty="0">
                <a:solidFill>
                  <a:srgbClr val="00B050"/>
                </a:solidFill>
              </a:rPr>
              <a:t>①活用電力率、　　</a:t>
            </a:r>
            <a:r>
              <a:rPr kumimoji="1" lang="en-US" altLang="ja-JP" sz="1050" dirty="0">
                <a:solidFill>
                  <a:srgbClr val="00B050"/>
                </a:solidFill>
              </a:rPr>
              <a:t>2) -</a:t>
            </a:r>
            <a:r>
              <a:rPr kumimoji="1" lang="ja-JP" altLang="en-US" sz="1050" dirty="0">
                <a:solidFill>
                  <a:srgbClr val="00B050"/>
                </a:solidFill>
              </a:rPr>
              <a:t>②活用電力量率</a:t>
            </a:r>
            <a:r>
              <a:rPr kumimoji="1" lang="en-US" altLang="ja-JP" sz="1050" dirty="0">
                <a:solidFill>
                  <a:srgbClr val="00B050"/>
                </a:solidFill>
              </a:rPr>
              <a:t> </a:t>
            </a:r>
            <a:r>
              <a:rPr kumimoji="1" lang="ja-JP" altLang="en-US" sz="1050" dirty="0">
                <a:solidFill>
                  <a:srgbClr val="00B050"/>
                </a:solidFill>
              </a:rPr>
              <a:t>　</a:t>
            </a:r>
            <a:endParaRPr kumimoji="1" lang="en-US" altLang="ja-JP" sz="1050" dirty="0">
              <a:solidFill>
                <a:srgbClr val="00B050"/>
              </a:solidFill>
            </a:endParaRPr>
          </a:p>
          <a:p>
            <a:r>
              <a:rPr kumimoji="1" lang="ja-JP" altLang="en-US" sz="1050" dirty="0">
                <a:solidFill>
                  <a:srgbClr val="00B050"/>
                </a:solidFill>
              </a:rPr>
              <a:t>　</a:t>
            </a:r>
            <a:r>
              <a:rPr kumimoji="1" lang="en-US" altLang="ja-JP" sz="1050" dirty="0">
                <a:solidFill>
                  <a:srgbClr val="00B050"/>
                </a:solidFill>
              </a:rPr>
              <a:t>3)</a:t>
            </a:r>
            <a:r>
              <a:rPr kumimoji="1" lang="ja-JP" altLang="en-US" sz="1050" dirty="0">
                <a:solidFill>
                  <a:srgbClr val="00B050"/>
                </a:solidFill>
              </a:rPr>
              <a:t> </a:t>
            </a:r>
            <a:r>
              <a:rPr kumimoji="1" lang="en-US" altLang="ja-JP" sz="1050" dirty="0">
                <a:solidFill>
                  <a:srgbClr val="00B050"/>
                </a:solidFill>
              </a:rPr>
              <a:t>-</a:t>
            </a:r>
            <a:r>
              <a:rPr kumimoji="1" lang="ja-JP" altLang="en-US" sz="1050" dirty="0">
                <a:solidFill>
                  <a:srgbClr val="00B050"/>
                </a:solidFill>
              </a:rPr>
              <a:t>①ビジネスモデルの構造</a:t>
            </a:r>
            <a:endParaRPr kumimoji="1" lang="en-US" altLang="ja-JP" sz="1050" dirty="0">
              <a:solidFill>
                <a:srgbClr val="00B050"/>
              </a:solidFill>
            </a:endParaRPr>
          </a:p>
        </p:txBody>
      </p:sp>
      <p:sp>
        <p:nvSpPr>
          <p:cNvPr id="39" name="テキスト ボックス 38">
            <a:extLst>
              <a:ext uri="{FF2B5EF4-FFF2-40B4-BE49-F238E27FC236}">
                <a16:creationId xmlns:a16="http://schemas.microsoft.com/office/drawing/2014/main" id="{444F6C37-724E-4523-958B-41F09934D7FE}"/>
              </a:ext>
            </a:extLst>
          </p:cNvPr>
          <p:cNvSpPr txBox="1"/>
          <p:nvPr/>
        </p:nvSpPr>
        <p:spPr>
          <a:xfrm>
            <a:off x="6788446" y="574331"/>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
        <p:nvSpPr>
          <p:cNvPr id="3" name="テキスト ボックス 2">
            <a:extLst>
              <a:ext uri="{FF2B5EF4-FFF2-40B4-BE49-F238E27FC236}">
                <a16:creationId xmlns:a16="http://schemas.microsoft.com/office/drawing/2014/main" id="{1D03A59D-6C13-7CA7-01BB-BFEC392BE4D2}"/>
              </a:ext>
            </a:extLst>
          </p:cNvPr>
          <p:cNvSpPr txBox="1"/>
          <p:nvPr/>
        </p:nvSpPr>
        <p:spPr>
          <a:xfrm>
            <a:off x="3495679" y="3993934"/>
            <a:ext cx="836242" cy="461665"/>
          </a:xfrm>
          <a:prstGeom prst="rect">
            <a:avLst/>
          </a:prstGeom>
          <a:noFill/>
        </p:spPr>
        <p:txBody>
          <a:bodyPr wrap="square">
            <a:spAutoFit/>
          </a:bodyPr>
          <a:lstStyle/>
          <a:p>
            <a:pPr algn="ctr"/>
            <a:r>
              <a:rPr kumimoji="1" lang="ja-JP" altLang="en-US" sz="800" dirty="0">
                <a:latin typeface="Meiryo UI" panose="020B0604030504040204" pitchFamily="50" charset="-128"/>
                <a:ea typeface="Meiryo UI" panose="020B0604030504040204" pitchFamily="50" charset="-128"/>
              </a:rPr>
              <a:t>最大受電</a:t>
            </a:r>
            <a:endParaRPr kumimoji="1" lang="en-US" altLang="ja-JP" sz="800"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電力</a:t>
            </a:r>
            <a:endParaRPr kumimoji="1" lang="en-US" altLang="ja-JP" sz="800"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1,000kW</a:t>
            </a:r>
            <a:r>
              <a:rPr kumimoji="1" lang="ja-JP" altLang="en-US" sz="800" dirty="0">
                <a:latin typeface="Meiryo UI" panose="020B0604030504040204" pitchFamily="50" charset="-128"/>
                <a:ea typeface="Meiryo UI" panose="020B0604030504040204" pitchFamily="50" charset="-128"/>
              </a:rPr>
              <a:t>）</a:t>
            </a:r>
            <a:endParaRPr kumimoji="1" lang="en-US" altLang="ja-JP" sz="8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E342E0F7-60B1-2190-5590-A0FF880DAD89}"/>
              </a:ext>
            </a:extLst>
          </p:cNvPr>
          <p:cNvSpPr txBox="1"/>
          <p:nvPr/>
        </p:nvSpPr>
        <p:spPr>
          <a:xfrm>
            <a:off x="637642" y="3845419"/>
            <a:ext cx="2466109" cy="338554"/>
          </a:xfrm>
          <a:prstGeom prst="rect">
            <a:avLst/>
          </a:prstGeom>
          <a:noFill/>
        </p:spPr>
        <p:txBody>
          <a:bodyPr wrap="square">
            <a:spAutoFit/>
          </a:bodyPr>
          <a:lstStyle/>
          <a:p>
            <a:pPr algn="ctr"/>
            <a:r>
              <a:rPr kumimoji="1" lang="ja-JP" altLang="en-US" sz="800" dirty="0">
                <a:latin typeface="Meiryo UI" panose="020B0604030504040204" pitchFamily="50" charset="-128"/>
                <a:ea typeface="Meiryo UI" panose="020B0604030504040204" pitchFamily="50" charset="-128"/>
              </a:rPr>
              <a:t>定格出力</a:t>
            </a:r>
            <a:endParaRPr kumimoji="1" lang="en-US" altLang="ja-JP" sz="800" dirty="0">
              <a:latin typeface="Meiryo UI" panose="020B0604030504040204" pitchFamily="50" charset="-128"/>
              <a:ea typeface="Meiryo UI" panose="020B0604030504040204" pitchFamily="50" charset="-128"/>
            </a:endParaRPr>
          </a:p>
          <a:p>
            <a:pPr algn="ctr"/>
            <a:r>
              <a:rPr kumimoji="1" lang="ja-JP" altLang="en-US" sz="800" dirty="0">
                <a:latin typeface="Meiryo UI" panose="020B0604030504040204" pitchFamily="50" charset="-128"/>
                <a:ea typeface="Meiryo UI" panose="020B0604030504040204" pitchFamily="50" charset="-128"/>
              </a:rPr>
              <a:t>（</a:t>
            </a:r>
            <a:r>
              <a:rPr kumimoji="1" lang="en-US" altLang="ja-JP" sz="800" dirty="0">
                <a:latin typeface="Meiryo UI" panose="020B0604030504040204" pitchFamily="50" charset="-128"/>
                <a:ea typeface="Meiryo UI" panose="020B0604030504040204" pitchFamily="50" charset="-128"/>
              </a:rPr>
              <a:t>1,250kW</a:t>
            </a:r>
            <a:r>
              <a:rPr kumimoji="1" lang="ja-JP" altLang="en-US" sz="800" dirty="0">
                <a:latin typeface="Meiryo UI" panose="020B0604030504040204" pitchFamily="50" charset="-128"/>
                <a:ea typeface="Meiryo UI" panose="020B0604030504040204" pitchFamily="50" charset="-128"/>
              </a:rPr>
              <a:t>）</a:t>
            </a:r>
            <a:endParaRPr kumimoji="1" lang="en-US" altLang="ja-JP"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71560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1600438"/>
          </a:xfrm>
          <a:prstGeom prst="rect">
            <a:avLst/>
          </a:prstGeom>
          <a:solidFill>
            <a:schemeClr val="accent3">
              <a:lumMod val="20000"/>
              <a:lumOff val="80000"/>
            </a:schemeClr>
          </a:solid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・前項で示した活用電力、活用電力量の算出根拠を記載</a:t>
            </a:r>
          </a:p>
          <a:p>
            <a:pPr marL="90488" indent="-90488"/>
            <a:r>
              <a:rPr kumimoji="1" lang="ja-JP" altLang="en-US" sz="1400" dirty="0">
                <a:latin typeface="Meiryo UI" panose="020B0604030504040204" pitchFamily="50" charset="-128"/>
                <a:ea typeface="Meiryo UI" panose="020B0604030504040204" pitchFamily="50" charset="-128"/>
              </a:rPr>
              <a:t>・ただし、再エネの普及拡大に資する用途であると判断できない用途（例：デマンド抑制、</a:t>
            </a:r>
            <a:r>
              <a:rPr kumimoji="1" lang="en-US" altLang="ja-JP" sz="1400" dirty="0">
                <a:latin typeface="Meiryo UI" panose="020B0604030504040204" pitchFamily="50" charset="-128"/>
                <a:ea typeface="Meiryo UI" panose="020B0604030504040204" pitchFamily="50" charset="-128"/>
              </a:rPr>
              <a:t>BCP</a:t>
            </a:r>
            <a:r>
              <a:rPr kumimoji="1" lang="ja-JP" altLang="en-US" sz="1400" dirty="0">
                <a:latin typeface="Meiryo UI" panose="020B0604030504040204" pitchFamily="50" charset="-128"/>
                <a:ea typeface="Meiryo UI" panose="020B0604030504040204" pitchFamily="50" charset="-128"/>
              </a:rPr>
              <a:t>対応 等）で使用する電力量は、明確に除外すること。</a:t>
            </a:r>
            <a:endParaRPr kumimoji="1" lang="en-US" altLang="ja-JP" sz="1400" dirty="0">
              <a:latin typeface="Meiryo UI" panose="020B0604030504040204" pitchFamily="50" charset="-128"/>
              <a:ea typeface="Meiryo UI" panose="020B0604030504040204" pitchFamily="50" charset="-128"/>
            </a:endParaRPr>
          </a:p>
          <a:p>
            <a:pPr marL="90488" indent="-90488"/>
            <a:r>
              <a:rPr kumimoji="1" lang="ja-JP" altLang="en-US" sz="1400" dirty="0">
                <a:latin typeface="Meiryo UI" panose="020B0604030504040204" pitchFamily="50" charset="-128"/>
                <a:ea typeface="Meiryo UI" panose="020B0604030504040204" pitchFamily="50" charset="-128"/>
              </a:rPr>
              <a:t>・活用電力量については、想定可能と判断した用途における電力量のみを積算することとし、申請時点での活用や電力量の想定が困難と判断した用途における電力量は、積算に含めることを必須とはしない。</a:t>
            </a:r>
          </a:p>
          <a:p>
            <a:r>
              <a:rPr kumimoji="1" lang="ja-JP" altLang="en-US" sz="1400" dirty="0">
                <a:solidFill>
                  <a:srgbClr val="FF0000"/>
                </a:solidFill>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活用電力量率は、稼働日数、劣化率・</a:t>
            </a:r>
            <a:r>
              <a:rPr kumimoji="1" lang="en-US" altLang="ja-JP" sz="1400" dirty="0">
                <a:latin typeface="Meiryo UI" panose="020B0604030504040204" pitchFamily="50" charset="-128"/>
                <a:ea typeface="Meiryo UI" panose="020B0604030504040204" pitchFamily="50" charset="-128"/>
              </a:rPr>
              <a:t>SOC</a:t>
            </a:r>
            <a:r>
              <a:rPr kumimoji="1" lang="ja-JP" altLang="en-US" sz="1400" dirty="0">
                <a:latin typeface="Meiryo UI" panose="020B0604030504040204" pitchFamily="50" charset="-128"/>
                <a:ea typeface="Meiryo UI" panose="020B0604030504040204" pitchFamily="50" charset="-128"/>
              </a:rPr>
              <a:t>等に基づく運用可能容量を考慮して算出すること</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　　また、設備の稼働開始から事業想定期間における計画を記載し、その</a:t>
            </a:r>
            <a:r>
              <a:rPr kumimoji="1" lang="ja-JP" altLang="en-US" sz="1400" u="sng" dirty="0">
                <a:latin typeface="Meiryo UI" panose="020B0604030504040204" pitchFamily="50" charset="-128"/>
                <a:ea typeface="Meiryo UI" panose="020B0604030504040204" pitchFamily="50" charset="-128"/>
              </a:rPr>
              <a:t>平均値</a:t>
            </a:r>
            <a:r>
              <a:rPr kumimoji="1" lang="ja-JP" altLang="en-US" sz="1400" dirty="0">
                <a:latin typeface="Meiryo UI" panose="020B0604030504040204" pitchFamily="50" charset="-128"/>
                <a:ea typeface="Meiryo UI" panose="020B0604030504040204" pitchFamily="50" charset="-128"/>
              </a:rPr>
              <a:t>を用いること　　</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6287088" cy="400110"/>
          </a:xfrm>
          <a:prstGeom prst="rect">
            <a:avLst/>
          </a:prstGeom>
          <a:noFill/>
        </p:spPr>
        <p:txBody>
          <a:bodyPr wrap="squar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１</a:t>
            </a:r>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  補助対象設備の用途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根拠（算出根拠 等）</a:t>
            </a:r>
          </a:p>
        </p:txBody>
      </p:sp>
      <p:sp>
        <p:nvSpPr>
          <p:cNvPr id="58" name="テキスト ボックス 57">
            <a:extLst>
              <a:ext uri="{FF2B5EF4-FFF2-40B4-BE49-F238E27FC236}">
                <a16:creationId xmlns:a16="http://schemas.microsoft.com/office/drawing/2014/main" id="{81C5913C-F6D0-465F-8C9A-3AA2C8E99B2C}"/>
              </a:ext>
            </a:extLst>
          </p:cNvPr>
          <p:cNvSpPr txBox="1"/>
          <p:nvPr/>
        </p:nvSpPr>
        <p:spPr>
          <a:xfrm>
            <a:off x="6898741" y="-9427"/>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8" name="テキスト ボックス 7">
            <a:extLst>
              <a:ext uri="{FF2B5EF4-FFF2-40B4-BE49-F238E27FC236}">
                <a16:creationId xmlns:a16="http://schemas.microsoft.com/office/drawing/2014/main" id="{FB079593-BB84-41B0-A1C5-CDE5167CB07A}"/>
              </a:ext>
            </a:extLst>
          </p:cNvPr>
          <p:cNvSpPr txBox="1"/>
          <p:nvPr/>
        </p:nvSpPr>
        <p:spPr>
          <a:xfrm>
            <a:off x="6799152" y="472810"/>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
        <p:nvSpPr>
          <p:cNvPr id="2" name="テキスト ボックス 1">
            <a:extLst>
              <a:ext uri="{FF2B5EF4-FFF2-40B4-BE49-F238E27FC236}">
                <a16:creationId xmlns:a16="http://schemas.microsoft.com/office/drawing/2014/main" id="{681400F4-467C-3475-8F74-9A924143D95A}"/>
              </a:ext>
            </a:extLst>
          </p:cNvPr>
          <p:cNvSpPr txBox="1"/>
          <p:nvPr/>
        </p:nvSpPr>
        <p:spPr>
          <a:xfrm>
            <a:off x="411151" y="4415519"/>
            <a:ext cx="1385316" cy="253916"/>
          </a:xfrm>
          <a:prstGeom prst="rect">
            <a:avLst/>
          </a:prstGeom>
          <a:solidFill>
            <a:schemeClr val="accent3">
              <a:lumMod val="20000"/>
              <a:lumOff val="80000"/>
            </a:schemeClr>
          </a:solidFill>
        </p:spPr>
        <p:txBody>
          <a:bodyPr wrap="none" rtlCol="0">
            <a:spAutoFit/>
          </a:bodyPr>
          <a:lstStyle/>
          <a:p>
            <a:r>
              <a:rPr kumimoji="1" lang="ja-JP" altLang="en-US" sz="1050" b="1" dirty="0">
                <a:latin typeface="Meiryo UI" panose="020B0604030504040204" pitchFamily="50" charset="-128"/>
                <a:ea typeface="Meiryo UI" panose="020B0604030504040204" pitchFamily="50" charset="-128"/>
              </a:rPr>
              <a:t>活用電力量の記載例</a:t>
            </a:r>
            <a:endParaRPr kumimoji="1" lang="ja-JP" altLang="en-US" sz="1050" b="1" dirty="0">
              <a:solidFill>
                <a:srgbClr val="00B050"/>
              </a:solidFill>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3B47BFAD-5681-85B0-2DAD-830A604EA539}"/>
              </a:ext>
            </a:extLst>
          </p:cNvPr>
          <p:cNvGraphicFramePr>
            <a:graphicFrameLocks noGrp="1"/>
          </p:cNvGraphicFramePr>
          <p:nvPr>
            <p:extLst>
              <p:ext uri="{D42A27DB-BD31-4B8C-83A1-F6EECF244321}">
                <p14:modId xmlns:p14="http://schemas.microsoft.com/office/powerpoint/2010/main" val="213717252"/>
              </p:ext>
            </p:extLst>
          </p:nvPr>
        </p:nvGraphicFramePr>
        <p:xfrm>
          <a:off x="424540" y="4669435"/>
          <a:ext cx="8336150" cy="1854200"/>
        </p:xfrm>
        <a:graphic>
          <a:graphicData uri="http://schemas.openxmlformats.org/drawingml/2006/table">
            <a:tbl>
              <a:tblPr firstRow="1" bandRow="1">
                <a:tableStyleId>{5C22544A-7EE6-4342-B048-85BDC9FD1C3A}</a:tableStyleId>
              </a:tblPr>
              <a:tblGrid>
                <a:gridCol w="1978522">
                  <a:extLst>
                    <a:ext uri="{9D8B030D-6E8A-4147-A177-3AD203B41FA5}">
                      <a16:colId xmlns:a16="http://schemas.microsoft.com/office/drawing/2014/main" val="3464303569"/>
                    </a:ext>
                  </a:extLst>
                </a:gridCol>
                <a:gridCol w="606616">
                  <a:extLst>
                    <a:ext uri="{9D8B030D-6E8A-4147-A177-3AD203B41FA5}">
                      <a16:colId xmlns:a16="http://schemas.microsoft.com/office/drawing/2014/main" val="2137141902"/>
                    </a:ext>
                  </a:extLst>
                </a:gridCol>
                <a:gridCol w="606616">
                  <a:extLst>
                    <a:ext uri="{9D8B030D-6E8A-4147-A177-3AD203B41FA5}">
                      <a16:colId xmlns:a16="http://schemas.microsoft.com/office/drawing/2014/main" val="3855437054"/>
                    </a:ext>
                  </a:extLst>
                </a:gridCol>
                <a:gridCol w="606616">
                  <a:extLst>
                    <a:ext uri="{9D8B030D-6E8A-4147-A177-3AD203B41FA5}">
                      <a16:colId xmlns:a16="http://schemas.microsoft.com/office/drawing/2014/main" val="3065432351"/>
                    </a:ext>
                  </a:extLst>
                </a:gridCol>
                <a:gridCol w="606616">
                  <a:extLst>
                    <a:ext uri="{9D8B030D-6E8A-4147-A177-3AD203B41FA5}">
                      <a16:colId xmlns:a16="http://schemas.microsoft.com/office/drawing/2014/main" val="2880341855"/>
                    </a:ext>
                  </a:extLst>
                </a:gridCol>
                <a:gridCol w="606616">
                  <a:extLst>
                    <a:ext uri="{9D8B030D-6E8A-4147-A177-3AD203B41FA5}">
                      <a16:colId xmlns:a16="http://schemas.microsoft.com/office/drawing/2014/main" val="4020456307"/>
                    </a:ext>
                  </a:extLst>
                </a:gridCol>
                <a:gridCol w="606616">
                  <a:extLst>
                    <a:ext uri="{9D8B030D-6E8A-4147-A177-3AD203B41FA5}">
                      <a16:colId xmlns:a16="http://schemas.microsoft.com/office/drawing/2014/main" val="3169621017"/>
                    </a:ext>
                  </a:extLst>
                </a:gridCol>
                <a:gridCol w="606616">
                  <a:extLst>
                    <a:ext uri="{9D8B030D-6E8A-4147-A177-3AD203B41FA5}">
                      <a16:colId xmlns:a16="http://schemas.microsoft.com/office/drawing/2014/main" val="307113614"/>
                    </a:ext>
                  </a:extLst>
                </a:gridCol>
                <a:gridCol w="606616">
                  <a:extLst>
                    <a:ext uri="{9D8B030D-6E8A-4147-A177-3AD203B41FA5}">
                      <a16:colId xmlns:a16="http://schemas.microsoft.com/office/drawing/2014/main" val="2950535263"/>
                    </a:ext>
                  </a:extLst>
                </a:gridCol>
                <a:gridCol w="606616">
                  <a:extLst>
                    <a:ext uri="{9D8B030D-6E8A-4147-A177-3AD203B41FA5}">
                      <a16:colId xmlns:a16="http://schemas.microsoft.com/office/drawing/2014/main" val="1712611334"/>
                    </a:ext>
                  </a:extLst>
                </a:gridCol>
                <a:gridCol w="898084">
                  <a:extLst>
                    <a:ext uri="{9D8B030D-6E8A-4147-A177-3AD203B41FA5}">
                      <a16:colId xmlns:a16="http://schemas.microsoft.com/office/drawing/2014/main" val="4195035366"/>
                    </a:ext>
                  </a:extLst>
                </a:gridCol>
              </a:tblGrid>
              <a:tr h="370840">
                <a:tc>
                  <a:txBody>
                    <a:bodyPr/>
                    <a:lstStyle/>
                    <a:p>
                      <a:endParaRPr kumimoji="1" lang="ja-JP" altLang="en-US"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solidFill>
                        <a:schemeClr val="tx1"/>
                      </a:solidFill>
                      <a:prstDash val="solid"/>
                      <a:round/>
                      <a:headEnd type="none" w="med" len="med"/>
                      <a:tailEnd type="none" w="med" len="med"/>
                    </a:lnTlToBr>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1</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2</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3</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4</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5</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16</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en-US" altLang="ja-JP" sz="1400" dirty="0">
                          <a:solidFill>
                            <a:schemeClr val="tx1"/>
                          </a:solidFill>
                          <a:latin typeface="Meiryo UI" panose="020B0604030504040204" pitchFamily="50" charset="-128"/>
                          <a:ea typeface="Meiryo UI" panose="020B0604030504040204" pitchFamily="50" charset="-128"/>
                        </a:rPr>
                        <a:t>17</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平均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318690049"/>
                  </a:ext>
                </a:extLst>
              </a:tr>
              <a:tr h="370840">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年間稼働日数</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日</a:t>
                      </a:r>
                      <a:r>
                        <a:rPr kumimoji="1" lang="en-US" altLang="ja-JP" sz="1200" dirty="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11832800"/>
                  </a:ext>
                </a:extLst>
              </a:tr>
              <a:tr h="370840">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運用可能容量（</a:t>
                      </a:r>
                      <a:r>
                        <a:rPr kumimoji="1" lang="en-US" altLang="ja-JP" sz="1200" dirty="0">
                          <a:solidFill>
                            <a:schemeClr val="tx1"/>
                          </a:solidFill>
                          <a:latin typeface="Meiryo UI" panose="020B0604030504040204" pitchFamily="50" charset="-128"/>
                          <a:ea typeface="Meiryo UI" panose="020B0604030504040204" pitchFamily="50" charset="-128"/>
                        </a:rPr>
                        <a:t>kWh/</a:t>
                      </a:r>
                      <a:r>
                        <a:rPr kumimoji="1" lang="ja-JP" altLang="en-US" sz="1200" dirty="0">
                          <a:solidFill>
                            <a:schemeClr val="tx1"/>
                          </a:solidFill>
                          <a:latin typeface="Meiryo UI" panose="020B0604030504040204" pitchFamily="50" charset="-128"/>
                          <a:ea typeface="Meiryo UI" panose="020B0604030504040204" pitchFamily="50" charset="-128"/>
                        </a:rPr>
                        <a:t>日）</a:t>
                      </a:r>
                      <a:endParaRPr kumimoji="1" lang="en-US" altLang="ja-JP" sz="12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9779243"/>
                  </a:ext>
                </a:extLst>
              </a:tr>
              <a:tr h="370840">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└劣化率（</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5026853"/>
                  </a:ext>
                </a:extLst>
              </a:tr>
              <a:tr h="370840">
                <a:tc>
                  <a:txBody>
                    <a:bodyPr/>
                    <a:lstStyle/>
                    <a:p>
                      <a:r>
                        <a:rPr kumimoji="1" lang="ja-JP" altLang="en-US" sz="1200" dirty="0">
                          <a:solidFill>
                            <a:schemeClr val="tx1"/>
                          </a:solidFill>
                          <a:latin typeface="Meiryo UI" panose="020B0604030504040204" pitchFamily="50" charset="-128"/>
                          <a:ea typeface="Meiryo UI" panose="020B0604030504040204" pitchFamily="50" charset="-128"/>
                        </a:rPr>
                        <a:t>└活用する</a:t>
                      </a:r>
                      <a:r>
                        <a:rPr kumimoji="1" lang="en-US" altLang="ja-JP" sz="1200" dirty="0">
                          <a:solidFill>
                            <a:schemeClr val="tx1"/>
                          </a:solidFill>
                          <a:latin typeface="Meiryo UI" panose="020B0604030504040204" pitchFamily="50" charset="-128"/>
                          <a:ea typeface="Meiryo UI" panose="020B0604030504040204" pitchFamily="50" charset="-128"/>
                        </a:rPr>
                        <a:t>SOC</a:t>
                      </a: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kumimoji="1" lang="ja-JP" altLang="en-US"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32598187"/>
                  </a:ext>
                </a:extLst>
              </a:tr>
            </a:tbl>
          </a:graphicData>
        </a:graphic>
      </p:graphicFrame>
      <p:sp>
        <p:nvSpPr>
          <p:cNvPr id="4" name="テキスト ボックス 3">
            <a:extLst>
              <a:ext uri="{FF2B5EF4-FFF2-40B4-BE49-F238E27FC236}">
                <a16:creationId xmlns:a16="http://schemas.microsoft.com/office/drawing/2014/main" id="{91493022-B36F-FF9B-ACC9-5B2CFD3A97B8}"/>
              </a:ext>
            </a:extLst>
          </p:cNvPr>
          <p:cNvSpPr txBox="1"/>
          <p:nvPr/>
        </p:nvSpPr>
        <p:spPr>
          <a:xfrm>
            <a:off x="1696801" y="4634290"/>
            <a:ext cx="1173345" cy="261610"/>
          </a:xfrm>
          <a:prstGeom prst="rect">
            <a:avLst/>
          </a:prstGeom>
          <a:noFill/>
        </p:spPr>
        <p:txBody>
          <a:bodyPr wrap="square" rtlCol="0">
            <a:spAutoFit/>
          </a:bodyPr>
          <a:lstStyle/>
          <a:p>
            <a:r>
              <a:rPr lang="ja-JP" altLang="en-US" sz="1050" b="1" dirty="0">
                <a:latin typeface="Meiryo UI" panose="020B0604030504040204" pitchFamily="50" charset="-128"/>
                <a:ea typeface="Meiryo UI" panose="020B0604030504040204" pitchFamily="50" charset="-128"/>
              </a:rPr>
              <a:t>経過年数</a:t>
            </a:r>
          </a:p>
        </p:txBody>
      </p:sp>
      <p:sp>
        <p:nvSpPr>
          <p:cNvPr id="5" name="正方形/長方形 4">
            <a:extLst>
              <a:ext uri="{FF2B5EF4-FFF2-40B4-BE49-F238E27FC236}">
                <a16:creationId xmlns:a16="http://schemas.microsoft.com/office/drawing/2014/main" id="{A30E92E9-49E9-B9C4-1465-E8364FA8E2BA}"/>
              </a:ext>
            </a:extLst>
          </p:cNvPr>
          <p:cNvSpPr/>
          <p:nvPr/>
        </p:nvSpPr>
        <p:spPr>
          <a:xfrm>
            <a:off x="7811223" y="4634290"/>
            <a:ext cx="1019596" cy="195428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chemeClr val="tx1"/>
                </a:solidFill>
              </a:ln>
              <a:solidFill>
                <a:schemeClr val="tx1"/>
              </a:solidFill>
            </a:endParaRPr>
          </a:p>
        </p:txBody>
      </p:sp>
      <p:sp>
        <p:nvSpPr>
          <p:cNvPr id="6" name="吹き出し: 四角形 5">
            <a:extLst>
              <a:ext uri="{FF2B5EF4-FFF2-40B4-BE49-F238E27FC236}">
                <a16:creationId xmlns:a16="http://schemas.microsoft.com/office/drawing/2014/main" id="{027E393E-6ECD-D181-52D4-83F947BA2A45}"/>
              </a:ext>
            </a:extLst>
          </p:cNvPr>
          <p:cNvSpPr/>
          <p:nvPr/>
        </p:nvSpPr>
        <p:spPr>
          <a:xfrm>
            <a:off x="6416803" y="3832201"/>
            <a:ext cx="2074049" cy="578661"/>
          </a:xfrm>
          <a:prstGeom prst="wedgeRectCallout">
            <a:avLst>
              <a:gd name="adj1" fmla="val 36320"/>
              <a:gd name="adj2" fmla="val 84874"/>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rgbClr val="FF0000"/>
                </a:solidFill>
              </a:rPr>
              <a:t>活用電力量率の算出には</a:t>
            </a:r>
            <a:r>
              <a:rPr kumimoji="1" lang="ja-JP" altLang="en-US" sz="1000" b="1" u="sng" dirty="0">
                <a:solidFill>
                  <a:srgbClr val="FF0000"/>
                </a:solidFill>
              </a:rPr>
              <a:t>平均値</a:t>
            </a:r>
            <a:r>
              <a:rPr kumimoji="1" lang="ja-JP" altLang="en-US" sz="1000" dirty="0">
                <a:solidFill>
                  <a:srgbClr val="FF0000"/>
                </a:solidFill>
              </a:rPr>
              <a:t>を用いること。</a:t>
            </a:r>
          </a:p>
        </p:txBody>
      </p:sp>
    </p:spTree>
    <p:extLst>
      <p:ext uri="{BB962C8B-B14F-4D97-AF65-F5344CB8AC3E}">
        <p14:creationId xmlns:p14="http://schemas.microsoft.com/office/powerpoint/2010/main" val="132376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1169551"/>
          </a:xfrm>
          <a:prstGeom prst="rect">
            <a:avLst/>
          </a:prstGeom>
          <a:solidFill>
            <a:schemeClr val="accent3">
              <a:lumMod val="20000"/>
              <a:lumOff val="80000"/>
            </a:schemeClr>
          </a:solidFill>
        </p:spPr>
        <p:txBody>
          <a:bodyPr wrap="square" rtlCol="0">
            <a:spAutoFit/>
          </a:bodyPr>
          <a:lstStyle/>
          <a:p>
            <a:pPr marL="90488" indent="-90488"/>
            <a:r>
              <a:rPr kumimoji="1" lang="ja-JP" altLang="en-US" sz="1400" dirty="0">
                <a:latin typeface="Meiryo UI" panose="020B0604030504040204" pitchFamily="50" charset="-128"/>
                <a:ea typeface="Meiryo UI" panose="020B0604030504040204" pitchFamily="50" charset="-128"/>
              </a:rPr>
              <a:t>・設備の稼働開始から事業想定期間におけるビジネスモデルの収支構造の概要を、構造図や収支表等を用いて記載（イニシャルコストにおいては蓄電システムの設計費・設備費・工事費の他、系統受変電設備、工事費負担金、土地取得費等、蓄電所設置に伴う費用を含めて検討すること）</a:t>
            </a:r>
          </a:p>
          <a:p>
            <a:r>
              <a:rPr kumimoji="1" lang="ja-JP" altLang="en-US" sz="1400" dirty="0">
                <a:latin typeface="Meiryo UI" panose="020B0604030504040204" pitchFamily="50" charset="-128"/>
                <a:ea typeface="Meiryo UI" panose="020B0604030504040204" pitchFamily="50" charset="-128"/>
              </a:rPr>
              <a:t>・その他将来的なビジネス展開等、追加で検討している内容があれば記載</a:t>
            </a:r>
          </a:p>
          <a:p>
            <a:r>
              <a:rPr kumimoji="1" lang="ja-JP" altLang="en-US" sz="1400" dirty="0">
                <a:latin typeface="Meiryo UI" panose="020B0604030504040204" pitchFamily="50" charset="-128"/>
                <a:ea typeface="Meiryo UI" panose="020B0604030504040204" pitchFamily="50" charset="-128"/>
              </a:rPr>
              <a:t>　</a:t>
            </a:r>
            <a:r>
              <a:rPr kumimoji="1" lang="en-US" altLang="ja-JP" sz="1400" dirty="0">
                <a:latin typeface="Meiryo UI" panose="020B0604030504040204" pitchFamily="50" charset="-128"/>
                <a:ea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rPr>
              <a:t>充放電サイクル数、事業想定期間等も考慮し、ビジネスモデルを検討すること</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6971780"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２</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ビジネスモデルと収支構造　</a:t>
            </a:r>
            <a:r>
              <a:rPr kumimoji="1" lang="en-US" altLang="ja-JP" sz="2000" b="1" dirty="0">
                <a:latin typeface="Meiryo UI" panose="020B0604030504040204" pitchFamily="50" charset="-128"/>
                <a:ea typeface="Meiryo UI" panose="020B0604030504040204" pitchFamily="50" charset="-128"/>
              </a:rPr>
              <a:t>A.</a:t>
            </a:r>
            <a:r>
              <a:rPr kumimoji="1" lang="ja-JP" altLang="en-US" sz="2000" b="1" dirty="0">
                <a:latin typeface="Meiryo UI" panose="020B0604030504040204" pitchFamily="50" charset="-128"/>
                <a:ea typeface="Meiryo UI" panose="020B0604030504040204" pitchFamily="50" charset="-128"/>
              </a:rPr>
              <a:t>概要（構造図、収支表 等）</a:t>
            </a:r>
            <a:endParaRPr kumimoji="1" lang="en-US" altLang="ja-JP" sz="20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A520FB7B-6760-43B5-B503-EB131A6A8299}"/>
              </a:ext>
            </a:extLst>
          </p:cNvPr>
          <p:cNvSpPr txBox="1"/>
          <p:nvPr/>
        </p:nvSpPr>
        <p:spPr>
          <a:xfrm>
            <a:off x="6898741" y="-5091"/>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7" name="テキスト ボックス 6">
            <a:extLst>
              <a:ext uri="{FF2B5EF4-FFF2-40B4-BE49-F238E27FC236}">
                <a16:creationId xmlns:a16="http://schemas.microsoft.com/office/drawing/2014/main" id="{E87F77A7-4C7E-4C52-A353-047760827A78}"/>
              </a:ext>
            </a:extLst>
          </p:cNvPr>
          <p:cNvSpPr txBox="1"/>
          <p:nvPr/>
        </p:nvSpPr>
        <p:spPr>
          <a:xfrm>
            <a:off x="6799152" y="453956"/>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Tree>
    <p:extLst>
      <p:ext uri="{BB962C8B-B14F-4D97-AF65-F5344CB8AC3E}">
        <p14:creationId xmlns:p14="http://schemas.microsoft.com/office/powerpoint/2010/main" val="2906851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タイトル 1">
            <a:extLst>
              <a:ext uri="{FF2B5EF4-FFF2-40B4-BE49-F238E27FC236}">
                <a16:creationId xmlns:a16="http://schemas.microsoft.com/office/drawing/2014/main" id="{407CA02F-1BA7-4095-8E37-F82392B7A7B8}"/>
              </a:ext>
            </a:extLst>
          </p:cNvPr>
          <p:cNvSpPr txBox="1">
            <a:spLocks/>
          </p:cNvSpPr>
          <p:nvPr/>
        </p:nvSpPr>
        <p:spPr>
          <a:xfrm>
            <a:off x="256032" y="210312"/>
            <a:ext cx="8631936" cy="749809"/>
          </a:xfrm>
          <a:prstGeom prst="rect">
            <a:avLst/>
          </a:prstGeom>
        </p:spPr>
        <p:txBody>
          <a:bodyPr>
            <a:normAutofit/>
          </a:bodyPr>
          <a:lstStyle>
            <a:lvl1pPr algn="l" defTabSz="914400" rtl="0" eaLnBrk="1" latinLnBrk="0" hangingPunct="1">
              <a:lnSpc>
                <a:spcPct val="90000"/>
              </a:lnSpc>
              <a:spcBef>
                <a:spcPct val="0"/>
              </a:spcBef>
              <a:buNone/>
              <a:defRPr kumimoji="1" sz="2800" kern="1200">
                <a:solidFill>
                  <a:schemeClr val="tx1"/>
                </a:solidFill>
                <a:latin typeface="+mj-lt"/>
                <a:ea typeface="+mj-ea"/>
                <a:cs typeface="+mj-cs"/>
              </a:defRPr>
            </a:lvl1pPr>
          </a:lstStyle>
          <a:p>
            <a:r>
              <a:rPr lang="ja-JP" altLang="en-US" dirty="0">
                <a:latin typeface="Meiryo UI" panose="020B0604030504040204" pitchFamily="50" charset="-128"/>
                <a:ea typeface="Meiryo UI" panose="020B0604030504040204" pitchFamily="50" charset="-128"/>
              </a:rPr>
              <a:t>５．ビジネスモデルの構造</a:t>
            </a:r>
          </a:p>
        </p:txBody>
      </p:sp>
      <p:sp>
        <p:nvSpPr>
          <p:cNvPr id="50" name="テキスト ボックス 49">
            <a:extLst>
              <a:ext uri="{FF2B5EF4-FFF2-40B4-BE49-F238E27FC236}">
                <a16:creationId xmlns:a16="http://schemas.microsoft.com/office/drawing/2014/main" id="{E7B947E1-6C2F-4EE1-AA73-9279C52D1F35}"/>
              </a:ext>
            </a:extLst>
          </p:cNvPr>
          <p:cNvSpPr txBox="1"/>
          <p:nvPr/>
        </p:nvSpPr>
        <p:spPr>
          <a:xfrm>
            <a:off x="359135" y="1187805"/>
            <a:ext cx="8528833" cy="307777"/>
          </a:xfrm>
          <a:prstGeom prst="rect">
            <a:avLst/>
          </a:prstGeom>
          <a:solidFill>
            <a:schemeClr val="accent3">
              <a:lumMod val="20000"/>
              <a:lumOff val="80000"/>
            </a:schemeClr>
          </a:solid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・前項で示したビジネスモデルの収支構造について、その算出根拠 等を記載</a:t>
            </a:r>
          </a:p>
        </p:txBody>
      </p:sp>
      <p:sp>
        <p:nvSpPr>
          <p:cNvPr id="56" name="テキスト ボックス 55">
            <a:extLst>
              <a:ext uri="{FF2B5EF4-FFF2-40B4-BE49-F238E27FC236}">
                <a16:creationId xmlns:a16="http://schemas.microsoft.com/office/drawing/2014/main" id="{2CF908C3-650B-4A48-ACAC-94929C649686}"/>
              </a:ext>
            </a:extLst>
          </p:cNvPr>
          <p:cNvSpPr txBox="1"/>
          <p:nvPr/>
        </p:nvSpPr>
        <p:spPr>
          <a:xfrm>
            <a:off x="256032" y="776550"/>
            <a:ext cx="6285054" cy="400110"/>
          </a:xfrm>
          <a:prstGeom prst="rect">
            <a:avLst/>
          </a:prstGeom>
          <a:noFill/>
        </p:spPr>
        <p:txBody>
          <a:bodyPr wrap="none" rtlCol="0">
            <a:spAutoFit/>
          </a:bodyPr>
          <a:lstStyle/>
          <a:p>
            <a:r>
              <a:rPr kumimoji="1" lang="en-US" altLang="ja-JP" sz="2000" b="1" dirty="0">
                <a:latin typeface="Meiryo UI" panose="020B0604030504040204" pitchFamily="50" charset="-128"/>
                <a:ea typeface="Meiryo UI" panose="020B0604030504040204" pitchFamily="50" charset="-128"/>
              </a:rPr>
              <a:t>(</a:t>
            </a:r>
            <a:r>
              <a:rPr kumimoji="1" lang="ja-JP" altLang="en-US" sz="2000" b="1" dirty="0">
                <a:latin typeface="Meiryo UI" panose="020B0604030504040204" pitchFamily="50" charset="-128"/>
                <a:ea typeface="Meiryo UI" panose="020B0604030504040204" pitchFamily="50" charset="-128"/>
              </a:rPr>
              <a:t>２</a:t>
            </a:r>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ビジネスモデルと収支構造　</a:t>
            </a:r>
            <a:r>
              <a:rPr kumimoji="1" lang="en-US" altLang="ja-JP" sz="2000" b="1" dirty="0">
                <a:latin typeface="Meiryo UI" panose="020B0604030504040204" pitchFamily="50" charset="-128"/>
                <a:ea typeface="Meiryo UI" panose="020B0604030504040204" pitchFamily="50" charset="-128"/>
              </a:rPr>
              <a:t>B.</a:t>
            </a:r>
            <a:r>
              <a:rPr kumimoji="1" lang="ja-JP" altLang="en-US" sz="2000" b="1" dirty="0">
                <a:latin typeface="Meiryo UI" panose="020B0604030504040204" pitchFamily="50" charset="-128"/>
                <a:ea typeface="Meiryo UI" panose="020B0604030504040204" pitchFamily="50" charset="-128"/>
              </a:rPr>
              <a:t>根拠（算出根拠 等）</a:t>
            </a:r>
          </a:p>
        </p:txBody>
      </p:sp>
      <p:sp>
        <p:nvSpPr>
          <p:cNvPr id="7" name="テキスト ボックス 6">
            <a:extLst>
              <a:ext uri="{FF2B5EF4-FFF2-40B4-BE49-F238E27FC236}">
                <a16:creationId xmlns:a16="http://schemas.microsoft.com/office/drawing/2014/main" id="{F462D0A4-4EEA-4D16-805B-20A950D6D189}"/>
              </a:ext>
            </a:extLst>
          </p:cNvPr>
          <p:cNvSpPr txBox="1"/>
          <p:nvPr/>
        </p:nvSpPr>
        <p:spPr>
          <a:xfrm>
            <a:off x="6898741" y="-14518"/>
            <a:ext cx="2245259" cy="461665"/>
          </a:xfrm>
          <a:prstGeom prst="rect">
            <a:avLst/>
          </a:prstGeom>
          <a:solidFill>
            <a:schemeClr val="bg1"/>
          </a:solidFill>
          <a:ln>
            <a:solidFill>
              <a:srgbClr val="00B050"/>
            </a:solidFill>
          </a:ln>
        </p:spPr>
        <p:txBody>
          <a:bodyPr wrap="square" rtlCol="0">
            <a:spAutoFit/>
          </a:bodyPr>
          <a:lstStyle/>
          <a:p>
            <a:r>
              <a:rPr kumimoji="1" lang="ja-JP" altLang="en-US" sz="1200" dirty="0">
                <a:solidFill>
                  <a:srgbClr val="00B050"/>
                </a:solidFill>
              </a:rPr>
              <a:t>採点審査項目</a:t>
            </a:r>
            <a:endParaRPr kumimoji="1" lang="en-US" altLang="ja-JP" sz="1200" dirty="0">
              <a:solidFill>
                <a:srgbClr val="00B050"/>
              </a:solidFill>
            </a:endParaRPr>
          </a:p>
          <a:p>
            <a:r>
              <a:rPr kumimoji="1" lang="ja-JP" altLang="en-US" sz="1200" dirty="0">
                <a:solidFill>
                  <a:srgbClr val="00B050"/>
                </a:solidFill>
              </a:rPr>
              <a:t>　</a:t>
            </a:r>
            <a:r>
              <a:rPr kumimoji="1" lang="en-US" altLang="ja-JP" sz="1200" dirty="0">
                <a:solidFill>
                  <a:srgbClr val="00B050"/>
                </a:solidFill>
              </a:rPr>
              <a:t>3) -</a:t>
            </a:r>
            <a:r>
              <a:rPr kumimoji="1" lang="ja-JP" altLang="en-US" sz="1200" dirty="0">
                <a:solidFill>
                  <a:srgbClr val="00B050"/>
                </a:solidFill>
              </a:rPr>
              <a:t>①ビジネスモデルの構造</a:t>
            </a:r>
            <a:endParaRPr kumimoji="1" lang="en-US" altLang="ja-JP" sz="1200" dirty="0">
              <a:solidFill>
                <a:srgbClr val="00B050"/>
              </a:solidFill>
            </a:endParaRPr>
          </a:p>
        </p:txBody>
      </p:sp>
      <p:sp>
        <p:nvSpPr>
          <p:cNvPr id="8" name="テキスト ボックス 7">
            <a:extLst>
              <a:ext uri="{FF2B5EF4-FFF2-40B4-BE49-F238E27FC236}">
                <a16:creationId xmlns:a16="http://schemas.microsoft.com/office/drawing/2014/main" id="{C4936C44-F5E0-4112-BFBB-54C42DC7D323}"/>
              </a:ext>
            </a:extLst>
          </p:cNvPr>
          <p:cNvSpPr txBox="1"/>
          <p:nvPr/>
        </p:nvSpPr>
        <p:spPr>
          <a:xfrm>
            <a:off x="6799152" y="435996"/>
            <a:ext cx="2344848" cy="369332"/>
          </a:xfrm>
          <a:prstGeom prst="rect">
            <a:avLst/>
          </a:prstGeom>
          <a:solidFill>
            <a:srgbClr val="00B050"/>
          </a:solidFill>
          <a:ln>
            <a:solidFill>
              <a:srgbClr val="00B050"/>
            </a:solidFill>
          </a:ln>
        </p:spPr>
        <p:txBody>
          <a:bodyPr wrap="square" rtlCol="0">
            <a:spAutoFit/>
          </a:bodyPr>
          <a:lstStyle/>
          <a:p>
            <a:r>
              <a:rPr kumimoji="1" lang="ja-JP" altLang="en-US" b="1" dirty="0">
                <a:solidFill>
                  <a:schemeClr val="bg1"/>
                </a:solidFill>
              </a:rPr>
              <a:t>蓄電システムの場合</a:t>
            </a:r>
          </a:p>
        </p:txBody>
      </p:sp>
    </p:spTree>
    <p:extLst>
      <p:ext uri="{BB962C8B-B14F-4D97-AF65-F5344CB8AC3E}">
        <p14:creationId xmlns:p14="http://schemas.microsoft.com/office/powerpoint/2010/main" val="116319602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2683</Words>
  <PresentationFormat>画面に合わせる (4:3)</PresentationFormat>
  <Paragraphs>348</Paragraphs>
  <Slides>18</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18</vt:i4>
      </vt:variant>
    </vt:vector>
  </HeadingPairs>
  <TitlesOfParts>
    <vt:vector size="23" baseType="lpstr">
      <vt:lpstr>Meiryo UI</vt:lpstr>
      <vt:lpstr>游ゴシック</vt:lpstr>
      <vt:lpstr>Arial</vt:lpstr>
      <vt:lpstr>Calibri</vt:lpstr>
      <vt:lpstr>Office テーマ</vt:lpstr>
      <vt:lpstr>令和６年度 再生可能エネルギー導入拡大・系統用蓄電池等 電力貯蔵システム導入支援事業費補助金  実施概要書</vt:lpstr>
      <vt:lpstr>１．事業概要</vt:lpstr>
      <vt:lpstr>２．システム構成図</vt:lpstr>
      <vt:lpstr>３．導入設備の主な仕様</vt:lpstr>
      <vt:lpstr>４．機器配置図、単線結線図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2024-09-26T06:19:03Z</dcterms:created>
  <dcterms:modified xsi:type="dcterms:W3CDTF">2024-09-26T06:19:10Z</dcterms:modified>
</cp:coreProperties>
</file>