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
  </p:notesMasterIdLst>
  <p:handoutMasterIdLst>
    <p:handoutMasterId r:id="rId6"/>
  </p:handoutMasterIdLst>
  <p:sldIdLst>
    <p:sldId id="308" r:id="rId2"/>
    <p:sldId id="332" r:id="rId3"/>
    <p:sldId id="383" r:id="rId4"/>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5B6B"/>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EA028F-F9D2-4B94-9C27-7C1551A838D8}" v="5" dt="2025-08-28T02:49:11.842"/>
    <p1510:client id="{7626C4B9-BB8F-41A3-A894-38CC3284A8DB}" v="19" dt="2025-08-28T04:27:10.29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195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microsoft.com/office/2015/10/relationships/revisionInfo" Target="revisionInfo.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EC720D-1762-6703-6861-9C38CBB1B406}"/>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2EA7FA4-A73E-825B-6E7B-C99237A9A6A8}"/>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A5686851-B5D2-4357-B3D1-E4671C66F7ED}" type="datetimeFigureOut">
              <a:rPr kumimoji="1" lang="ja-JP" altLang="en-US" smtClean="0"/>
              <a:t>2026/3/26</a:t>
            </a:fld>
            <a:endParaRPr kumimoji="1" lang="ja-JP" altLang="en-US"/>
          </a:p>
        </p:txBody>
      </p:sp>
      <p:sp>
        <p:nvSpPr>
          <p:cNvPr id="4" name="フッター プレースホルダー 3">
            <a:extLst>
              <a:ext uri="{FF2B5EF4-FFF2-40B4-BE49-F238E27FC236}">
                <a16:creationId xmlns:a16="http://schemas.microsoft.com/office/drawing/2014/main" id="{B449159E-F88A-1892-3BBA-CB7B6A75238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A539A11-666D-A218-0124-38B7D03E8DED}"/>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14CAD256-2E4D-4720-85BF-8DB29F6B7CDD}" type="slidenum">
              <a:rPr kumimoji="1" lang="ja-JP" altLang="en-US" smtClean="0"/>
              <a:t>‹#›</a:t>
            </a:fld>
            <a:endParaRPr kumimoji="1" lang="ja-JP" altLang="en-US"/>
          </a:p>
        </p:txBody>
      </p:sp>
    </p:spTree>
    <p:extLst>
      <p:ext uri="{BB962C8B-B14F-4D97-AF65-F5344CB8AC3E}">
        <p14:creationId xmlns:p14="http://schemas.microsoft.com/office/powerpoint/2010/main" val="17940468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77EEE049-E83B-4787-8E80-E3AAF9C9C366}" type="datetimeFigureOut">
              <a:rPr kumimoji="1" lang="ja-JP" altLang="en-US" smtClean="0"/>
              <a:t>2026/3/26</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323A380A-AB9A-4330-A729-7BEA3D22F50F}" type="slidenum">
              <a:rPr kumimoji="1" lang="ja-JP" altLang="en-US" smtClean="0"/>
              <a:t>‹#›</a:t>
            </a:fld>
            <a:endParaRPr kumimoji="1" lang="ja-JP" altLang="en-US"/>
          </a:p>
        </p:txBody>
      </p:sp>
    </p:spTree>
    <p:extLst>
      <p:ext uri="{BB962C8B-B14F-4D97-AF65-F5344CB8AC3E}">
        <p14:creationId xmlns:p14="http://schemas.microsoft.com/office/powerpoint/2010/main" val="253992201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normAutofit/>
          </a:bodyPr>
          <a:lstStyle>
            <a:lvl1pPr algn="ctr">
              <a:defRPr sz="3600">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Meiryo UI" panose="020B0604030504040204" pitchFamily="50" charset="-128"/>
                <a:ea typeface="Meiryo UI"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lvl1pPr>
              <a:defRPr>
                <a:latin typeface="Meiryo UI" panose="020B0604030504040204" pitchFamily="50" charset="-128"/>
                <a:ea typeface="Meiryo UI" panose="020B0604030504040204" pitchFamily="50" charset="-128"/>
              </a:defRPr>
            </a:lvl1pPr>
          </a:lstStyle>
          <a:p>
            <a:fld id="{712A60FD-E50E-49FC-8678-558D42AFA1D5}"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lvl1pPr>
              <a:defRPr>
                <a:latin typeface="Meiryo UI" panose="020B0604030504040204" pitchFamily="50" charset="-128"/>
                <a:ea typeface="Meiryo UI" panose="020B0604030504040204" pitchFamily="50" charset="-128"/>
              </a:defRPr>
            </a:lvl1pPr>
          </a:lstStyle>
          <a:p>
            <a:endParaRPr kumimoji="1" lang="ja-JP" altLang="en-US"/>
          </a:p>
        </p:txBody>
      </p:sp>
    </p:spTree>
    <p:extLst>
      <p:ext uri="{BB962C8B-B14F-4D97-AF65-F5344CB8AC3E}">
        <p14:creationId xmlns:p14="http://schemas.microsoft.com/office/powerpoint/2010/main" val="4230687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4D5F4326-7642-44B6-BC85-8291AA31FB0D}"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808B6C1A-E2F9-570D-DC5D-49C370AC3C7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33211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AE23B655-EA82-450D-BD98-BD445FA909D6}"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1B733189-E944-FD1C-1DC0-BA63A20FE85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21249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Content Placeholder 2"/>
          <p:cNvSpPr>
            <a:spLocks noGrp="1"/>
          </p:cNvSpPr>
          <p:nvPr>
            <p:ph idx="1"/>
          </p:nvPr>
        </p:nvSpPr>
        <p:spPr/>
        <p:txBody>
          <a:bodyPr>
            <a:normAutofit/>
          </a:bodyPr>
          <a:lstStyle>
            <a:lvl1pPr>
              <a:defRPr sz="1800">
                <a:latin typeface="Meiryo UI" panose="020B0604030504040204" pitchFamily="50" charset="-128"/>
                <a:ea typeface="Meiryo UI" panose="020B0604030504040204" pitchFamily="50" charset="-128"/>
              </a:defRPr>
            </a:lvl1pPr>
            <a:lvl2pPr>
              <a:defRPr sz="1800">
                <a:latin typeface="Meiryo UI" panose="020B0604030504040204" pitchFamily="50" charset="-128"/>
                <a:ea typeface="Meiryo UI" panose="020B0604030504040204" pitchFamily="50" charset="-128"/>
              </a:defRPr>
            </a:lvl2pPr>
            <a:lvl3pPr>
              <a:defRPr sz="1800">
                <a:latin typeface="Meiryo UI" panose="020B0604030504040204" pitchFamily="50" charset="-128"/>
                <a:ea typeface="Meiryo UI" panose="020B0604030504040204" pitchFamily="50" charset="-128"/>
              </a:defRPr>
            </a:lvl3pPr>
            <a:lvl4pPr>
              <a:defRPr sz="1800">
                <a:latin typeface="Meiryo UI" panose="020B0604030504040204" pitchFamily="50" charset="-128"/>
                <a:ea typeface="Meiryo UI" panose="020B0604030504040204" pitchFamily="50" charset="-128"/>
              </a:defRPr>
            </a:lvl4pPr>
            <a:lvl5pPr>
              <a:defRPr sz="1800">
                <a:latin typeface="Meiryo UI" panose="020B0604030504040204" pitchFamily="50" charset="-128"/>
                <a:ea typeface="Meiryo UI" panose="020B0604030504040204"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FE9BE217-77AB-498C-B5E5-693C33048170}"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テキスト ボックス 7">
            <a:extLst>
              <a:ext uri="{FF2B5EF4-FFF2-40B4-BE49-F238E27FC236}">
                <a16:creationId xmlns:a16="http://schemas.microsoft.com/office/drawing/2014/main" id="{809D50A9-B3DB-15E4-C0C4-0E74A3C5E66F}"/>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46894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normAutofit/>
          </a:bodyPr>
          <a:lstStyle>
            <a:lvl1pPr>
              <a:defRPr sz="36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5158F8A-A67E-4D30-B58A-FCEDA9AFF367}"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A55ADC10-59B6-250E-DF8E-9F62C4C53547}"/>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12712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256032"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1DBB29E0-3FB3-4308-A7EC-017D80EC7193}"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941F4C3E-9C30-BB01-C4D3-301595E9BFA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5565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84628B9E-05F7-4993-8F63-4FC7E28D6655}" type="datetime1">
              <a:rPr kumimoji="1" lang="ja-JP" altLang="en-US" smtClean="0"/>
              <a:t>2026/3/26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14" name="テキスト ボックス 13">
            <a:extLst>
              <a:ext uri="{FF2B5EF4-FFF2-40B4-BE49-F238E27FC236}">
                <a16:creationId xmlns:a16="http://schemas.microsoft.com/office/drawing/2014/main" id="{3C3BDC09-0DE3-6F3B-FC69-21D9C7D21B68}"/>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99115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D6C37C7E-AD46-4C98-82BB-79D2AB7CCE84}" type="datetime1">
              <a:rPr kumimoji="1" lang="ja-JP" altLang="en-US" smtClean="0"/>
              <a:t>2026/3/26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9E798F85-2615-CD71-9421-12E4408A6962}"/>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04869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0E47EA-605C-4B79-AAD3-3333FF7B016A}" type="datetime1">
              <a:rPr kumimoji="1" lang="ja-JP" altLang="en-US" smtClean="0"/>
              <a:t>2026/3/26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9" name="テキスト ボックス 8">
            <a:extLst>
              <a:ext uri="{FF2B5EF4-FFF2-40B4-BE49-F238E27FC236}">
                <a16:creationId xmlns:a16="http://schemas.microsoft.com/office/drawing/2014/main" id="{0538332D-1CCE-C028-B399-A7D222CDA62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954046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AD49C63-8DBE-4E40-BE91-3AFA5449823C}"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E7415AF9-DA16-7E62-F115-8C35E445E2A9}"/>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777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BFC97CA-6485-41B7-B7F3-2E13DE71B902}"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BC66AE9F-6BEF-52C8-CF12-A3722B084D1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6742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6032" y="210312"/>
            <a:ext cx="8631936" cy="749809"/>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358668" y="1069848"/>
            <a:ext cx="8631936" cy="51071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256032"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8C2C8-D515-427C-877B-CDAF272E7B72}" type="datetime1">
              <a:rPr kumimoji="1" lang="ja-JP" altLang="en-US" smtClean="0"/>
              <a:t>2026/3/26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Tree>
    <p:extLst>
      <p:ext uri="{BB962C8B-B14F-4D97-AF65-F5344CB8AC3E}">
        <p14:creationId xmlns:p14="http://schemas.microsoft.com/office/powerpoint/2010/main" val="42773818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kumimoji="1" sz="280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BFF51C-3A66-40D5-B353-8BB5C0E76C7E}"/>
              </a:ext>
            </a:extLst>
          </p:cNvPr>
          <p:cNvSpPr>
            <a:spLocks noGrp="1"/>
          </p:cNvSpPr>
          <p:nvPr>
            <p:ph type="title"/>
          </p:nvPr>
        </p:nvSpPr>
        <p:spPr>
          <a:xfrm>
            <a:off x="237178" y="200885"/>
            <a:ext cx="8631936" cy="572633"/>
          </a:xfrm>
        </p:spPr>
        <p:txBody>
          <a:bodyPr>
            <a:normAutofit/>
          </a:bodyPr>
          <a:lstStyle/>
          <a:p>
            <a:r>
              <a:rPr lang="ja-JP" altLang="en-US" dirty="0"/>
              <a:t>実施概要書（</a:t>
            </a:r>
            <a:r>
              <a:rPr kumimoji="1" lang="ja-JP" altLang="en-US" dirty="0"/>
              <a:t>システム構成図）</a:t>
            </a:r>
          </a:p>
        </p:txBody>
      </p:sp>
      <p:sp>
        <p:nvSpPr>
          <p:cNvPr id="3" name="テキスト ボックス 2">
            <a:extLst>
              <a:ext uri="{FF2B5EF4-FFF2-40B4-BE49-F238E27FC236}">
                <a16:creationId xmlns:a16="http://schemas.microsoft.com/office/drawing/2014/main" id="{9EDA6C2D-BF38-3BF6-1DC9-468C42EA1750}"/>
              </a:ext>
            </a:extLst>
          </p:cNvPr>
          <p:cNvSpPr txBox="1"/>
          <p:nvPr/>
        </p:nvSpPr>
        <p:spPr>
          <a:xfrm>
            <a:off x="233031" y="828000"/>
            <a:ext cx="8595361" cy="1015663"/>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000" dirty="0">
                <a:latin typeface="Meiryo UI" panose="020B0604030504040204" pitchFamily="50" charset="-128"/>
                <a:ea typeface="Meiryo UI" panose="020B0604030504040204" pitchFamily="50" charset="-128"/>
              </a:rPr>
              <a:t>システムの構成図（ブロック図等）を記載すること。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ja-JP" altLang="en-US" sz="1000" dirty="0">
                <a:latin typeface="Meiryo UI" panose="020B0604030504040204" pitchFamily="50" charset="-128"/>
                <a:ea typeface="Meiryo UI" panose="020B0604030504040204" pitchFamily="50" charset="-128"/>
              </a:rPr>
              <a:t>各システムの機能、システム間の通信内容及び通信方式、制御目的及び方法が分かるよう記載すること。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ja-JP" altLang="en-US" sz="1000" dirty="0">
                <a:latin typeface="Meiryo UI" panose="020B0604030504040204" pitchFamily="50" charset="-128"/>
                <a:ea typeface="Meiryo UI" panose="020B0604030504040204" pitchFamily="50" charset="-128"/>
              </a:rPr>
              <a:t>補助対象範囲を赤点線枠で記載すること。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ja-JP" altLang="en-US" sz="1000" dirty="0">
                <a:latin typeface="Meiryo UI" panose="020B0604030504040204" pitchFamily="50" charset="-128"/>
                <a:ea typeface="Meiryo UI" panose="020B0604030504040204" pitchFamily="50" charset="-128"/>
              </a:rPr>
              <a:t>赤点線枠の補助対象範囲内の設備については、全てメーカー名を記載すること。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en-US" altLang="ja-JP" sz="1000" dirty="0">
                <a:latin typeface="Meiryo UI" panose="020B0604030504040204" pitchFamily="50" charset="-128"/>
                <a:ea typeface="Meiryo UI" panose="020B0604030504040204" pitchFamily="50" charset="-128"/>
              </a:rPr>
              <a:t>BMS</a:t>
            </a:r>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PCS</a:t>
            </a:r>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EMS</a:t>
            </a:r>
            <a:r>
              <a:rPr lang="ja-JP" altLang="en-US" sz="1000" dirty="0">
                <a:latin typeface="Meiryo UI" panose="020B0604030504040204" pitchFamily="50" charset="-128"/>
                <a:ea typeface="Meiryo UI" panose="020B0604030504040204" pitchFamily="50" charset="-128"/>
              </a:rPr>
              <a:t>等に外部からアクセス可能である場合、当該会社名及びその目的を記載すること。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en-US" altLang="ja-JP" sz="1000" dirty="0">
                <a:latin typeface="Meiryo UI" panose="020B0604030504040204" pitchFamily="50" charset="-128"/>
                <a:ea typeface="Meiryo UI" panose="020B0604030504040204" pitchFamily="50" charset="-128"/>
              </a:rPr>
              <a:t>JC-STAR</a:t>
            </a:r>
            <a:r>
              <a:rPr lang="ja-JP" altLang="en-US" sz="1000" dirty="0">
                <a:latin typeface="Meiryo UI" panose="020B0604030504040204" pitchFamily="50" charset="-128"/>
                <a:ea typeface="Meiryo UI" panose="020B0604030504040204" pitchFamily="50" charset="-128"/>
              </a:rPr>
              <a:t>の取得範囲（青実線枠で囲む）および取得番号についても記載すること。</a:t>
            </a:r>
            <a:endParaRPr lang="en-US" altLang="ja-JP" sz="1000" dirty="0">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4FC0B978-2534-2BF5-83A9-D79CCB6A080C}"/>
              </a:ext>
            </a:extLst>
          </p:cNvPr>
          <p:cNvSpPr/>
          <p:nvPr/>
        </p:nvSpPr>
        <p:spPr>
          <a:xfrm>
            <a:off x="1389034" y="2956604"/>
            <a:ext cx="4636531" cy="2823476"/>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63FE7C77-6D4F-2429-ACC4-78E103F1BA1B}"/>
              </a:ext>
            </a:extLst>
          </p:cNvPr>
          <p:cNvSpPr/>
          <p:nvPr/>
        </p:nvSpPr>
        <p:spPr>
          <a:xfrm>
            <a:off x="2979520" y="3191801"/>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grpSp>
        <p:nvGrpSpPr>
          <p:cNvPr id="27" name="グループ化 26">
            <a:extLst>
              <a:ext uri="{FF2B5EF4-FFF2-40B4-BE49-F238E27FC236}">
                <a16:creationId xmlns:a16="http://schemas.microsoft.com/office/drawing/2014/main" id="{F74371A2-C620-69F4-4D1D-F22190A07042}"/>
              </a:ext>
            </a:extLst>
          </p:cNvPr>
          <p:cNvGrpSpPr/>
          <p:nvPr/>
        </p:nvGrpSpPr>
        <p:grpSpPr>
          <a:xfrm>
            <a:off x="1551067" y="3184912"/>
            <a:ext cx="990998" cy="383544"/>
            <a:chOff x="778136" y="3029847"/>
            <a:chExt cx="990998" cy="385248"/>
          </a:xfrm>
        </p:grpSpPr>
        <p:sp>
          <p:nvSpPr>
            <p:cNvPr id="28" name="正方形/長方形 27">
              <a:extLst>
                <a:ext uri="{FF2B5EF4-FFF2-40B4-BE49-F238E27FC236}">
                  <a16:creationId xmlns:a16="http://schemas.microsoft.com/office/drawing/2014/main" id="{A45EF63F-5B14-066D-3D3B-80A7311C076E}"/>
                </a:ext>
              </a:extLst>
            </p:cNvPr>
            <p:cNvSpPr/>
            <p:nvPr/>
          </p:nvSpPr>
          <p:spPr>
            <a:xfrm>
              <a:off x="778136" y="3030498"/>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FB2F329F-0648-9D04-A26E-10CC200B3FF2}"/>
                </a:ext>
              </a:extLst>
            </p:cNvPr>
            <p:cNvSpPr/>
            <p:nvPr/>
          </p:nvSpPr>
          <p:spPr>
            <a:xfrm>
              <a:off x="1283134" y="3029847"/>
              <a:ext cx="486000"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grpSp>
        <p:nvGrpSpPr>
          <p:cNvPr id="35" name="グループ化 34">
            <a:extLst>
              <a:ext uri="{FF2B5EF4-FFF2-40B4-BE49-F238E27FC236}">
                <a16:creationId xmlns:a16="http://schemas.microsoft.com/office/drawing/2014/main" id="{5B1E19E0-0D32-0415-AB44-93AC411354B1}"/>
              </a:ext>
            </a:extLst>
          </p:cNvPr>
          <p:cNvGrpSpPr/>
          <p:nvPr/>
        </p:nvGrpSpPr>
        <p:grpSpPr>
          <a:xfrm>
            <a:off x="1558621" y="3620268"/>
            <a:ext cx="985041" cy="384598"/>
            <a:chOff x="778136" y="3468832"/>
            <a:chExt cx="985041" cy="384598"/>
          </a:xfrm>
        </p:grpSpPr>
        <p:sp>
          <p:nvSpPr>
            <p:cNvPr id="36" name="正方形/長方形 35">
              <a:extLst>
                <a:ext uri="{FF2B5EF4-FFF2-40B4-BE49-F238E27FC236}">
                  <a16:creationId xmlns:a16="http://schemas.microsoft.com/office/drawing/2014/main" id="{21AD4833-42F7-D042-1C27-9AD212937A75}"/>
                </a:ext>
              </a:extLst>
            </p:cNvPr>
            <p:cNvSpPr/>
            <p:nvPr/>
          </p:nvSpPr>
          <p:spPr>
            <a:xfrm>
              <a:off x="778136" y="3468833"/>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12CD2652-F6EE-5124-0DCE-143FEE22286A}"/>
                </a:ext>
              </a:extLst>
            </p:cNvPr>
            <p:cNvSpPr/>
            <p:nvPr/>
          </p:nvSpPr>
          <p:spPr>
            <a:xfrm>
              <a:off x="1276544" y="3468832"/>
              <a:ext cx="486632"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grpSp>
        <p:nvGrpSpPr>
          <p:cNvPr id="38" name="グループ化 37">
            <a:extLst>
              <a:ext uri="{FF2B5EF4-FFF2-40B4-BE49-F238E27FC236}">
                <a16:creationId xmlns:a16="http://schemas.microsoft.com/office/drawing/2014/main" id="{34B13057-8F86-B437-F046-9AD35AE58426}"/>
              </a:ext>
            </a:extLst>
          </p:cNvPr>
          <p:cNvGrpSpPr/>
          <p:nvPr/>
        </p:nvGrpSpPr>
        <p:grpSpPr>
          <a:xfrm>
            <a:off x="1558621" y="4072702"/>
            <a:ext cx="985041" cy="384598"/>
            <a:chOff x="784023" y="3912294"/>
            <a:chExt cx="985041" cy="384598"/>
          </a:xfrm>
        </p:grpSpPr>
        <p:sp>
          <p:nvSpPr>
            <p:cNvPr id="39" name="正方形/長方形 38">
              <a:extLst>
                <a:ext uri="{FF2B5EF4-FFF2-40B4-BE49-F238E27FC236}">
                  <a16:creationId xmlns:a16="http://schemas.microsoft.com/office/drawing/2014/main" id="{646ECC6E-30FA-67BF-54F7-E242875C1BB7}"/>
                </a:ext>
              </a:extLst>
            </p:cNvPr>
            <p:cNvSpPr/>
            <p:nvPr/>
          </p:nvSpPr>
          <p:spPr>
            <a:xfrm>
              <a:off x="784023" y="3912295"/>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9061EF47-42AC-1503-3BBD-BC1D3FACC6D1}"/>
                </a:ext>
              </a:extLst>
            </p:cNvPr>
            <p:cNvSpPr/>
            <p:nvPr/>
          </p:nvSpPr>
          <p:spPr>
            <a:xfrm>
              <a:off x="1282432" y="3912294"/>
              <a:ext cx="486632"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grpSp>
        <p:nvGrpSpPr>
          <p:cNvPr id="44" name="グループ化 43">
            <a:extLst>
              <a:ext uri="{FF2B5EF4-FFF2-40B4-BE49-F238E27FC236}">
                <a16:creationId xmlns:a16="http://schemas.microsoft.com/office/drawing/2014/main" id="{EAF954A9-C5BB-0187-1BF4-8BB8B583C082}"/>
              </a:ext>
            </a:extLst>
          </p:cNvPr>
          <p:cNvGrpSpPr/>
          <p:nvPr/>
        </p:nvGrpSpPr>
        <p:grpSpPr>
          <a:xfrm>
            <a:off x="1558620" y="4534507"/>
            <a:ext cx="985042" cy="384598"/>
            <a:chOff x="784023" y="4355756"/>
            <a:chExt cx="985042" cy="384598"/>
          </a:xfrm>
        </p:grpSpPr>
        <p:sp>
          <p:nvSpPr>
            <p:cNvPr id="45" name="正方形/長方形 44">
              <a:extLst>
                <a:ext uri="{FF2B5EF4-FFF2-40B4-BE49-F238E27FC236}">
                  <a16:creationId xmlns:a16="http://schemas.microsoft.com/office/drawing/2014/main" id="{CE7C93D6-C2DF-7017-6B1A-398EDC1F37B3}"/>
                </a:ext>
              </a:extLst>
            </p:cNvPr>
            <p:cNvSpPr/>
            <p:nvPr/>
          </p:nvSpPr>
          <p:spPr>
            <a:xfrm>
              <a:off x="784023" y="4355757"/>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6EEDCC89-1B06-DD4A-6659-D8CC589D65CD}"/>
                </a:ext>
              </a:extLst>
            </p:cNvPr>
            <p:cNvSpPr/>
            <p:nvPr/>
          </p:nvSpPr>
          <p:spPr>
            <a:xfrm>
              <a:off x="1282433" y="4355756"/>
              <a:ext cx="486632"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grpSp>
        <p:nvGrpSpPr>
          <p:cNvPr id="47" name="グループ化 46">
            <a:extLst>
              <a:ext uri="{FF2B5EF4-FFF2-40B4-BE49-F238E27FC236}">
                <a16:creationId xmlns:a16="http://schemas.microsoft.com/office/drawing/2014/main" id="{341DE609-BDD6-A989-7F20-79817E3482E4}"/>
              </a:ext>
            </a:extLst>
          </p:cNvPr>
          <p:cNvGrpSpPr/>
          <p:nvPr/>
        </p:nvGrpSpPr>
        <p:grpSpPr>
          <a:xfrm>
            <a:off x="1558620" y="4996311"/>
            <a:ext cx="985042" cy="384599"/>
            <a:chOff x="778136" y="4799226"/>
            <a:chExt cx="985042" cy="384599"/>
          </a:xfrm>
        </p:grpSpPr>
        <p:sp>
          <p:nvSpPr>
            <p:cNvPr id="53" name="正方形/長方形 52">
              <a:extLst>
                <a:ext uri="{FF2B5EF4-FFF2-40B4-BE49-F238E27FC236}">
                  <a16:creationId xmlns:a16="http://schemas.microsoft.com/office/drawing/2014/main" id="{409B2906-C2F4-4E6F-9D05-4E5AA9242A19}"/>
                </a:ext>
              </a:extLst>
            </p:cNvPr>
            <p:cNvSpPr/>
            <p:nvPr/>
          </p:nvSpPr>
          <p:spPr>
            <a:xfrm>
              <a:off x="778136" y="4799228"/>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F7AA2C96-A2B3-149B-9312-67969C2AF2C0}"/>
                </a:ext>
              </a:extLst>
            </p:cNvPr>
            <p:cNvSpPr/>
            <p:nvPr/>
          </p:nvSpPr>
          <p:spPr>
            <a:xfrm>
              <a:off x="1276546" y="4799226"/>
              <a:ext cx="486632"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sp>
        <p:nvSpPr>
          <p:cNvPr id="60" name="正方形/長方形 59">
            <a:extLst>
              <a:ext uri="{FF2B5EF4-FFF2-40B4-BE49-F238E27FC236}">
                <a16:creationId xmlns:a16="http://schemas.microsoft.com/office/drawing/2014/main" id="{C1FC84A3-E250-9B96-E9B2-0EDB2CE265A4}"/>
              </a:ext>
            </a:extLst>
          </p:cNvPr>
          <p:cNvSpPr/>
          <p:nvPr/>
        </p:nvSpPr>
        <p:spPr>
          <a:xfrm>
            <a:off x="2969675" y="3629794"/>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506606A9-492D-0969-57F1-FFC2A4F96198}"/>
              </a:ext>
            </a:extLst>
          </p:cNvPr>
          <p:cNvSpPr/>
          <p:nvPr/>
        </p:nvSpPr>
        <p:spPr>
          <a:xfrm>
            <a:off x="2969675" y="4082228"/>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F3DAE92E-BB19-CFBF-96B6-E65979E39480}"/>
              </a:ext>
            </a:extLst>
          </p:cNvPr>
          <p:cNvSpPr/>
          <p:nvPr/>
        </p:nvSpPr>
        <p:spPr>
          <a:xfrm>
            <a:off x="2969675" y="4544033"/>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sp>
        <p:nvSpPr>
          <p:cNvPr id="64" name="正方形/長方形 63">
            <a:extLst>
              <a:ext uri="{FF2B5EF4-FFF2-40B4-BE49-F238E27FC236}">
                <a16:creationId xmlns:a16="http://schemas.microsoft.com/office/drawing/2014/main" id="{F726B354-D8F8-F579-95E5-8B7454F15351}"/>
              </a:ext>
            </a:extLst>
          </p:cNvPr>
          <p:cNvSpPr/>
          <p:nvPr/>
        </p:nvSpPr>
        <p:spPr>
          <a:xfrm>
            <a:off x="2969675" y="5008836"/>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sp>
        <p:nvSpPr>
          <p:cNvPr id="65" name="正方形/長方形 64">
            <a:extLst>
              <a:ext uri="{FF2B5EF4-FFF2-40B4-BE49-F238E27FC236}">
                <a16:creationId xmlns:a16="http://schemas.microsoft.com/office/drawing/2014/main" id="{5EA10586-7E47-0005-4CE1-EF7C2E94FED5}"/>
              </a:ext>
            </a:extLst>
          </p:cNvPr>
          <p:cNvSpPr/>
          <p:nvPr/>
        </p:nvSpPr>
        <p:spPr>
          <a:xfrm>
            <a:off x="4330384" y="3167387"/>
            <a:ext cx="486632" cy="22135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EMS</a:t>
            </a:r>
          </a:p>
        </p:txBody>
      </p:sp>
      <p:sp>
        <p:nvSpPr>
          <p:cNvPr id="66" name="正方形/長方形 65">
            <a:extLst>
              <a:ext uri="{FF2B5EF4-FFF2-40B4-BE49-F238E27FC236}">
                <a16:creationId xmlns:a16="http://schemas.microsoft.com/office/drawing/2014/main" id="{D9201A91-2921-5334-16B0-4F873AD5F7AE}"/>
              </a:ext>
            </a:extLst>
          </p:cNvPr>
          <p:cNvSpPr/>
          <p:nvPr/>
        </p:nvSpPr>
        <p:spPr>
          <a:xfrm>
            <a:off x="5274373" y="3166149"/>
            <a:ext cx="486632" cy="2214761"/>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GW</a:t>
            </a:r>
          </a:p>
        </p:txBody>
      </p:sp>
      <p:cxnSp>
        <p:nvCxnSpPr>
          <p:cNvPr id="67" name="直線コネクタ 66">
            <a:extLst>
              <a:ext uri="{FF2B5EF4-FFF2-40B4-BE49-F238E27FC236}">
                <a16:creationId xmlns:a16="http://schemas.microsoft.com/office/drawing/2014/main" id="{E838056D-6480-DA72-0B88-08732E3FC34D}"/>
              </a:ext>
            </a:extLst>
          </p:cNvPr>
          <p:cNvCxnSpPr>
            <a:cxnSpLocks/>
            <a:stCxn id="65" idx="3"/>
            <a:endCxn id="66" idx="1"/>
          </p:cNvCxnSpPr>
          <p:nvPr/>
        </p:nvCxnSpPr>
        <p:spPr>
          <a:xfrm flipV="1">
            <a:off x="4817016" y="4273530"/>
            <a:ext cx="457357" cy="6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正方形/長方形 67">
            <a:extLst>
              <a:ext uri="{FF2B5EF4-FFF2-40B4-BE49-F238E27FC236}">
                <a16:creationId xmlns:a16="http://schemas.microsoft.com/office/drawing/2014/main" id="{29CC9144-10BC-DD84-4625-6ACB3E282D9F}"/>
              </a:ext>
            </a:extLst>
          </p:cNvPr>
          <p:cNvSpPr/>
          <p:nvPr/>
        </p:nvSpPr>
        <p:spPr>
          <a:xfrm>
            <a:off x="1450913" y="3029664"/>
            <a:ext cx="4468525" cy="2665540"/>
          </a:xfrm>
          <a:prstGeom prst="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D6BCCC72-E602-B4F5-C7D3-96804BD442A0}"/>
              </a:ext>
            </a:extLst>
          </p:cNvPr>
          <p:cNvSpPr txBox="1"/>
          <p:nvPr/>
        </p:nvSpPr>
        <p:spPr>
          <a:xfrm>
            <a:off x="5139648" y="5479760"/>
            <a:ext cx="800219" cy="215444"/>
          </a:xfrm>
          <a:prstGeom prst="rect">
            <a:avLst/>
          </a:prstGeom>
          <a:noFill/>
        </p:spPr>
        <p:txBody>
          <a:bodyPr wrap="none" rtlCol="0">
            <a:spAutoFit/>
          </a:bodyPr>
          <a:lstStyle/>
          <a:p>
            <a:r>
              <a:rPr kumimoji="1" lang="ja-JP" altLang="en-US" sz="800" b="1">
                <a:solidFill>
                  <a:srgbClr val="FF0000"/>
                </a:solidFill>
                <a:latin typeface="Meiryo UI" panose="020B0604030504040204" pitchFamily="50" charset="-128"/>
                <a:ea typeface="Meiryo UI" panose="020B0604030504040204" pitchFamily="50" charset="-128"/>
              </a:rPr>
              <a:t>補助対象範囲</a:t>
            </a:r>
          </a:p>
        </p:txBody>
      </p:sp>
      <p:sp>
        <p:nvSpPr>
          <p:cNvPr id="70" name="テキスト ボックス 69">
            <a:extLst>
              <a:ext uri="{FF2B5EF4-FFF2-40B4-BE49-F238E27FC236}">
                <a16:creationId xmlns:a16="http://schemas.microsoft.com/office/drawing/2014/main" id="{174702DC-64FE-EE87-05C7-20830FC764A7}"/>
              </a:ext>
            </a:extLst>
          </p:cNvPr>
          <p:cNvSpPr txBox="1"/>
          <p:nvPr/>
        </p:nvSpPr>
        <p:spPr>
          <a:xfrm>
            <a:off x="1343210" y="2738845"/>
            <a:ext cx="800219" cy="215444"/>
          </a:xfrm>
          <a:prstGeom prst="rect">
            <a:avLst/>
          </a:prstGeom>
          <a:noFill/>
        </p:spPr>
        <p:txBody>
          <a:bodyPr wrap="none" rtlCol="0">
            <a:spAutoFit/>
          </a:bodyPr>
          <a:lstStyle/>
          <a:p>
            <a:r>
              <a:rPr kumimoji="1" lang="ja-JP" altLang="en-US" sz="800" b="1">
                <a:latin typeface="Meiryo UI" panose="020B0604030504040204" pitchFamily="50" charset="-128"/>
                <a:ea typeface="Meiryo UI" panose="020B0604030504040204" pitchFamily="50" charset="-128"/>
              </a:rPr>
              <a:t>蓄電所敷地内</a:t>
            </a:r>
          </a:p>
        </p:txBody>
      </p:sp>
      <p:sp>
        <p:nvSpPr>
          <p:cNvPr id="75" name="テキスト ボックス 74">
            <a:extLst>
              <a:ext uri="{FF2B5EF4-FFF2-40B4-BE49-F238E27FC236}">
                <a16:creationId xmlns:a16="http://schemas.microsoft.com/office/drawing/2014/main" id="{94CAE38D-9BE8-C3F4-24F0-B518FD43C098}"/>
              </a:ext>
            </a:extLst>
          </p:cNvPr>
          <p:cNvSpPr txBox="1"/>
          <p:nvPr/>
        </p:nvSpPr>
        <p:spPr>
          <a:xfrm>
            <a:off x="4806713" y="4102705"/>
            <a:ext cx="499266"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81" name="テキスト ボックス 80">
            <a:extLst>
              <a:ext uri="{FF2B5EF4-FFF2-40B4-BE49-F238E27FC236}">
                <a16:creationId xmlns:a16="http://schemas.microsoft.com/office/drawing/2014/main" id="{1A0B3526-CD24-ADDD-9FEB-6506308B8888}"/>
              </a:ext>
            </a:extLst>
          </p:cNvPr>
          <p:cNvSpPr txBox="1"/>
          <p:nvPr/>
        </p:nvSpPr>
        <p:spPr>
          <a:xfrm>
            <a:off x="2577197" y="4565401"/>
            <a:ext cx="413555"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82" name="テキスト ボックス 81">
            <a:extLst>
              <a:ext uri="{FF2B5EF4-FFF2-40B4-BE49-F238E27FC236}">
                <a16:creationId xmlns:a16="http://schemas.microsoft.com/office/drawing/2014/main" id="{0E98C34F-C3A2-D117-2C86-B58257462254}"/>
              </a:ext>
            </a:extLst>
          </p:cNvPr>
          <p:cNvSpPr txBox="1"/>
          <p:nvPr/>
        </p:nvSpPr>
        <p:spPr>
          <a:xfrm>
            <a:off x="2581495" y="4097756"/>
            <a:ext cx="413555"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83" name="テキスト ボックス 82">
            <a:extLst>
              <a:ext uri="{FF2B5EF4-FFF2-40B4-BE49-F238E27FC236}">
                <a16:creationId xmlns:a16="http://schemas.microsoft.com/office/drawing/2014/main" id="{23FEDA72-75A1-A697-6370-76322A4AED4C}"/>
              </a:ext>
            </a:extLst>
          </p:cNvPr>
          <p:cNvSpPr txBox="1"/>
          <p:nvPr/>
        </p:nvSpPr>
        <p:spPr>
          <a:xfrm>
            <a:off x="3672490" y="3594402"/>
            <a:ext cx="413555" cy="215444"/>
          </a:xfrm>
          <a:prstGeom prst="rect">
            <a:avLst/>
          </a:prstGeom>
          <a:noFill/>
        </p:spPr>
        <p:txBody>
          <a:bodyPr wrap="square" rtlCol="0">
            <a:spAutoFit/>
          </a:bodyPr>
          <a:lstStyle/>
          <a:p>
            <a:r>
              <a:rPr kumimoji="1" lang="ja-JP" altLang="en-US" sz="800" b="1">
                <a:latin typeface="Meiryo UI" panose="020B0604030504040204" pitchFamily="50" charset="-128"/>
                <a:ea typeface="Meiryo UI" panose="020B0604030504040204" pitchFamily="50" charset="-128"/>
              </a:rPr>
              <a:t>独自</a:t>
            </a:r>
          </a:p>
        </p:txBody>
      </p:sp>
      <p:cxnSp>
        <p:nvCxnSpPr>
          <p:cNvPr id="104" name="直線コネクタ 103">
            <a:extLst>
              <a:ext uri="{FF2B5EF4-FFF2-40B4-BE49-F238E27FC236}">
                <a16:creationId xmlns:a16="http://schemas.microsoft.com/office/drawing/2014/main" id="{BF46025A-4CE0-000A-B676-54E3DAAB6009}"/>
              </a:ext>
            </a:extLst>
          </p:cNvPr>
          <p:cNvCxnSpPr>
            <a:cxnSpLocks/>
            <a:stCxn id="53" idx="2"/>
            <a:endCxn id="105" idx="0"/>
          </p:cNvCxnSpPr>
          <p:nvPr/>
        </p:nvCxnSpPr>
        <p:spPr>
          <a:xfrm>
            <a:off x="2051141" y="5380910"/>
            <a:ext cx="4854" cy="5783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正方形/長方形 104">
            <a:extLst>
              <a:ext uri="{FF2B5EF4-FFF2-40B4-BE49-F238E27FC236}">
                <a16:creationId xmlns:a16="http://schemas.microsoft.com/office/drawing/2014/main" id="{B335AA75-3F5B-6420-613B-16584CBD354B}"/>
              </a:ext>
            </a:extLst>
          </p:cNvPr>
          <p:cNvSpPr/>
          <p:nvPr/>
        </p:nvSpPr>
        <p:spPr>
          <a:xfrm>
            <a:off x="1543587" y="5959294"/>
            <a:ext cx="1024816" cy="510118"/>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800">
                <a:solidFill>
                  <a:sysClr val="windowText" lastClr="000000"/>
                </a:solidFill>
                <a:latin typeface="Meiryo UI" panose="020B0604030504040204" pitchFamily="50" charset="-128"/>
                <a:ea typeface="Meiryo UI" panose="020B0604030504040204" pitchFamily="50" charset="-128"/>
              </a:rPr>
              <a:t>○○社</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目的</a:t>
            </a:r>
            <a:r>
              <a:rPr kumimoji="1" lang="en-US" altLang="ja-JP" sz="800">
                <a:solidFill>
                  <a:sysClr val="windowText" lastClr="000000"/>
                </a:solidFill>
                <a:latin typeface="Meiryo UI" panose="020B0604030504040204" pitchFamily="50" charset="-128"/>
                <a:ea typeface="Meiryo UI" panose="020B0604030504040204" pitchFamily="50" charset="-128"/>
              </a:rPr>
              <a:t>:</a:t>
            </a:r>
            <a:r>
              <a:rPr kumimoji="1" lang="ja-JP" altLang="en-US" sz="800">
                <a:solidFill>
                  <a:sysClr val="windowText" lastClr="000000"/>
                </a:solidFill>
                <a:latin typeface="Meiryo UI" panose="020B0604030504040204" pitchFamily="50" charset="-128"/>
                <a:ea typeface="Meiryo UI" panose="020B0604030504040204" pitchFamily="50" charset="-128"/>
              </a:rPr>
              <a:t>異常検知、</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　　   状態監視 等</a:t>
            </a:r>
            <a:endParaRPr kumimoji="1" lang="en-US" altLang="ja-JP" sz="800">
              <a:solidFill>
                <a:sysClr val="windowText" lastClr="000000"/>
              </a:solidFill>
              <a:latin typeface="Meiryo UI" panose="020B0604030504040204" pitchFamily="50" charset="-128"/>
              <a:ea typeface="Meiryo UI" panose="020B0604030504040204" pitchFamily="50" charset="-128"/>
            </a:endParaRPr>
          </a:p>
        </p:txBody>
      </p:sp>
      <p:cxnSp>
        <p:nvCxnSpPr>
          <p:cNvPr id="106" name="直線コネクタ 105">
            <a:extLst>
              <a:ext uri="{FF2B5EF4-FFF2-40B4-BE49-F238E27FC236}">
                <a16:creationId xmlns:a16="http://schemas.microsoft.com/office/drawing/2014/main" id="{F8F103C8-52A6-4BC7-5E64-2A14A01872CE}"/>
              </a:ext>
            </a:extLst>
          </p:cNvPr>
          <p:cNvCxnSpPr>
            <a:cxnSpLocks/>
            <a:stCxn id="64" idx="2"/>
            <a:endCxn id="107" idx="0"/>
          </p:cNvCxnSpPr>
          <p:nvPr/>
        </p:nvCxnSpPr>
        <p:spPr>
          <a:xfrm>
            <a:off x="3193371" y="5390436"/>
            <a:ext cx="1564" cy="5688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 name="正方形/長方形 106">
            <a:extLst>
              <a:ext uri="{FF2B5EF4-FFF2-40B4-BE49-F238E27FC236}">
                <a16:creationId xmlns:a16="http://schemas.microsoft.com/office/drawing/2014/main" id="{99E2A6CC-9E5B-4DD9-636B-8E88DB82AB68}"/>
              </a:ext>
            </a:extLst>
          </p:cNvPr>
          <p:cNvSpPr/>
          <p:nvPr/>
        </p:nvSpPr>
        <p:spPr>
          <a:xfrm>
            <a:off x="2681935" y="5959294"/>
            <a:ext cx="1026000" cy="510118"/>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800">
                <a:solidFill>
                  <a:sysClr val="windowText" lastClr="000000"/>
                </a:solidFill>
                <a:latin typeface="Meiryo UI" panose="020B0604030504040204" pitchFamily="50" charset="-128"/>
                <a:ea typeface="Meiryo UI" panose="020B0604030504040204" pitchFamily="50" charset="-128"/>
              </a:rPr>
              <a:t>○○社</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目的</a:t>
            </a:r>
            <a:r>
              <a:rPr kumimoji="1" lang="en-US" altLang="ja-JP" sz="800">
                <a:solidFill>
                  <a:sysClr val="windowText" lastClr="000000"/>
                </a:solidFill>
                <a:latin typeface="Meiryo UI" panose="020B0604030504040204" pitchFamily="50" charset="-128"/>
                <a:ea typeface="Meiryo UI" panose="020B0604030504040204" pitchFamily="50" charset="-128"/>
              </a:rPr>
              <a:t>:</a:t>
            </a:r>
            <a:r>
              <a:rPr kumimoji="1" lang="ja-JP" altLang="en-US" sz="800">
                <a:solidFill>
                  <a:sysClr val="windowText" lastClr="000000"/>
                </a:solidFill>
                <a:latin typeface="Meiryo UI" panose="020B0604030504040204" pitchFamily="50" charset="-128"/>
                <a:ea typeface="Meiryo UI" panose="020B0604030504040204" pitchFamily="50" charset="-128"/>
              </a:rPr>
              <a:t>異常検知、</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　　   状態監視 等</a:t>
            </a:r>
            <a:endParaRPr kumimoji="1" lang="en-US" altLang="ja-JP" sz="800">
              <a:solidFill>
                <a:sysClr val="windowText" lastClr="000000"/>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984BAC9F-15C2-FF92-90BA-5DD9ED5744B3}"/>
              </a:ext>
            </a:extLst>
          </p:cNvPr>
          <p:cNvSpPr/>
          <p:nvPr/>
        </p:nvSpPr>
        <p:spPr>
          <a:xfrm>
            <a:off x="4060700" y="5959294"/>
            <a:ext cx="1026000" cy="510118"/>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800">
                <a:solidFill>
                  <a:sysClr val="windowText" lastClr="000000"/>
                </a:solidFill>
                <a:latin typeface="Meiryo UI" panose="020B0604030504040204" pitchFamily="50" charset="-128"/>
                <a:ea typeface="Meiryo UI" panose="020B0604030504040204" pitchFamily="50" charset="-128"/>
              </a:rPr>
              <a:t>○○社</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目的</a:t>
            </a:r>
            <a:r>
              <a:rPr kumimoji="1" lang="en-US" altLang="ja-JP" sz="800">
                <a:solidFill>
                  <a:sysClr val="windowText" lastClr="000000"/>
                </a:solidFill>
                <a:latin typeface="Meiryo UI" panose="020B0604030504040204" pitchFamily="50" charset="-128"/>
                <a:ea typeface="Meiryo UI" panose="020B0604030504040204" pitchFamily="50" charset="-128"/>
              </a:rPr>
              <a:t>:</a:t>
            </a:r>
            <a:r>
              <a:rPr kumimoji="1" lang="ja-JP" altLang="en-US" sz="800">
                <a:solidFill>
                  <a:sysClr val="windowText" lastClr="000000"/>
                </a:solidFill>
                <a:latin typeface="Meiryo UI" panose="020B0604030504040204" pitchFamily="50" charset="-128"/>
                <a:ea typeface="Meiryo UI" panose="020B0604030504040204" pitchFamily="50" charset="-128"/>
              </a:rPr>
              <a:t>異常検知、</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　　   状態監視 等</a:t>
            </a:r>
            <a:endParaRPr kumimoji="1" lang="en-US" altLang="ja-JP" sz="800">
              <a:solidFill>
                <a:sysClr val="windowText" lastClr="000000"/>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2DF249FC-10EA-12AA-4A53-9B41841B5337}"/>
              </a:ext>
            </a:extLst>
          </p:cNvPr>
          <p:cNvSpPr/>
          <p:nvPr/>
        </p:nvSpPr>
        <p:spPr>
          <a:xfrm>
            <a:off x="2914040" y="3115315"/>
            <a:ext cx="551604" cy="2333326"/>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11" name="テキスト ボックス 110">
            <a:extLst>
              <a:ext uri="{FF2B5EF4-FFF2-40B4-BE49-F238E27FC236}">
                <a16:creationId xmlns:a16="http://schemas.microsoft.com/office/drawing/2014/main" id="{0B3B6C95-AEC6-D7EC-845A-75093388456D}"/>
              </a:ext>
            </a:extLst>
          </p:cNvPr>
          <p:cNvSpPr txBox="1"/>
          <p:nvPr/>
        </p:nvSpPr>
        <p:spPr>
          <a:xfrm>
            <a:off x="1366990" y="2327179"/>
            <a:ext cx="2174137" cy="369332"/>
          </a:xfrm>
          <a:prstGeom prst="rect">
            <a:avLst/>
          </a:prstGeom>
          <a:noFill/>
          <a:ln>
            <a:solidFill>
              <a:schemeClr val="tx1"/>
            </a:solidFill>
          </a:ln>
        </p:spPr>
        <p:txBody>
          <a:bodyPr wrap="square" rtlCol="0">
            <a:spAutoFit/>
          </a:bodyPr>
          <a:lstStyle/>
          <a:p>
            <a:r>
              <a:rPr kumimoji="1" lang="en-US" altLang="ja-JP" sz="900">
                <a:latin typeface="Meiryo UI" panose="020B0604030504040204" pitchFamily="50" charset="-128"/>
                <a:ea typeface="Meiryo UI" panose="020B0604030504040204" pitchFamily="50" charset="-128"/>
              </a:rPr>
              <a:t>JC-STAR</a:t>
            </a:r>
            <a:r>
              <a:rPr kumimoji="1" lang="ja-JP" altLang="en-US" sz="900">
                <a:latin typeface="Meiryo UI" panose="020B0604030504040204" pitchFamily="50" charset="-128"/>
                <a:ea typeface="Meiryo UI" panose="020B0604030504040204" pitchFamily="50" charset="-128"/>
              </a:rPr>
              <a:t>取得範囲①</a:t>
            </a:r>
          </a:p>
          <a:p>
            <a:r>
              <a:rPr kumimoji="1" lang="ja-JP" altLang="en-US" sz="900">
                <a:latin typeface="Meiryo UI" panose="020B0604030504040204" pitchFamily="50" charset="-128"/>
                <a:ea typeface="Meiryo UI" panose="020B0604030504040204" pitchFamily="50" charset="-128"/>
              </a:rPr>
              <a:t>取得番号</a:t>
            </a:r>
            <a:r>
              <a:rPr kumimoji="1" lang="en-US" altLang="ja-JP" sz="900">
                <a:solidFill>
                  <a:srgbClr val="000000"/>
                </a:solidFill>
                <a:latin typeface="Meiryo UI" panose="020B0604030504040204" pitchFamily="50" charset="-128"/>
                <a:ea typeface="Meiryo UI" panose="020B0604030504040204" pitchFamily="50" charset="-128"/>
              </a:rPr>
              <a:t>2025XXXXXXXXXXXXXXXX</a:t>
            </a:r>
            <a:endParaRPr kumimoji="1" lang="ja-JP" altLang="en-US" sz="900">
              <a:latin typeface="Meiryo UI" panose="020B0604030504040204" pitchFamily="50" charset="-128"/>
              <a:ea typeface="Meiryo UI" panose="020B0604030504040204" pitchFamily="50" charset="-128"/>
            </a:endParaRPr>
          </a:p>
        </p:txBody>
      </p:sp>
      <p:sp>
        <p:nvSpPr>
          <p:cNvPr id="112" name="テキスト ボックス 111">
            <a:extLst>
              <a:ext uri="{FF2B5EF4-FFF2-40B4-BE49-F238E27FC236}">
                <a16:creationId xmlns:a16="http://schemas.microsoft.com/office/drawing/2014/main" id="{68016EBA-1A36-8138-9ED4-21621D0B9C45}"/>
              </a:ext>
            </a:extLst>
          </p:cNvPr>
          <p:cNvSpPr txBox="1"/>
          <p:nvPr/>
        </p:nvSpPr>
        <p:spPr>
          <a:xfrm>
            <a:off x="3607406" y="2327179"/>
            <a:ext cx="2174137" cy="369332"/>
          </a:xfrm>
          <a:prstGeom prst="rect">
            <a:avLst/>
          </a:prstGeom>
          <a:noFill/>
          <a:ln>
            <a:solidFill>
              <a:schemeClr val="tx1"/>
            </a:solidFill>
          </a:ln>
        </p:spPr>
        <p:txBody>
          <a:bodyPr wrap="square" rtlCol="0">
            <a:spAutoFit/>
          </a:bodyPr>
          <a:lstStyle/>
          <a:p>
            <a:r>
              <a:rPr kumimoji="1" lang="en-US" altLang="ja-JP" sz="900">
                <a:latin typeface="Meiryo UI" panose="020B0604030504040204" pitchFamily="50" charset="-128"/>
                <a:ea typeface="Meiryo UI" panose="020B0604030504040204" pitchFamily="50" charset="-128"/>
              </a:rPr>
              <a:t>JC-STAR</a:t>
            </a:r>
            <a:r>
              <a:rPr kumimoji="1" lang="ja-JP" altLang="en-US" sz="900">
                <a:latin typeface="Meiryo UI" panose="020B0604030504040204" pitchFamily="50" charset="-128"/>
                <a:ea typeface="Meiryo UI" panose="020B0604030504040204" pitchFamily="50" charset="-128"/>
              </a:rPr>
              <a:t>取得範囲②</a:t>
            </a:r>
          </a:p>
          <a:p>
            <a:r>
              <a:rPr kumimoji="1" lang="ja-JP" altLang="en-US" sz="900">
                <a:latin typeface="Meiryo UI" panose="020B0604030504040204" pitchFamily="50" charset="-128"/>
                <a:ea typeface="Meiryo UI" panose="020B0604030504040204" pitchFamily="50" charset="-128"/>
              </a:rPr>
              <a:t>取得番号</a:t>
            </a:r>
            <a:r>
              <a:rPr kumimoji="1" lang="en-US" altLang="ja-JP" sz="900">
                <a:solidFill>
                  <a:srgbClr val="000000"/>
                </a:solidFill>
                <a:latin typeface="Meiryo UI" panose="020B0604030504040204" pitchFamily="50" charset="-128"/>
                <a:ea typeface="Meiryo UI" panose="020B0604030504040204" pitchFamily="50" charset="-128"/>
              </a:rPr>
              <a:t>2025XXXXXXXXXXXXXXXX</a:t>
            </a:r>
            <a:endParaRPr kumimoji="1" lang="ja-JP" altLang="en-US" sz="900">
              <a:latin typeface="Meiryo UI" panose="020B0604030504040204" pitchFamily="50" charset="-128"/>
              <a:ea typeface="Meiryo UI" panose="020B0604030504040204" pitchFamily="50" charset="-128"/>
            </a:endParaRPr>
          </a:p>
        </p:txBody>
      </p:sp>
      <p:sp>
        <p:nvSpPr>
          <p:cNvPr id="113" name="テキスト ボックス 112">
            <a:extLst>
              <a:ext uri="{FF2B5EF4-FFF2-40B4-BE49-F238E27FC236}">
                <a16:creationId xmlns:a16="http://schemas.microsoft.com/office/drawing/2014/main" id="{458F16E3-4A67-14CF-A5F9-B943934020A3}"/>
              </a:ext>
            </a:extLst>
          </p:cNvPr>
          <p:cNvSpPr txBox="1"/>
          <p:nvPr/>
        </p:nvSpPr>
        <p:spPr>
          <a:xfrm>
            <a:off x="6381268" y="2101974"/>
            <a:ext cx="2186103" cy="369332"/>
          </a:xfrm>
          <a:prstGeom prst="rect">
            <a:avLst/>
          </a:prstGeom>
          <a:noFill/>
          <a:ln>
            <a:solidFill>
              <a:schemeClr val="tx1"/>
            </a:solidFill>
          </a:ln>
        </p:spPr>
        <p:txBody>
          <a:bodyPr wrap="square" rtlCol="0">
            <a:spAutoFit/>
          </a:bodyPr>
          <a:lstStyle/>
          <a:p>
            <a:r>
              <a:rPr kumimoji="1" lang="en-US" altLang="ja-JP" sz="900">
                <a:latin typeface="Meiryo UI" panose="020B0604030504040204" pitchFamily="50" charset="-128"/>
                <a:ea typeface="Meiryo UI" panose="020B0604030504040204" pitchFamily="50" charset="-128"/>
              </a:rPr>
              <a:t>JC-STAR</a:t>
            </a:r>
            <a:r>
              <a:rPr kumimoji="1" lang="ja-JP" altLang="en-US" sz="900">
                <a:latin typeface="Meiryo UI" panose="020B0604030504040204" pitchFamily="50" charset="-128"/>
                <a:ea typeface="Meiryo UI" panose="020B0604030504040204" pitchFamily="50" charset="-128"/>
              </a:rPr>
              <a:t>取得範囲③</a:t>
            </a:r>
          </a:p>
          <a:p>
            <a:r>
              <a:rPr kumimoji="1" lang="ja-JP" altLang="en-US" sz="900">
                <a:latin typeface="Meiryo UI" panose="020B0604030504040204" pitchFamily="50" charset="-128"/>
                <a:ea typeface="Meiryo UI" panose="020B0604030504040204" pitchFamily="50" charset="-128"/>
              </a:rPr>
              <a:t>取得番号</a:t>
            </a:r>
            <a:r>
              <a:rPr kumimoji="1" lang="en-US" altLang="ja-JP" sz="900">
                <a:solidFill>
                  <a:srgbClr val="000000"/>
                </a:solidFill>
                <a:latin typeface="Meiryo UI" panose="020B0604030504040204" pitchFamily="50" charset="-128"/>
                <a:ea typeface="Meiryo UI" panose="020B0604030504040204" pitchFamily="50" charset="-128"/>
              </a:rPr>
              <a:t>2025XXXXXXXXXXXXXXXX</a:t>
            </a:r>
            <a:endParaRPr kumimoji="1" lang="ja-JP" altLang="en-US" sz="900">
              <a:latin typeface="Meiryo UI" panose="020B0604030504040204" pitchFamily="50" charset="-128"/>
              <a:ea typeface="Meiryo UI" panose="020B0604030504040204" pitchFamily="50" charset="-128"/>
            </a:endParaRPr>
          </a:p>
        </p:txBody>
      </p:sp>
      <p:sp>
        <p:nvSpPr>
          <p:cNvPr id="114" name="テキスト ボックス 113">
            <a:extLst>
              <a:ext uri="{FF2B5EF4-FFF2-40B4-BE49-F238E27FC236}">
                <a16:creationId xmlns:a16="http://schemas.microsoft.com/office/drawing/2014/main" id="{41D36ECD-9396-5788-3995-60AD887A8B32}"/>
              </a:ext>
            </a:extLst>
          </p:cNvPr>
          <p:cNvSpPr txBox="1"/>
          <p:nvPr/>
        </p:nvSpPr>
        <p:spPr>
          <a:xfrm>
            <a:off x="6381267" y="2630081"/>
            <a:ext cx="2186104" cy="369332"/>
          </a:xfrm>
          <a:prstGeom prst="rect">
            <a:avLst/>
          </a:prstGeom>
          <a:noFill/>
          <a:ln>
            <a:solidFill>
              <a:schemeClr val="tx1"/>
            </a:solidFill>
          </a:ln>
        </p:spPr>
        <p:txBody>
          <a:bodyPr wrap="square" rtlCol="0">
            <a:spAutoFit/>
          </a:bodyPr>
          <a:lstStyle/>
          <a:p>
            <a:r>
              <a:rPr kumimoji="1" lang="en-US" altLang="ja-JP" sz="900">
                <a:latin typeface="Meiryo UI" panose="020B0604030504040204" pitchFamily="50" charset="-128"/>
                <a:ea typeface="Meiryo UI" panose="020B0604030504040204" pitchFamily="50" charset="-128"/>
              </a:rPr>
              <a:t>JC-STAR</a:t>
            </a:r>
            <a:r>
              <a:rPr kumimoji="1" lang="ja-JP" altLang="en-US" sz="900">
                <a:latin typeface="Meiryo UI" panose="020B0604030504040204" pitchFamily="50" charset="-128"/>
                <a:ea typeface="Meiryo UI" panose="020B0604030504040204" pitchFamily="50" charset="-128"/>
              </a:rPr>
              <a:t>取得範囲➃</a:t>
            </a:r>
          </a:p>
          <a:p>
            <a:r>
              <a:rPr kumimoji="1" lang="ja-JP" altLang="en-US" sz="900">
                <a:latin typeface="Meiryo UI" panose="020B0604030504040204" pitchFamily="50" charset="-128"/>
                <a:ea typeface="Meiryo UI" panose="020B0604030504040204" pitchFamily="50" charset="-128"/>
              </a:rPr>
              <a:t>取得番号</a:t>
            </a:r>
            <a:r>
              <a:rPr kumimoji="1" lang="en-US" altLang="ja-JP" sz="900">
                <a:solidFill>
                  <a:srgbClr val="000000"/>
                </a:solidFill>
                <a:latin typeface="Meiryo UI" panose="020B0604030504040204" pitchFamily="50" charset="-128"/>
                <a:ea typeface="Meiryo UI" panose="020B0604030504040204" pitchFamily="50" charset="-128"/>
              </a:rPr>
              <a:t>2025XXXXXXXXXXXXXXXX</a:t>
            </a:r>
            <a:endParaRPr kumimoji="1" lang="ja-JP" altLang="en-US" sz="900">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C4FFC394-828C-C9EA-F87C-8D11346E7471}"/>
              </a:ext>
            </a:extLst>
          </p:cNvPr>
          <p:cNvSpPr/>
          <p:nvPr/>
        </p:nvSpPr>
        <p:spPr>
          <a:xfrm>
            <a:off x="4279734" y="3105789"/>
            <a:ext cx="584874" cy="2333326"/>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16" name="テキスト ボックス 115">
            <a:extLst>
              <a:ext uri="{FF2B5EF4-FFF2-40B4-BE49-F238E27FC236}">
                <a16:creationId xmlns:a16="http://schemas.microsoft.com/office/drawing/2014/main" id="{5B9641CA-98B8-707A-6DCD-4386E4BC8BCD}"/>
              </a:ext>
            </a:extLst>
          </p:cNvPr>
          <p:cNvSpPr txBox="1"/>
          <p:nvPr/>
        </p:nvSpPr>
        <p:spPr>
          <a:xfrm>
            <a:off x="3683845" y="4042687"/>
            <a:ext cx="495393" cy="461665"/>
          </a:xfrm>
          <a:prstGeom prst="rect">
            <a:avLst/>
          </a:prstGeom>
          <a:solidFill>
            <a:schemeClr val="bg1"/>
          </a:solidFill>
          <a:ln>
            <a:solidFill>
              <a:schemeClr val="tx1"/>
            </a:solidFill>
          </a:ln>
        </p:spPr>
        <p:txBody>
          <a:bodyPr wrap="square" rtlCol="0">
            <a:spAutoFit/>
          </a:bodyPr>
          <a:lstStyle/>
          <a:p>
            <a:r>
              <a:rPr kumimoji="1" lang="ja-JP" altLang="en-US" sz="1200">
                <a:latin typeface="Meiryo UI" panose="020B0604030504040204" pitchFamily="50" charset="-128"/>
                <a:ea typeface="Meiryo UI" panose="020B0604030504040204" pitchFamily="50" charset="-128"/>
              </a:rPr>
              <a:t>制御</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装置</a:t>
            </a:r>
          </a:p>
        </p:txBody>
      </p:sp>
      <p:cxnSp>
        <p:nvCxnSpPr>
          <p:cNvPr id="117" name="直線コネクタ 116">
            <a:extLst>
              <a:ext uri="{FF2B5EF4-FFF2-40B4-BE49-F238E27FC236}">
                <a16:creationId xmlns:a16="http://schemas.microsoft.com/office/drawing/2014/main" id="{8CA94949-9C5A-FC61-4EA9-70298DA5FE81}"/>
              </a:ext>
            </a:extLst>
          </p:cNvPr>
          <p:cNvCxnSpPr>
            <a:cxnSpLocks/>
            <a:stCxn id="65" idx="2"/>
            <a:endCxn id="109" idx="0"/>
          </p:cNvCxnSpPr>
          <p:nvPr/>
        </p:nvCxnSpPr>
        <p:spPr>
          <a:xfrm>
            <a:off x="4573700" y="5380910"/>
            <a:ext cx="0" cy="5783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8" name="正方形/長方形 117">
            <a:extLst>
              <a:ext uri="{FF2B5EF4-FFF2-40B4-BE49-F238E27FC236}">
                <a16:creationId xmlns:a16="http://schemas.microsoft.com/office/drawing/2014/main" id="{86894BD6-29EF-3B8F-6AB3-D4193AAA4F4A}"/>
              </a:ext>
            </a:extLst>
          </p:cNvPr>
          <p:cNvSpPr/>
          <p:nvPr/>
        </p:nvSpPr>
        <p:spPr>
          <a:xfrm>
            <a:off x="5222519" y="3105789"/>
            <a:ext cx="584874" cy="2333326"/>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cxnSp>
        <p:nvCxnSpPr>
          <p:cNvPr id="119" name="直線コネクタ 118">
            <a:extLst>
              <a:ext uri="{FF2B5EF4-FFF2-40B4-BE49-F238E27FC236}">
                <a16:creationId xmlns:a16="http://schemas.microsoft.com/office/drawing/2014/main" id="{284F62E7-F72A-B0ED-D1E7-825143A8B320}"/>
              </a:ext>
            </a:extLst>
          </p:cNvPr>
          <p:cNvCxnSpPr>
            <a:cxnSpLocks/>
            <a:stCxn id="30" idx="3"/>
            <a:endCxn id="25" idx="1"/>
          </p:cNvCxnSpPr>
          <p:nvPr/>
        </p:nvCxnSpPr>
        <p:spPr>
          <a:xfrm>
            <a:off x="2542065" y="3376360"/>
            <a:ext cx="437455" cy="62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線コネクタ 119">
            <a:extLst>
              <a:ext uri="{FF2B5EF4-FFF2-40B4-BE49-F238E27FC236}">
                <a16:creationId xmlns:a16="http://schemas.microsoft.com/office/drawing/2014/main" id="{531AD941-0228-E6B1-807B-F491F2A34A59}"/>
              </a:ext>
            </a:extLst>
          </p:cNvPr>
          <p:cNvCxnSpPr>
            <a:stCxn id="37" idx="3"/>
            <a:endCxn id="60" idx="1"/>
          </p:cNvCxnSpPr>
          <p:nvPr/>
        </p:nvCxnSpPr>
        <p:spPr>
          <a:xfrm>
            <a:off x="2543661" y="3812567"/>
            <a:ext cx="426014" cy="8027"/>
          </a:xfrm>
          <a:prstGeom prst="line">
            <a:avLst/>
          </a:prstGeom>
        </p:spPr>
        <p:style>
          <a:lnRef idx="1">
            <a:schemeClr val="dk1"/>
          </a:lnRef>
          <a:fillRef idx="0">
            <a:schemeClr val="dk1"/>
          </a:fillRef>
          <a:effectRef idx="0">
            <a:schemeClr val="dk1"/>
          </a:effectRef>
          <a:fontRef idx="minor">
            <a:schemeClr val="tx1"/>
          </a:fontRef>
        </p:style>
      </p:cxnSp>
      <p:cxnSp>
        <p:nvCxnSpPr>
          <p:cNvPr id="121" name="直線コネクタ 120">
            <a:extLst>
              <a:ext uri="{FF2B5EF4-FFF2-40B4-BE49-F238E27FC236}">
                <a16:creationId xmlns:a16="http://schemas.microsoft.com/office/drawing/2014/main" id="{1362BE9D-ADAC-3D2A-E47B-E68DFB838F2A}"/>
              </a:ext>
            </a:extLst>
          </p:cNvPr>
          <p:cNvCxnSpPr>
            <a:cxnSpLocks/>
            <a:stCxn id="40" idx="3"/>
            <a:endCxn id="62" idx="1"/>
          </p:cNvCxnSpPr>
          <p:nvPr/>
        </p:nvCxnSpPr>
        <p:spPr>
          <a:xfrm>
            <a:off x="2543662" y="4265001"/>
            <a:ext cx="426013" cy="8027"/>
          </a:xfrm>
          <a:prstGeom prst="line">
            <a:avLst/>
          </a:prstGeom>
        </p:spPr>
        <p:style>
          <a:lnRef idx="1">
            <a:schemeClr val="dk1"/>
          </a:lnRef>
          <a:fillRef idx="0">
            <a:schemeClr val="dk1"/>
          </a:fillRef>
          <a:effectRef idx="0">
            <a:schemeClr val="dk1"/>
          </a:effectRef>
          <a:fontRef idx="minor">
            <a:schemeClr val="tx1"/>
          </a:fontRef>
        </p:style>
      </p:cxnSp>
      <p:cxnSp>
        <p:nvCxnSpPr>
          <p:cNvPr id="125" name="直線コネクタ 124">
            <a:extLst>
              <a:ext uri="{FF2B5EF4-FFF2-40B4-BE49-F238E27FC236}">
                <a16:creationId xmlns:a16="http://schemas.microsoft.com/office/drawing/2014/main" id="{CE079141-23E7-A073-ACDD-E3B4D2AC429A}"/>
              </a:ext>
            </a:extLst>
          </p:cNvPr>
          <p:cNvCxnSpPr>
            <a:stCxn id="46" idx="3"/>
            <a:endCxn id="63" idx="1"/>
          </p:cNvCxnSpPr>
          <p:nvPr/>
        </p:nvCxnSpPr>
        <p:spPr>
          <a:xfrm>
            <a:off x="2543662" y="4726806"/>
            <a:ext cx="426013" cy="8027"/>
          </a:xfrm>
          <a:prstGeom prst="line">
            <a:avLst/>
          </a:prstGeom>
        </p:spPr>
        <p:style>
          <a:lnRef idx="1">
            <a:schemeClr val="dk1"/>
          </a:lnRef>
          <a:fillRef idx="0">
            <a:schemeClr val="dk1"/>
          </a:fillRef>
          <a:effectRef idx="0">
            <a:schemeClr val="dk1"/>
          </a:effectRef>
          <a:fontRef idx="minor">
            <a:schemeClr val="tx1"/>
          </a:fontRef>
        </p:style>
      </p:cxnSp>
      <p:cxnSp>
        <p:nvCxnSpPr>
          <p:cNvPr id="127" name="直線コネクタ 126">
            <a:extLst>
              <a:ext uri="{FF2B5EF4-FFF2-40B4-BE49-F238E27FC236}">
                <a16:creationId xmlns:a16="http://schemas.microsoft.com/office/drawing/2014/main" id="{04D00375-3DD5-B535-E906-77ACBFE98795}"/>
              </a:ext>
            </a:extLst>
          </p:cNvPr>
          <p:cNvCxnSpPr/>
          <p:nvPr/>
        </p:nvCxnSpPr>
        <p:spPr>
          <a:xfrm flipV="1">
            <a:off x="2543661" y="5185028"/>
            <a:ext cx="331316" cy="1499"/>
          </a:xfrm>
          <a:prstGeom prst="line">
            <a:avLst/>
          </a:prstGeom>
        </p:spPr>
        <p:style>
          <a:lnRef idx="1">
            <a:schemeClr val="dk1"/>
          </a:lnRef>
          <a:fillRef idx="0">
            <a:schemeClr val="dk1"/>
          </a:fillRef>
          <a:effectRef idx="0">
            <a:schemeClr val="dk1"/>
          </a:effectRef>
          <a:fontRef idx="minor">
            <a:schemeClr val="tx1"/>
          </a:fontRef>
        </p:style>
      </p:cxnSp>
      <p:sp>
        <p:nvSpPr>
          <p:cNvPr id="128" name="テキスト ボックス 127">
            <a:extLst>
              <a:ext uri="{FF2B5EF4-FFF2-40B4-BE49-F238E27FC236}">
                <a16:creationId xmlns:a16="http://schemas.microsoft.com/office/drawing/2014/main" id="{3E8F795C-52E4-13D7-34C4-43CF47ABFB3C}"/>
              </a:ext>
            </a:extLst>
          </p:cNvPr>
          <p:cNvSpPr txBox="1"/>
          <p:nvPr/>
        </p:nvSpPr>
        <p:spPr>
          <a:xfrm>
            <a:off x="2594068" y="5010273"/>
            <a:ext cx="413555"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A61D6FB7-2FF9-9EF9-317C-5BBE0EC776A1}"/>
              </a:ext>
            </a:extLst>
          </p:cNvPr>
          <p:cNvSpPr txBox="1"/>
          <p:nvPr/>
        </p:nvSpPr>
        <p:spPr>
          <a:xfrm>
            <a:off x="2565068" y="3215802"/>
            <a:ext cx="413538"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130" name="テキスト ボックス 129">
            <a:extLst>
              <a:ext uri="{FF2B5EF4-FFF2-40B4-BE49-F238E27FC236}">
                <a16:creationId xmlns:a16="http://schemas.microsoft.com/office/drawing/2014/main" id="{F8B55ABC-F3F2-B0F1-3B45-74E07EC0C868}"/>
              </a:ext>
            </a:extLst>
          </p:cNvPr>
          <p:cNvSpPr txBox="1"/>
          <p:nvPr/>
        </p:nvSpPr>
        <p:spPr>
          <a:xfrm>
            <a:off x="2584115" y="3638759"/>
            <a:ext cx="413555"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131" name="正方形/長方形 130">
            <a:extLst>
              <a:ext uri="{FF2B5EF4-FFF2-40B4-BE49-F238E27FC236}">
                <a16:creationId xmlns:a16="http://schemas.microsoft.com/office/drawing/2014/main" id="{1B4F2272-8E35-8460-8AB7-70835337804E}"/>
              </a:ext>
            </a:extLst>
          </p:cNvPr>
          <p:cNvSpPr/>
          <p:nvPr/>
        </p:nvSpPr>
        <p:spPr>
          <a:xfrm>
            <a:off x="1517012" y="3107288"/>
            <a:ext cx="1066796" cy="2331827"/>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cxnSp>
        <p:nvCxnSpPr>
          <p:cNvPr id="132" name="直線コネクタ 131">
            <a:extLst>
              <a:ext uri="{FF2B5EF4-FFF2-40B4-BE49-F238E27FC236}">
                <a16:creationId xmlns:a16="http://schemas.microsoft.com/office/drawing/2014/main" id="{6A1DC268-1334-82AB-B165-E458655B6857}"/>
              </a:ext>
            </a:extLst>
          </p:cNvPr>
          <p:cNvCxnSpPr>
            <a:stCxn id="131" idx="0"/>
            <a:endCxn id="111" idx="2"/>
          </p:cNvCxnSpPr>
          <p:nvPr/>
        </p:nvCxnSpPr>
        <p:spPr>
          <a:xfrm flipV="1">
            <a:off x="2050410" y="2696511"/>
            <a:ext cx="403649" cy="410777"/>
          </a:xfrm>
          <a:prstGeom prst="line">
            <a:avLst/>
          </a:prstGeom>
        </p:spPr>
        <p:style>
          <a:lnRef idx="1">
            <a:schemeClr val="dk1"/>
          </a:lnRef>
          <a:fillRef idx="0">
            <a:schemeClr val="dk1"/>
          </a:fillRef>
          <a:effectRef idx="0">
            <a:schemeClr val="dk1"/>
          </a:effectRef>
          <a:fontRef idx="minor">
            <a:schemeClr val="tx1"/>
          </a:fontRef>
        </p:style>
      </p:cxnSp>
      <p:cxnSp>
        <p:nvCxnSpPr>
          <p:cNvPr id="133" name="直線コネクタ 132">
            <a:extLst>
              <a:ext uri="{FF2B5EF4-FFF2-40B4-BE49-F238E27FC236}">
                <a16:creationId xmlns:a16="http://schemas.microsoft.com/office/drawing/2014/main" id="{5C1782E8-F5A5-8698-3064-0F5D86822617}"/>
              </a:ext>
            </a:extLst>
          </p:cNvPr>
          <p:cNvCxnSpPr>
            <a:stCxn id="110" idx="0"/>
            <a:endCxn id="112" idx="2"/>
          </p:cNvCxnSpPr>
          <p:nvPr/>
        </p:nvCxnSpPr>
        <p:spPr>
          <a:xfrm flipV="1">
            <a:off x="3189842" y="2696511"/>
            <a:ext cx="1504633" cy="418804"/>
          </a:xfrm>
          <a:prstGeom prst="line">
            <a:avLst/>
          </a:prstGeom>
        </p:spPr>
        <p:style>
          <a:lnRef idx="1">
            <a:schemeClr val="dk1"/>
          </a:lnRef>
          <a:fillRef idx="0">
            <a:schemeClr val="dk1"/>
          </a:fillRef>
          <a:effectRef idx="0">
            <a:schemeClr val="dk1"/>
          </a:effectRef>
          <a:fontRef idx="minor">
            <a:schemeClr val="tx1"/>
          </a:fontRef>
        </p:style>
      </p:cxnSp>
      <p:cxnSp>
        <p:nvCxnSpPr>
          <p:cNvPr id="134" name="直線コネクタ 133">
            <a:extLst>
              <a:ext uri="{FF2B5EF4-FFF2-40B4-BE49-F238E27FC236}">
                <a16:creationId xmlns:a16="http://schemas.microsoft.com/office/drawing/2014/main" id="{A5108267-DFDB-C19C-EB96-332D8274A8E6}"/>
              </a:ext>
            </a:extLst>
          </p:cNvPr>
          <p:cNvCxnSpPr>
            <a:cxnSpLocks/>
            <a:stCxn id="115" idx="0"/>
          </p:cNvCxnSpPr>
          <p:nvPr/>
        </p:nvCxnSpPr>
        <p:spPr>
          <a:xfrm flipV="1">
            <a:off x="4572171" y="2480361"/>
            <a:ext cx="2083050" cy="625428"/>
          </a:xfrm>
          <a:prstGeom prst="line">
            <a:avLst/>
          </a:prstGeom>
        </p:spPr>
        <p:style>
          <a:lnRef idx="1">
            <a:schemeClr val="dk1"/>
          </a:lnRef>
          <a:fillRef idx="0">
            <a:schemeClr val="dk1"/>
          </a:fillRef>
          <a:effectRef idx="0">
            <a:schemeClr val="dk1"/>
          </a:effectRef>
          <a:fontRef idx="minor">
            <a:schemeClr val="tx1"/>
          </a:fontRef>
        </p:style>
      </p:cxnSp>
      <p:cxnSp>
        <p:nvCxnSpPr>
          <p:cNvPr id="135" name="直線コネクタ 134">
            <a:extLst>
              <a:ext uri="{FF2B5EF4-FFF2-40B4-BE49-F238E27FC236}">
                <a16:creationId xmlns:a16="http://schemas.microsoft.com/office/drawing/2014/main" id="{183A40CB-C15B-EDEE-5C0B-52BC2D534617}"/>
              </a:ext>
            </a:extLst>
          </p:cNvPr>
          <p:cNvCxnSpPr>
            <a:cxnSpLocks/>
            <a:stCxn id="118" idx="0"/>
          </p:cNvCxnSpPr>
          <p:nvPr/>
        </p:nvCxnSpPr>
        <p:spPr>
          <a:xfrm flipV="1">
            <a:off x="5514956" y="2998721"/>
            <a:ext cx="893782" cy="107068"/>
          </a:xfrm>
          <a:prstGeom prst="line">
            <a:avLst/>
          </a:prstGeom>
        </p:spPr>
        <p:style>
          <a:lnRef idx="1">
            <a:schemeClr val="dk1"/>
          </a:lnRef>
          <a:fillRef idx="0">
            <a:schemeClr val="dk1"/>
          </a:fillRef>
          <a:effectRef idx="0">
            <a:schemeClr val="dk1"/>
          </a:effectRef>
          <a:fontRef idx="minor">
            <a:schemeClr val="tx1"/>
          </a:fontRef>
        </p:style>
      </p:cxnSp>
      <p:cxnSp>
        <p:nvCxnSpPr>
          <p:cNvPr id="136" name="直線コネクタ 135">
            <a:extLst>
              <a:ext uri="{FF2B5EF4-FFF2-40B4-BE49-F238E27FC236}">
                <a16:creationId xmlns:a16="http://schemas.microsoft.com/office/drawing/2014/main" id="{F957723F-D1F5-9A69-98F5-DFFAA7BD41FD}"/>
              </a:ext>
            </a:extLst>
          </p:cNvPr>
          <p:cNvCxnSpPr>
            <a:cxnSpLocks/>
            <a:stCxn id="116" idx="3"/>
            <a:endCxn id="65" idx="1"/>
          </p:cNvCxnSpPr>
          <p:nvPr/>
        </p:nvCxnSpPr>
        <p:spPr>
          <a:xfrm>
            <a:off x="4179238" y="4273520"/>
            <a:ext cx="151146" cy="629"/>
          </a:xfrm>
          <a:prstGeom prst="line">
            <a:avLst/>
          </a:prstGeom>
        </p:spPr>
        <p:style>
          <a:lnRef idx="1">
            <a:schemeClr val="dk1"/>
          </a:lnRef>
          <a:fillRef idx="0">
            <a:schemeClr val="dk1"/>
          </a:fillRef>
          <a:effectRef idx="0">
            <a:schemeClr val="dk1"/>
          </a:effectRef>
          <a:fontRef idx="minor">
            <a:schemeClr val="tx1"/>
          </a:fontRef>
        </p:style>
      </p:cxnSp>
      <p:cxnSp>
        <p:nvCxnSpPr>
          <p:cNvPr id="137" name="コネクタ: カギ線 136">
            <a:extLst>
              <a:ext uri="{FF2B5EF4-FFF2-40B4-BE49-F238E27FC236}">
                <a16:creationId xmlns:a16="http://schemas.microsoft.com/office/drawing/2014/main" id="{B433B802-B47E-1E9A-9C19-4FC5F80A97FA}"/>
              </a:ext>
            </a:extLst>
          </p:cNvPr>
          <p:cNvCxnSpPr>
            <a:cxnSpLocks/>
            <a:stCxn id="116" idx="1"/>
            <a:endCxn id="63" idx="3"/>
          </p:cNvCxnSpPr>
          <p:nvPr/>
        </p:nvCxnSpPr>
        <p:spPr>
          <a:xfrm rot="10800000" flipV="1">
            <a:off x="3417067" y="4273519"/>
            <a:ext cx="266779" cy="461313"/>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40" name="コネクタ: カギ線 139">
            <a:extLst>
              <a:ext uri="{FF2B5EF4-FFF2-40B4-BE49-F238E27FC236}">
                <a16:creationId xmlns:a16="http://schemas.microsoft.com/office/drawing/2014/main" id="{6885F688-46FD-5A43-3CC0-B090461C1225}"/>
              </a:ext>
            </a:extLst>
          </p:cNvPr>
          <p:cNvCxnSpPr>
            <a:cxnSpLocks/>
            <a:stCxn id="25" idx="3"/>
            <a:endCxn id="116" idx="1"/>
          </p:cNvCxnSpPr>
          <p:nvPr/>
        </p:nvCxnSpPr>
        <p:spPr>
          <a:xfrm>
            <a:off x="3426911" y="3382601"/>
            <a:ext cx="256934" cy="890919"/>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42" name="コネクタ: カギ線 141">
            <a:extLst>
              <a:ext uri="{FF2B5EF4-FFF2-40B4-BE49-F238E27FC236}">
                <a16:creationId xmlns:a16="http://schemas.microsoft.com/office/drawing/2014/main" id="{B77BA9EC-2620-190A-C645-1839E8A9C901}"/>
              </a:ext>
            </a:extLst>
          </p:cNvPr>
          <p:cNvCxnSpPr>
            <a:cxnSpLocks/>
            <a:stCxn id="64" idx="3"/>
            <a:endCxn id="116" idx="1"/>
          </p:cNvCxnSpPr>
          <p:nvPr/>
        </p:nvCxnSpPr>
        <p:spPr>
          <a:xfrm flipV="1">
            <a:off x="3417066" y="4273520"/>
            <a:ext cx="266779" cy="92611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43" name="直線コネクタ 142">
            <a:extLst>
              <a:ext uri="{FF2B5EF4-FFF2-40B4-BE49-F238E27FC236}">
                <a16:creationId xmlns:a16="http://schemas.microsoft.com/office/drawing/2014/main" id="{CE5F71CE-EC08-446C-CAA1-5F7FBDEC9C4D}"/>
              </a:ext>
            </a:extLst>
          </p:cNvPr>
          <p:cNvCxnSpPr>
            <a:cxnSpLocks/>
            <a:stCxn id="62" idx="3"/>
            <a:endCxn id="116" idx="1"/>
          </p:cNvCxnSpPr>
          <p:nvPr/>
        </p:nvCxnSpPr>
        <p:spPr>
          <a:xfrm>
            <a:off x="3417066" y="4273028"/>
            <a:ext cx="266779" cy="4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4" name="正方形/長方形 143">
            <a:extLst>
              <a:ext uri="{FF2B5EF4-FFF2-40B4-BE49-F238E27FC236}">
                <a16:creationId xmlns:a16="http://schemas.microsoft.com/office/drawing/2014/main" id="{98EA8953-D43C-F6B0-E3F9-75621B3FC9A2}"/>
              </a:ext>
            </a:extLst>
          </p:cNvPr>
          <p:cNvSpPr/>
          <p:nvPr/>
        </p:nvSpPr>
        <p:spPr>
          <a:xfrm>
            <a:off x="233031" y="1986016"/>
            <a:ext cx="8595361" cy="46374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50" name="テキスト ボックス 149">
            <a:extLst>
              <a:ext uri="{FF2B5EF4-FFF2-40B4-BE49-F238E27FC236}">
                <a16:creationId xmlns:a16="http://schemas.microsoft.com/office/drawing/2014/main" id="{03C19675-5AA9-5911-CE13-D8CD299F23E8}"/>
              </a:ext>
            </a:extLst>
          </p:cNvPr>
          <p:cNvSpPr txBox="1"/>
          <p:nvPr/>
        </p:nvSpPr>
        <p:spPr>
          <a:xfrm>
            <a:off x="233031" y="1983656"/>
            <a:ext cx="1563341" cy="253916"/>
          </a:xfrm>
          <a:prstGeom prst="rect">
            <a:avLst/>
          </a:prstGeom>
          <a:solidFill>
            <a:schemeClr val="bg1">
              <a:lumMod val="95000"/>
            </a:schemeClr>
          </a:solidFill>
          <a:ln>
            <a:solidFill>
              <a:schemeClr val="tx1"/>
            </a:solidFill>
          </a:ln>
        </p:spPr>
        <p:txBody>
          <a:bodyPr wrap="square" rtlCol="0">
            <a:spAutoFit/>
          </a:bodyPr>
          <a:lstStyle/>
          <a:p>
            <a:r>
              <a:rPr kumimoji="1" lang="ja-JP" altLang="en-US" sz="1050" b="1" dirty="0">
                <a:latin typeface="Meiryo UI" panose="020B0604030504040204" pitchFamily="50" charset="-128"/>
                <a:ea typeface="Meiryo UI" panose="020B0604030504040204" pitchFamily="50" charset="-128"/>
              </a:rPr>
              <a:t>記載例</a:t>
            </a:r>
          </a:p>
        </p:txBody>
      </p:sp>
      <p:cxnSp>
        <p:nvCxnSpPr>
          <p:cNvPr id="29" name="直線コネクタ 28">
            <a:extLst>
              <a:ext uri="{FF2B5EF4-FFF2-40B4-BE49-F238E27FC236}">
                <a16:creationId xmlns:a16="http://schemas.microsoft.com/office/drawing/2014/main" id="{314B8494-F8ED-FDCD-C04D-932588E0D03C}"/>
              </a:ext>
            </a:extLst>
          </p:cNvPr>
          <p:cNvCxnSpPr>
            <a:cxnSpLocks/>
            <a:stCxn id="60" idx="3"/>
          </p:cNvCxnSpPr>
          <p:nvPr/>
        </p:nvCxnSpPr>
        <p:spPr>
          <a:xfrm>
            <a:off x="3417066" y="3820594"/>
            <a:ext cx="124061"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35256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8F4BC-39E7-4960-1F5F-BBAEEFEFD043}"/>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65746611-D632-422E-B5D5-54E1F7118023}"/>
              </a:ext>
            </a:extLst>
          </p:cNvPr>
          <p:cNvSpPr txBox="1"/>
          <p:nvPr/>
        </p:nvSpPr>
        <p:spPr>
          <a:xfrm>
            <a:off x="256032" y="829347"/>
            <a:ext cx="8562173" cy="646331"/>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200" dirty="0">
                <a:latin typeface="Meiryo UI" panose="020B0604030504040204" pitchFamily="50" charset="-128"/>
                <a:ea typeface="Meiryo UI" panose="020B0604030504040204" pitchFamily="50" charset="-128"/>
              </a:rPr>
              <a:t>「実施概要書（システム構成図）」で記載の</a:t>
            </a:r>
            <a:r>
              <a:rPr lang="en-US" altLang="ja-JP" sz="1200" dirty="0">
                <a:latin typeface="Meiryo UI" panose="020B0604030504040204" pitchFamily="50" charset="-128"/>
                <a:ea typeface="Meiryo UI" panose="020B0604030504040204" pitchFamily="50" charset="-128"/>
              </a:rPr>
              <a:t>JC-STAR</a:t>
            </a:r>
            <a:r>
              <a:rPr lang="ja-JP" altLang="en-US" sz="1200" dirty="0">
                <a:latin typeface="Meiryo UI" panose="020B0604030504040204" pitchFamily="50" charset="-128"/>
                <a:ea typeface="Meiryo UI" panose="020B0604030504040204" pitchFamily="50" charset="-128"/>
              </a:rPr>
              <a:t>の取得情報について記載すること。</a:t>
            </a:r>
            <a:endParaRPr lang="en-US" altLang="ja-JP" sz="12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en-US" altLang="ja-JP" sz="1200" dirty="0">
                <a:latin typeface="Meiryo UI" panose="020B0604030504040204" pitchFamily="50" charset="-128"/>
                <a:ea typeface="Meiryo UI" panose="020B0604030504040204" pitchFamily="50" charset="-128"/>
              </a:rPr>
              <a:t>JC-STAR</a:t>
            </a:r>
            <a:r>
              <a:rPr lang="ja-JP" altLang="en-US" sz="1200" dirty="0">
                <a:latin typeface="Meiryo UI" panose="020B0604030504040204" pitchFamily="50" charset="-128"/>
                <a:ea typeface="Meiryo UI" panose="020B0604030504040204" pitchFamily="50" charset="-128"/>
              </a:rPr>
              <a:t>制度の取得対象とならない機器を含む場合等は「</a:t>
            </a:r>
            <a:r>
              <a:rPr lang="zh-TW" altLang="en-US" sz="1200" dirty="0">
                <a:latin typeface="Meiryo UI" panose="020B0604030504040204" pitchFamily="50" charset="-128"/>
                <a:ea typeface="Meiryo UI" panose="020B0604030504040204" pitchFamily="50" charset="-128"/>
              </a:rPr>
              <a:t>実施概要書（別添）</a:t>
            </a:r>
            <a:r>
              <a:rPr lang="ja-JP" altLang="en-US" sz="1200" dirty="0">
                <a:latin typeface="Meiryo UI" panose="020B0604030504040204" pitchFamily="50" charset="-128"/>
                <a:ea typeface="Meiryo UI" panose="020B0604030504040204" pitchFamily="50" charset="-128"/>
              </a:rPr>
              <a:t>」に取得対象にならないことの根拠を明示し、</a:t>
            </a:r>
            <a:endParaRPr lang="en-US" altLang="ja-JP" sz="1200" dirty="0">
              <a:latin typeface="Meiryo UI" panose="020B0604030504040204" pitchFamily="50" charset="-128"/>
              <a:ea typeface="Meiryo UI" panose="020B0604030504040204" pitchFamily="50" charset="-128"/>
            </a:endParaRPr>
          </a:p>
          <a:p>
            <a:r>
              <a:rPr lang="en-US" altLang="ja-JP" sz="1200" dirty="0">
                <a:latin typeface="Meiryo UI" panose="020B0604030504040204" pitchFamily="50" charset="-128"/>
                <a:ea typeface="Meiryo UI" panose="020B0604030504040204" pitchFamily="50" charset="-128"/>
              </a:rPr>
              <a:t>  </a:t>
            </a:r>
            <a:r>
              <a:rPr lang="ja-JP" altLang="en-US" sz="1200" dirty="0">
                <a:latin typeface="Meiryo UI" panose="020B0604030504040204" pitchFamily="50" charset="-128"/>
                <a:ea typeface="Meiryo UI" panose="020B0604030504040204" pitchFamily="50" charset="-128"/>
              </a:rPr>
              <a:t>同等のセキュリティ対策を講じていることの説明資料を添付すること。</a:t>
            </a:r>
            <a:endParaRPr lang="en-US" altLang="ja-JP" sz="1200" dirty="0">
              <a:latin typeface="Meiryo UI" panose="020B0604030504040204" pitchFamily="50" charset="-128"/>
              <a:ea typeface="Meiryo UI" panose="020B0604030504040204" pitchFamily="50" charset="-128"/>
            </a:endParaRPr>
          </a:p>
        </p:txBody>
      </p:sp>
      <p:graphicFrame>
        <p:nvGraphicFramePr>
          <p:cNvPr id="9" name="表 8">
            <a:extLst>
              <a:ext uri="{FF2B5EF4-FFF2-40B4-BE49-F238E27FC236}">
                <a16:creationId xmlns:a16="http://schemas.microsoft.com/office/drawing/2014/main" id="{4EA4A4CF-1701-320B-D7E3-B915F3DB8287}"/>
              </a:ext>
            </a:extLst>
          </p:cNvPr>
          <p:cNvGraphicFramePr>
            <a:graphicFrameLocks noGrp="1"/>
          </p:cNvGraphicFramePr>
          <p:nvPr>
            <p:extLst>
              <p:ext uri="{D42A27DB-BD31-4B8C-83A1-F6EECF244321}">
                <p14:modId xmlns:p14="http://schemas.microsoft.com/office/powerpoint/2010/main" val="271553454"/>
              </p:ext>
            </p:extLst>
          </p:nvPr>
        </p:nvGraphicFramePr>
        <p:xfrm>
          <a:off x="325795" y="1713535"/>
          <a:ext cx="4114229" cy="2225040"/>
        </p:xfrm>
        <a:graphic>
          <a:graphicData uri="http://schemas.openxmlformats.org/drawingml/2006/table">
            <a:tbl>
              <a:tblPr firstRow="1" bandRow="1">
                <a:tableStyleId>{2D5ABB26-0587-4C30-8999-92F81FD0307C}</a:tableStyleId>
              </a:tblPr>
              <a:tblGrid>
                <a:gridCol w="988938">
                  <a:extLst>
                    <a:ext uri="{9D8B030D-6E8A-4147-A177-3AD203B41FA5}">
                      <a16:colId xmlns:a16="http://schemas.microsoft.com/office/drawing/2014/main" val="2469742373"/>
                    </a:ext>
                  </a:extLst>
                </a:gridCol>
                <a:gridCol w="3125291">
                  <a:extLst>
                    <a:ext uri="{9D8B030D-6E8A-4147-A177-3AD203B41FA5}">
                      <a16:colId xmlns:a16="http://schemas.microsoft.com/office/drawing/2014/main" val="3072812547"/>
                    </a:ext>
                  </a:extLst>
                </a:gridCol>
              </a:tblGrid>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登録番号（</a:t>
                      </a: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16</a:t>
                      </a: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2025XXXXXXXXXXXXXXXX</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583694"/>
                  </a:ext>
                </a:extLst>
              </a:tr>
              <a:tr h="355269">
                <a:tc>
                  <a:txBody>
                    <a:bodyPr/>
                    <a:lstStyle/>
                    <a:p>
                      <a:pPr marL="0" algn="ctr"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ラベル</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ctr"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取得事業者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○○○○株式会社</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l" defTabSz="914400" rtl="0" eaLnBrk="1" fontAlgn="ctr" latinLnBrk="0" hangingPunct="1"/>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1547784"/>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製品類型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エネルギー関連機器（エネファーム、</a:t>
                      </a:r>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PCS</a:t>
                      </a: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、ガス給湯器など）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699773"/>
                  </a:ext>
                </a:extLst>
              </a:tr>
              <a:tr h="23974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蓄電システム</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91172"/>
                  </a:ext>
                </a:extLst>
              </a:tr>
              <a:tr h="21569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製品型番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2602713"/>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URL</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https://jc-star.ipa.go.jp/conformance/CNF XXXXXXXXXXXXXXXXX.html</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347458"/>
                  </a:ext>
                </a:extLst>
              </a:tr>
            </a:tbl>
          </a:graphicData>
        </a:graphic>
      </p:graphicFrame>
      <p:sp>
        <p:nvSpPr>
          <p:cNvPr id="14" name="テキスト ボックス 13">
            <a:extLst>
              <a:ext uri="{FF2B5EF4-FFF2-40B4-BE49-F238E27FC236}">
                <a16:creationId xmlns:a16="http://schemas.microsoft.com/office/drawing/2014/main" id="{206C1A3D-40C7-33C7-FA65-CF70AF598C38}"/>
              </a:ext>
            </a:extLst>
          </p:cNvPr>
          <p:cNvSpPr txBox="1"/>
          <p:nvPr/>
        </p:nvSpPr>
        <p:spPr>
          <a:xfrm>
            <a:off x="247968" y="4102324"/>
            <a:ext cx="3769317" cy="253916"/>
          </a:xfrm>
          <a:prstGeom prst="rect">
            <a:avLst/>
          </a:prstGeom>
          <a:noFill/>
        </p:spPr>
        <p:txBody>
          <a:bodyPr wrap="square">
            <a:spAutoFit/>
          </a:bodyPr>
          <a:lstStyle/>
          <a:p>
            <a:pPr marL="0" algn="l" defTabSz="914400" rtl="0" eaLnBrk="1" fontAlgn="ctr" latinLnBrk="0" hangingPunct="1"/>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050" b="0" i="0" u="none" strike="noStrike" kern="1200">
                <a:solidFill>
                  <a:srgbClr val="000000"/>
                </a:solidFill>
                <a:effectLst/>
                <a:latin typeface="Meiryo UI" panose="020B0604030504040204" pitchFamily="50" charset="-128"/>
                <a:ea typeface="Meiryo UI" panose="020B0604030504040204" pitchFamily="50" charset="-128"/>
                <a:cs typeface="+mn-cs"/>
              </a:rPr>
              <a:t>JC-STAR</a:t>
            </a:r>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適合ラベル取得情報</a:t>
            </a:r>
            <a:r>
              <a:rPr kumimoji="1" lang="ja-JP" altLang="en-US" sz="1050">
                <a:solidFill>
                  <a:srgbClr val="000000"/>
                </a:solidFill>
                <a:latin typeface="Meiryo UI" panose="020B0604030504040204" pitchFamily="50" charset="-128"/>
                <a:ea typeface="Meiryo UI" panose="020B0604030504040204" pitchFamily="50" charset="-128"/>
              </a:rPr>
              <a:t>③</a:t>
            </a:r>
            <a:endParaRPr kumimoji="1" lang="en-US" altLang="ja-JP" sz="1050" b="0" i="0" u="none" strike="noStrike" kern="1200">
              <a:solidFill>
                <a:srgbClr val="000000"/>
              </a:solidFill>
              <a:effectLst/>
              <a:latin typeface="Meiryo UI" panose="020B0604030504040204" pitchFamily="50" charset="-128"/>
              <a:ea typeface="Meiryo UI" panose="020B0604030504040204" pitchFamily="50" charset="-128"/>
              <a:cs typeface="+mn-cs"/>
            </a:endParaRPr>
          </a:p>
        </p:txBody>
      </p:sp>
      <p:sp>
        <p:nvSpPr>
          <p:cNvPr id="15" name="テキスト ボックス 14">
            <a:extLst>
              <a:ext uri="{FF2B5EF4-FFF2-40B4-BE49-F238E27FC236}">
                <a16:creationId xmlns:a16="http://schemas.microsoft.com/office/drawing/2014/main" id="{06BC27E6-C051-4ECE-3488-3FD9633D0EE1}"/>
              </a:ext>
            </a:extLst>
          </p:cNvPr>
          <p:cNvSpPr txBox="1"/>
          <p:nvPr/>
        </p:nvSpPr>
        <p:spPr>
          <a:xfrm>
            <a:off x="193818" y="1496607"/>
            <a:ext cx="3769317" cy="261610"/>
          </a:xfrm>
          <a:prstGeom prst="rect">
            <a:avLst/>
          </a:prstGeom>
          <a:noFill/>
        </p:spPr>
        <p:txBody>
          <a:bodyPr wrap="square">
            <a:spAutoFit/>
          </a:bodyPr>
          <a:lstStyle/>
          <a:p>
            <a:pPr marL="0" algn="l" defTabSz="914400" rtl="0" eaLnBrk="1" fontAlgn="ctr" latinLnBrk="0" hangingPunct="1"/>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050" b="0" i="0" u="none" strike="noStrike" kern="1200">
                <a:solidFill>
                  <a:srgbClr val="000000"/>
                </a:solidFill>
                <a:effectLst/>
                <a:latin typeface="Meiryo UI" panose="020B0604030504040204" pitchFamily="50" charset="-128"/>
                <a:ea typeface="Meiryo UI" panose="020B0604030504040204" pitchFamily="50" charset="-128"/>
                <a:cs typeface="+mn-cs"/>
              </a:rPr>
              <a:t>JC-STAR</a:t>
            </a:r>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適合ラベル取得情報</a:t>
            </a:r>
            <a:r>
              <a:rPr kumimoji="1" lang="ja-JP" altLang="en-US" sz="1050">
                <a:solidFill>
                  <a:srgbClr val="000000"/>
                </a:solidFill>
                <a:latin typeface="Meiryo UI" panose="020B0604030504040204" pitchFamily="50" charset="-128"/>
                <a:ea typeface="Meiryo UI" panose="020B0604030504040204" pitchFamily="50" charset="-128"/>
              </a:rPr>
              <a:t>①</a:t>
            </a:r>
            <a:endPar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endParaRPr>
          </a:p>
        </p:txBody>
      </p:sp>
      <p:sp>
        <p:nvSpPr>
          <p:cNvPr id="16" name="テキスト ボックス 15">
            <a:extLst>
              <a:ext uri="{FF2B5EF4-FFF2-40B4-BE49-F238E27FC236}">
                <a16:creationId xmlns:a16="http://schemas.microsoft.com/office/drawing/2014/main" id="{8A3461CC-8A82-15DE-5985-84FCA461A75B}"/>
              </a:ext>
            </a:extLst>
          </p:cNvPr>
          <p:cNvSpPr txBox="1"/>
          <p:nvPr/>
        </p:nvSpPr>
        <p:spPr>
          <a:xfrm>
            <a:off x="4567968" y="1496607"/>
            <a:ext cx="3769317" cy="253916"/>
          </a:xfrm>
          <a:prstGeom prst="rect">
            <a:avLst/>
          </a:prstGeom>
          <a:noFill/>
        </p:spPr>
        <p:txBody>
          <a:bodyPr wrap="square">
            <a:spAutoFit/>
          </a:bodyPr>
          <a:lstStyle/>
          <a:p>
            <a:pPr marL="0" algn="l" defTabSz="914400" rtl="0" eaLnBrk="1" fontAlgn="ctr" latinLnBrk="0" hangingPunct="1"/>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050" b="0" i="0" u="none" strike="noStrike" kern="1200">
                <a:solidFill>
                  <a:srgbClr val="000000"/>
                </a:solidFill>
                <a:effectLst/>
                <a:latin typeface="Meiryo UI" panose="020B0604030504040204" pitchFamily="50" charset="-128"/>
                <a:ea typeface="Meiryo UI" panose="020B0604030504040204" pitchFamily="50" charset="-128"/>
                <a:cs typeface="+mn-cs"/>
              </a:rPr>
              <a:t>JC-STAR</a:t>
            </a:r>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適合ラベル取得情報</a:t>
            </a:r>
            <a:r>
              <a:rPr kumimoji="1" lang="ja-JP" altLang="en-US" sz="1050">
                <a:solidFill>
                  <a:srgbClr val="000000"/>
                </a:solidFill>
                <a:latin typeface="Meiryo UI" panose="020B0604030504040204" pitchFamily="50" charset="-128"/>
                <a:ea typeface="Meiryo UI" panose="020B0604030504040204" pitchFamily="50" charset="-128"/>
              </a:rPr>
              <a:t>②</a:t>
            </a:r>
            <a:endParaRPr kumimoji="1" lang="en-US" altLang="ja-JP" sz="1050">
              <a:solidFill>
                <a:srgbClr val="000000"/>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72E2FED0-1AFE-0349-E899-147EC5B50650}"/>
              </a:ext>
            </a:extLst>
          </p:cNvPr>
          <p:cNvSpPr txBox="1"/>
          <p:nvPr/>
        </p:nvSpPr>
        <p:spPr>
          <a:xfrm>
            <a:off x="4587612" y="4102324"/>
            <a:ext cx="3769317" cy="261610"/>
          </a:xfrm>
          <a:prstGeom prst="rect">
            <a:avLst/>
          </a:prstGeom>
          <a:noFill/>
        </p:spPr>
        <p:txBody>
          <a:bodyPr wrap="square">
            <a:spAutoFit/>
          </a:bodyPr>
          <a:lstStyle/>
          <a:p>
            <a:pPr marL="0" algn="l" defTabSz="914400" rtl="0" eaLnBrk="1" fontAlgn="ctr" latinLnBrk="0" hangingPunct="1"/>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050" b="0" i="0" u="none" strike="noStrike" kern="1200">
                <a:solidFill>
                  <a:srgbClr val="000000"/>
                </a:solidFill>
                <a:effectLst/>
                <a:latin typeface="Meiryo UI" panose="020B0604030504040204" pitchFamily="50" charset="-128"/>
                <a:ea typeface="Meiryo UI" panose="020B0604030504040204" pitchFamily="50" charset="-128"/>
                <a:cs typeface="+mn-cs"/>
              </a:rPr>
              <a:t>JC-STAR</a:t>
            </a:r>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適合ラベル取得情報➃</a:t>
            </a:r>
          </a:p>
        </p:txBody>
      </p:sp>
      <p:sp>
        <p:nvSpPr>
          <p:cNvPr id="7" name="タイトル 1">
            <a:extLst>
              <a:ext uri="{FF2B5EF4-FFF2-40B4-BE49-F238E27FC236}">
                <a16:creationId xmlns:a16="http://schemas.microsoft.com/office/drawing/2014/main" id="{6F7E71B7-85B2-F3EB-EF95-71F271804CF0}"/>
              </a:ext>
            </a:extLst>
          </p:cNvPr>
          <p:cNvSpPr>
            <a:spLocks noGrp="1"/>
          </p:cNvSpPr>
          <p:nvPr>
            <p:ph type="title"/>
          </p:nvPr>
        </p:nvSpPr>
        <p:spPr>
          <a:xfrm>
            <a:off x="237178" y="191458"/>
            <a:ext cx="8631936" cy="572633"/>
          </a:xfrm>
        </p:spPr>
        <p:txBody>
          <a:bodyPr>
            <a:normAutofit/>
          </a:bodyPr>
          <a:lstStyle/>
          <a:p>
            <a:r>
              <a:rPr lang="ja-JP" altLang="en-US" dirty="0"/>
              <a:t>実施概要書（</a:t>
            </a:r>
            <a:r>
              <a:rPr kumimoji="1" lang="ja-JP" altLang="en-US" dirty="0"/>
              <a:t>導入設備の主な仕様）</a:t>
            </a:r>
          </a:p>
        </p:txBody>
      </p:sp>
      <p:graphicFrame>
        <p:nvGraphicFramePr>
          <p:cNvPr id="5" name="表 4">
            <a:extLst>
              <a:ext uri="{FF2B5EF4-FFF2-40B4-BE49-F238E27FC236}">
                <a16:creationId xmlns:a16="http://schemas.microsoft.com/office/drawing/2014/main" id="{3B50BBEA-1ADF-D7F8-C179-AEC79EB8B449}"/>
              </a:ext>
            </a:extLst>
          </p:cNvPr>
          <p:cNvGraphicFramePr>
            <a:graphicFrameLocks noGrp="1"/>
          </p:cNvGraphicFramePr>
          <p:nvPr>
            <p:extLst>
              <p:ext uri="{D42A27DB-BD31-4B8C-83A1-F6EECF244321}">
                <p14:modId xmlns:p14="http://schemas.microsoft.com/office/powerpoint/2010/main" val="1291871179"/>
              </p:ext>
            </p:extLst>
          </p:nvPr>
        </p:nvGraphicFramePr>
        <p:xfrm>
          <a:off x="4703976" y="1713535"/>
          <a:ext cx="4114229" cy="2225040"/>
        </p:xfrm>
        <a:graphic>
          <a:graphicData uri="http://schemas.openxmlformats.org/drawingml/2006/table">
            <a:tbl>
              <a:tblPr firstRow="1" bandRow="1">
                <a:tableStyleId>{2D5ABB26-0587-4C30-8999-92F81FD0307C}</a:tableStyleId>
              </a:tblPr>
              <a:tblGrid>
                <a:gridCol w="988938">
                  <a:extLst>
                    <a:ext uri="{9D8B030D-6E8A-4147-A177-3AD203B41FA5}">
                      <a16:colId xmlns:a16="http://schemas.microsoft.com/office/drawing/2014/main" val="2469742373"/>
                    </a:ext>
                  </a:extLst>
                </a:gridCol>
                <a:gridCol w="3125291">
                  <a:extLst>
                    <a:ext uri="{9D8B030D-6E8A-4147-A177-3AD203B41FA5}">
                      <a16:colId xmlns:a16="http://schemas.microsoft.com/office/drawing/2014/main" val="3072812547"/>
                    </a:ext>
                  </a:extLst>
                </a:gridCol>
              </a:tblGrid>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登録番号（</a:t>
                      </a: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16</a:t>
                      </a: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2025XXXXXXXXXXXXXXXX</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583694"/>
                  </a:ext>
                </a:extLst>
              </a:tr>
              <a:tr h="355269">
                <a:tc>
                  <a:txBody>
                    <a:bodyPr/>
                    <a:lstStyle/>
                    <a:p>
                      <a:pPr marL="0" algn="ctr"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ラベル</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ctr"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取得事業者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○○○○株式会社</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l" defTabSz="914400" rtl="0" eaLnBrk="1" fontAlgn="ctr" latinLnBrk="0" hangingPunct="1"/>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1547784"/>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エネルギー関連機器（エネファーム、</a:t>
                      </a:r>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PCS</a:t>
                      </a: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、ガス給湯器など）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699773"/>
                  </a:ext>
                </a:extLst>
              </a:tr>
              <a:tr h="23974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PCS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91172"/>
                  </a:ext>
                </a:extLst>
              </a:tr>
              <a:tr h="21569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製品型番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2602713"/>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URL</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https://jc-star.ipa.go.jp/conformance/CNF XXXXXXXXXXXXXXXXX.html</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347458"/>
                  </a:ext>
                </a:extLst>
              </a:tr>
            </a:tbl>
          </a:graphicData>
        </a:graphic>
      </p:graphicFrame>
      <p:graphicFrame>
        <p:nvGraphicFramePr>
          <p:cNvPr id="6" name="表 5">
            <a:extLst>
              <a:ext uri="{FF2B5EF4-FFF2-40B4-BE49-F238E27FC236}">
                <a16:creationId xmlns:a16="http://schemas.microsoft.com/office/drawing/2014/main" id="{097ECB81-B03E-EC64-7D03-39660B79F896}"/>
              </a:ext>
            </a:extLst>
          </p:cNvPr>
          <p:cNvGraphicFramePr>
            <a:graphicFrameLocks noGrp="1"/>
          </p:cNvGraphicFramePr>
          <p:nvPr>
            <p:extLst>
              <p:ext uri="{D42A27DB-BD31-4B8C-83A1-F6EECF244321}">
                <p14:modId xmlns:p14="http://schemas.microsoft.com/office/powerpoint/2010/main" val="2910096009"/>
              </p:ext>
            </p:extLst>
          </p:nvPr>
        </p:nvGraphicFramePr>
        <p:xfrm>
          <a:off x="4703976" y="4358795"/>
          <a:ext cx="4114229" cy="2225040"/>
        </p:xfrm>
        <a:graphic>
          <a:graphicData uri="http://schemas.openxmlformats.org/drawingml/2006/table">
            <a:tbl>
              <a:tblPr firstRow="1" bandRow="1">
                <a:tableStyleId>{2D5ABB26-0587-4C30-8999-92F81FD0307C}</a:tableStyleId>
              </a:tblPr>
              <a:tblGrid>
                <a:gridCol w="988938">
                  <a:extLst>
                    <a:ext uri="{9D8B030D-6E8A-4147-A177-3AD203B41FA5}">
                      <a16:colId xmlns:a16="http://schemas.microsoft.com/office/drawing/2014/main" val="2469742373"/>
                    </a:ext>
                  </a:extLst>
                </a:gridCol>
                <a:gridCol w="3125291">
                  <a:extLst>
                    <a:ext uri="{9D8B030D-6E8A-4147-A177-3AD203B41FA5}">
                      <a16:colId xmlns:a16="http://schemas.microsoft.com/office/drawing/2014/main" val="3072812547"/>
                    </a:ext>
                  </a:extLst>
                </a:gridCol>
              </a:tblGrid>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登録番号（</a:t>
                      </a: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16</a:t>
                      </a: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2025XXXXXXXXXXXXXXXX</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583694"/>
                  </a:ext>
                </a:extLst>
              </a:tr>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ラベル</a:t>
                      </a:r>
                      <a:endPar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取得事業者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○○○○株式会社</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l" defTabSz="914400" rtl="0" eaLnBrk="1" fontAlgn="ctr" latinLnBrk="0" hangingPunct="1"/>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1547784"/>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製品類型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通信機器（ルーター、</a:t>
                      </a:r>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Wi-Fi</a:t>
                      </a: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ルーター、ハブ・スイッチなど）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699773"/>
                  </a:ext>
                </a:extLst>
              </a:tr>
              <a:tr h="23974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GW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91172"/>
                  </a:ext>
                </a:extLst>
              </a:tr>
              <a:tr h="21569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製品型番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2602713"/>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URL</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https://jc-star.ipa.go.jp/conformance/CNF XXXXXXXXXXXXXXXXX.html</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347458"/>
                  </a:ext>
                </a:extLst>
              </a:tr>
            </a:tbl>
          </a:graphicData>
        </a:graphic>
      </p:graphicFrame>
      <p:graphicFrame>
        <p:nvGraphicFramePr>
          <p:cNvPr id="10" name="表 9">
            <a:extLst>
              <a:ext uri="{FF2B5EF4-FFF2-40B4-BE49-F238E27FC236}">
                <a16:creationId xmlns:a16="http://schemas.microsoft.com/office/drawing/2014/main" id="{707CBA48-A50E-B42E-E5CC-09411AD22AE0}"/>
              </a:ext>
            </a:extLst>
          </p:cNvPr>
          <p:cNvGraphicFramePr>
            <a:graphicFrameLocks noGrp="1"/>
          </p:cNvGraphicFramePr>
          <p:nvPr>
            <p:extLst>
              <p:ext uri="{D42A27DB-BD31-4B8C-83A1-F6EECF244321}">
                <p14:modId xmlns:p14="http://schemas.microsoft.com/office/powerpoint/2010/main" val="4148625819"/>
              </p:ext>
            </p:extLst>
          </p:nvPr>
        </p:nvGraphicFramePr>
        <p:xfrm>
          <a:off x="325795" y="4358795"/>
          <a:ext cx="4114229" cy="2225040"/>
        </p:xfrm>
        <a:graphic>
          <a:graphicData uri="http://schemas.openxmlformats.org/drawingml/2006/table">
            <a:tbl>
              <a:tblPr firstRow="1" bandRow="1">
                <a:tableStyleId>{2D5ABB26-0587-4C30-8999-92F81FD0307C}</a:tableStyleId>
              </a:tblPr>
              <a:tblGrid>
                <a:gridCol w="988938">
                  <a:extLst>
                    <a:ext uri="{9D8B030D-6E8A-4147-A177-3AD203B41FA5}">
                      <a16:colId xmlns:a16="http://schemas.microsoft.com/office/drawing/2014/main" val="2469742373"/>
                    </a:ext>
                  </a:extLst>
                </a:gridCol>
                <a:gridCol w="3125291">
                  <a:extLst>
                    <a:ext uri="{9D8B030D-6E8A-4147-A177-3AD203B41FA5}">
                      <a16:colId xmlns:a16="http://schemas.microsoft.com/office/drawing/2014/main" val="3072812547"/>
                    </a:ext>
                  </a:extLst>
                </a:gridCol>
              </a:tblGrid>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登録番号（</a:t>
                      </a: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16</a:t>
                      </a: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2025XXXXXXXXXXXXXXXX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583694"/>
                  </a:ext>
                </a:extLst>
              </a:tr>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ラベル</a:t>
                      </a:r>
                      <a:endPar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取得事業者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○○○○株式会社</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l" defTabSz="914400" rtl="0" eaLnBrk="1" fontAlgn="ctr" latinLnBrk="0" hangingPunct="1"/>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1547784"/>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製品類型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エネルギー関連機器（エネファーム、</a:t>
                      </a:r>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PCS</a:t>
                      </a: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、ガス給湯器など）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699773"/>
                  </a:ext>
                </a:extLst>
              </a:tr>
              <a:tr h="23974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EMS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91172"/>
                  </a:ext>
                </a:extLst>
              </a:tr>
              <a:tr h="21569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製品型番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2602713"/>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URL</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https://jc-star.ipa.go.jp/conformance/CNF XXXXXXXXXXXXXXXXX.html</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347458"/>
                  </a:ext>
                </a:extLst>
              </a:tr>
            </a:tbl>
          </a:graphicData>
        </a:graphic>
      </p:graphicFrame>
    </p:spTree>
    <p:extLst>
      <p:ext uri="{BB962C8B-B14F-4D97-AF65-F5344CB8AC3E}">
        <p14:creationId xmlns:p14="http://schemas.microsoft.com/office/powerpoint/2010/main" val="775262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B9768-F143-4117-DDB3-E2531AE484A4}"/>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A49DFFCC-0F73-DD2E-F86A-7D75881C1B74}"/>
              </a:ext>
            </a:extLst>
          </p:cNvPr>
          <p:cNvSpPr txBox="1"/>
          <p:nvPr/>
        </p:nvSpPr>
        <p:spPr>
          <a:xfrm>
            <a:off x="256032" y="829347"/>
            <a:ext cx="8640000" cy="276999"/>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kumimoji="1" lang="ja-JP" altLang="en-US" sz="1200" dirty="0">
                <a:latin typeface="Meiryo UI" panose="020B0604030504040204" pitchFamily="50" charset="-128"/>
                <a:ea typeface="Meiryo UI" panose="020B0604030504040204" pitchFamily="50" charset="-128"/>
              </a:rPr>
              <a:t>前ページ「実施概要書（導入設備の主な仕様）」</a:t>
            </a:r>
            <a:r>
              <a:rPr lang="ja-JP" altLang="en-US" sz="1200" dirty="0">
                <a:latin typeface="Meiryo UI" panose="020B0604030504040204" pitchFamily="50" charset="-128"/>
                <a:ea typeface="Meiryo UI" panose="020B0604030504040204" pitchFamily="50" charset="-128"/>
              </a:rPr>
              <a:t>のポツ</a:t>
            </a:r>
            <a:r>
              <a:rPr lang="en-US" altLang="ja-JP" sz="1200" dirty="0">
                <a:latin typeface="Meiryo UI" panose="020B0604030504040204" pitchFamily="50" charset="-128"/>
                <a:ea typeface="Meiryo UI" panose="020B0604030504040204" pitchFamily="50" charset="-128"/>
              </a:rPr>
              <a:t>2</a:t>
            </a:r>
            <a:r>
              <a:rPr lang="ja-JP" altLang="en-US" sz="1200" dirty="0">
                <a:latin typeface="Meiryo UI" panose="020B0604030504040204" pitchFamily="50" charset="-128"/>
                <a:ea typeface="Meiryo UI" panose="020B0604030504040204" pitchFamily="50" charset="-128"/>
              </a:rPr>
              <a:t>つ目に該当する場合のみ、説明資料を添付すること。</a:t>
            </a:r>
            <a:endParaRPr kumimoji="1" lang="en-US" altLang="ja-JP" sz="1200" dirty="0">
              <a:latin typeface="Meiryo UI" panose="020B0604030504040204" pitchFamily="50" charset="-128"/>
              <a:ea typeface="Meiryo UI" panose="020B0604030504040204" pitchFamily="50" charset="-128"/>
            </a:endParaRPr>
          </a:p>
        </p:txBody>
      </p:sp>
      <p:sp>
        <p:nvSpPr>
          <p:cNvPr id="7" name="タイトル 1">
            <a:extLst>
              <a:ext uri="{FF2B5EF4-FFF2-40B4-BE49-F238E27FC236}">
                <a16:creationId xmlns:a16="http://schemas.microsoft.com/office/drawing/2014/main" id="{3CE726F8-1B45-C563-0017-E095630D115A}"/>
              </a:ext>
            </a:extLst>
          </p:cNvPr>
          <p:cNvSpPr>
            <a:spLocks noGrp="1"/>
          </p:cNvSpPr>
          <p:nvPr>
            <p:ph type="title"/>
          </p:nvPr>
        </p:nvSpPr>
        <p:spPr>
          <a:xfrm>
            <a:off x="237178" y="191458"/>
            <a:ext cx="8631936" cy="572633"/>
          </a:xfrm>
        </p:spPr>
        <p:txBody>
          <a:bodyPr>
            <a:normAutofit/>
          </a:bodyPr>
          <a:lstStyle/>
          <a:p>
            <a:r>
              <a:rPr lang="ja-JP" altLang="en-US" dirty="0"/>
              <a:t>実施概要書（別添）</a:t>
            </a:r>
            <a:endParaRPr kumimoji="1" lang="ja-JP" altLang="en-US" dirty="0"/>
          </a:p>
        </p:txBody>
      </p:sp>
    </p:spTree>
    <p:extLst>
      <p:ext uri="{BB962C8B-B14F-4D97-AF65-F5344CB8AC3E}">
        <p14:creationId xmlns:p14="http://schemas.microsoft.com/office/powerpoint/2010/main" val="99064538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544</Words>
  <Application>Microsoft Office PowerPoint</Application>
  <PresentationFormat>画面に合わせる (4:3)</PresentationFormat>
  <Paragraphs>116</Paragraphs>
  <Slides>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Meiryo UI</vt:lpstr>
      <vt:lpstr>游ゴシック</vt:lpstr>
      <vt:lpstr>Arial</vt:lpstr>
      <vt:lpstr>Calibri</vt:lpstr>
      <vt:lpstr>Office テーマ</vt:lpstr>
      <vt:lpstr>実施概要書（システム構成図）</vt:lpstr>
      <vt:lpstr>実施概要書（導入設備の主な仕様）</vt:lpstr>
      <vt:lpstr>実施概要書（別添）</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2026-03-26T07:00:02Z</dcterms:created>
  <dcterms:modified xsi:type="dcterms:W3CDTF">2026-03-26T07:00:06Z</dcterms:modified>
</cp:coreProperties>
</file>