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6"/>
  </p:notesMasterIdLst>
  <p:handoutMasterIdLst>
    <p:handoutMasterId r:id="rId7"/>
  </p:handoutMasterIdLst>
  <p:sldIdLst>
    <p:sldId id="350" r:id="rId2"/>
    <p:sldId id="351" r:id="rId3"/>
    <p:sldId id="352" r:id="rId4"/>
    <p:sldId id="353" r:id="rId5"/>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5B6B"/>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EA028F-F9D2-4B94-9C27-7C1551A838D8}" v="5" dt="2025-08-28T02:49:11.842"/>
    <p1510:client id="{7626C4B9-BB8F-41A3-A894-38CC3284A8DB}" v="19" dt="2025-08-28T04:27:10.29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1956"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EC720D-1762-6703-6861-9C38CBB1B406}"/>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02EA7FA4-A73E-825B-6E7B-C99237A9A6A8}"/>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A5686851-B5D2-4357-B3D1-E4671C66F7ED}" type="datetimeFigureOut">
              <a:rPr kumimoji="1" lang="ja-JP" altLang="en-US" smtClean="0"/>
              <a:t>2026/3/26</a:t>
            </a:fld>
            <a:endParaRPr kumimoji="1" lang="ja-JP" altLang="en-US"/>
          </a:p>
        </p:txBody>
      </p:sp>
      <p:sp>
        <p:nvSpPr>
          <p:cNvPr id="4" name="フッター プレースホルダー 3">
            <a:extLst>
              <a:ext uri="{FF2B5EF4-FFF2-40B4-BE49-F238E27FC236}">
                <a16:creationId xmlns:a16="http://schemas.microsoft.com/office/drawing/2014/main" id="{B449159E-F88A-1892-3BBA-CB7B6A75238A}"/>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A539A11-666D-A218-0124-38B7D03E8DED}"/>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14CAD256-2E4D-4720-85BF-8DB29F6B7CDD}" type="slidenum">
              <a:rPr kumimoji="1" lang="ja-JP" altLang="en-US" smtClean="0"/>
              <a:t>‹#›</a:t>
            </a:fld>
            <a:endParaRPr kumimoji="1" lang="ja-JP" altLang="en-US"/>
          </a:p>
        </p:txBody>
      </p:sp>
    </p:spTree>
    <p:extLst>
      <p:ext uri="{BB962C8B-B14F-4D97-AF65-F5344CB8AC3E}">
        <p14:creationId xmlns:p14="http://schemas.microsoft.com/office/powerpoint/2010/main" val="17940468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77EEE049-E83B-4787-8E80-E3AAF9C9C366}" type="datetimeFigureOut">
              <a:rPr kumimoji="1" lang="ja-JP" altLang="en-US" smtClean="0"/>
              <a:t>2026/3/26</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323A380A-AB9A-4330-A729-7BEA3D22F50F}" type="slidenum">
              <a:rPr kumimoji="1" lang="ja-JP" altLang="en-US" smtClean="0"/>
              <a:t>‹#›</a:t>
            </a:fld>
            <a:endParaRPr kumimoji="1" lang="ja-JP" altLang="en-US"/>
          </a:p>
        </p:txBody>
      </p:sp>
    </p:spTree>
    <p:extLst>
      <p:ext uri="{BB962C8B-B14F-4D97-AF65-F5344CB8AC3E}">
        <p14:creationId xmlns:p14="http://schemas.microsoft.com/office/powerpoint/2010/main" val="253992201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normAutofit/>
          </a:bodyPr>
          <a:lstStyle>
            <a:lvl1pPr algn="ctr">
              <a:defRPr sz="3600">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atin typeface="Meiryo UI" panose="020B0604030504040204" pitchFamily="50" charset="-128"/>
                <a:ea typeface="Meiryo UI"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lvl1pPr>
              <a:defRPr>
                <a:latin typeface="Meiryo UI" panose="020B0604030504040204" pitchFamily="50" charset="-128"/>
                <a:ea typeface="Meiryo UI" panose="020B0604030504040204" pitchFamily="50" charset="-128"/>
              </a:defRPr>
            </a:lvl1pPr>
          </a:lstStyle>
          <a:p>
            <a:fld id="{712A60FD-E50E-49FC-8678-558D42AFA1D5}"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lvl1pPr>
              <a:defRPr>
                <a:latin typeface="Meiryo UI" panose="020B0604030504040204" pitchFamily="50" charset="-128"/>
                <a:ea typeface="Meiryo UI" panose="020B0604030504040204" pitchFamily="50" charset="-128"/>
              </a:defRPr>
            </a:lvl1pPr>
          </a:lstStyle>
          <a:p>
            <a:endParaRPr kumimoji="1" lang="ja-JP" altLang="en-US"/>
          </a:p>
        </p:txBody>
      </p:sp>
    </p:spTree>
    <p:extLst>
      <p:ext uri="{BB962C8B-B14F-4D97-AF65-F5344CB8AC3E}">
        <p14:creationId xmlns:p14="http://schemas.microsoft.com/office/powerpoint/2010/main" val="4230687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4D5F4326-7642-44B6-BC85-8291AA31FB0D}"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808B6C1A-E2F9-570D-DC5D-49C370AC3C7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33211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AE23B655-EA82-450D-BD98-BD445FA909D6}"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1B733189-E944-FD1C-1DC0-BA63A20FE85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21249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Content Placeholder 2"/>
          <p:cNvSpPr>
            <a:spLocks noGrp="1"/>
          </p:cNvSpPr>
          <p:nvPr>
            <p:ph idx="1"/>
          </p:nvPr>
        </p:nvSpPr>
        <p:spPr/>
        <p:txBody>
          <a:bodyPr>
            <a:normAutofit/>
          </a:bodyPr>
          <a:lstStyle>
            <a:lvl1pPr>
              <a:defRPr sz="1800">
                <a:latin typeface="Meiryo UI" panose="020B0604030504040204" pitchFamily="50" charset="-128"/>
                <a:ea typeface="Meiryo UI" panose="020B0604030504040204" pitchFamily="50" charset="-128"/>
              </a:defRPr>
            </a:lvl1pPr>
            <a:lvl2pPr>
              <a:defRPr sz="1800">
                <a:latin typeface="Meiryo UI" panose="020B0604030504040204" pitchFamily="50" charset="-128"/>
                <a:ea typeface="Meiryo UI" panose="020B0604030504040204" pitchFamily="50" charset="-128"/>
              </a:defRPr>
            </a:lvl2pPr>
            <a:lvl3pPr>
              <a:defRPr sz="1800">
                <a:latin typeface="Meiryo UI" panose="020B0604030504040204" pitchFamily="50" charset="-128"/>
                <a:ea typeface="Meiryo UI" panose="020B0604030504040204" pitchFamily="50" charset="-128"/>
              </a:defRPr>
            </a:lvl3pPr>
            <a:lvl4pPr>
              <a:defRPr sz="1800">
                <a:latin typeface="Meiryo UI" panose="020B0604030504040204" pitchFamily="50" charset="-128"/>
                <a:ea typeface="Meiryo UI" panose="020B0604030504040204" pitchFamily="50" charset="-128"/>
              </a:defRPr>
            </a:lvl4pPr>
            <a:lvl5pPr>
              <a:defRPr sz="1800">
                <a:latin typeface="Meiryo UI" panose="020B0604030504040204" pitchFamily="50" charset="-128"/>
                <a:ea typeface="Meiryo UI" panose="020B0604030504040204" pitchFamily="50" charset="-128"/>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FE9BE217-77AB-498C-B5E5-693C33048170}"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テキスト ボックス 7">
            <a:extLst>
              <a:ext uri="{FF2B5EF4-FFF2-40B4-BE49-F238E27FC236}">
                <a16:creationId xmlns:a16="http://schemas.microsoft.com/office/drawing/2014/main" id="{809D50A9-B3DB-15E4-C0C4-0E74A3C5E66F}"/>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46894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normAutofit/>
          </a:bodyPr>
          <a:lstStyle>
            <a:lvl1pPr>
              <a:defRPr sz="36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5158F8A-A67E-4D30-B58A-FCEDA9AFF367}"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A55ADC10-59B6-250E-DF8E-9F62C4C53547}"/>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12712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256032"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1DBB29E0-3FB3-4308-A7EC-017D80EC7193}"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941F4C3E-9C30-BB01-C4D3-301595E9BFA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5565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84628B9E-05F7-4993-8F63-4FC7E28D6655}" type="datetime1">
              <a:rPr kumimoji="1" lang="ja-JP" altLang="en-US" smtClean="0"/>
              <a:t>2026/3/26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14" name="テキスト ボックス 13">
            <a:extLst>
              <a:ext uri="{FF2B5EF4-FFF2-40B4-BE49-F238E27FC236}">
                <a16:creationId xmlns:a16="http://schemas.microsoft.com/office/drawing/2014/main" id="{3C3BDC09-0DE3-6F3B-FC69-21D9C7D21B68}"/>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99115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D6C37C7E-AD46-4C98-82BB-79D2AB7CCE84}" type="datetime1">
              <a:rPr kumimoji="1" lang="ja-JP" altLang="en-US" smtClean="0"/>
              <a:t>2026/3/26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9E798F85-2615-CD71-9421-12E4408A6962}"/>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04869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0E47EA-605C-4B79-AAD3-3333FF7B016A}" type="datetime1">
              <a:rPr kumimoji="1" lang="ja-JP" altLang="en-US" smtClean="0"/>
              <a:t>2026/3/26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9" name="テキスト ボックス 8">
            <a:extLst>
              <a:ext uri="{FF2B5EF4-FFF2-40B4-BE49-F238E27FC236}">
                <a16:creationId xmlns:a16="http://schemas.microsoft.com/office/drawing/2014/main" id="{0538332D-1CCE-C028-B399-A7D222CDA62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954046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AD49C63-8DBE-4E40-BE91-3AFA5449823C}"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E7415AF9-DA16-7E62-F115-8C35E445E2A9}"/>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777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BFC97CA-6485-41B7-B7F3-2E13DE71B902}"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BC66AE9F-6BEF-52C8-CF12-A3722B084D1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66742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6032" y="210312"/>
            <a:ext cx="8631936" cy="749809"/>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358668" y="1069848"/>
            <a:ext cx="8631936" cy="51071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256032"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8C2C8-D515-427C-877B-CDAF272E7B72}" type="datetime1">
              <a:rPr kumimoji="1" lang="ja-JP" altLang="en-US" smtClean="0"/>
              <a:t>2026/3/26</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Tree>
    <p:extLst>
      <p:ext uri="{BB962C8B-B14F-4D97-AF65-F5344CB8AC3E}">
        <p14:creationId xmlns:p14="http://schemas.microsoft.com/office/powerpoint/2010/main" val="42773818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kumimoji="1" sz="2800" kern="1200">
          <a:solidFill>
            <a:schemeClr val="tx1"/>
          </a:solidFill>
          <a:latin typeface="Meiryo UI" panose="020B0604030504040204" pitchFamily="50" charset="-128"/>
          <a:ea typeface="Meiryo UI"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D4237-8C66-FEBD-5244-8AB16D64527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9A59287-BEE6-0830-3E46-A9023C7A2994}"/>
              </a:ext>
            </a:extLst>
          </p:cNvPr>
          <p:cNvSpPr>
            <a:spLocks noGrp="1"/>
          </p:cNvSpPr>
          <p:nvPr>
            <p:ph type="title"/>
          </p:nvPr>
        </p:nvSpPr>
        <p:spPr>
          <a:xfrm>
            <a:off x="178206" y="202622"/>
            <a:ext cx="8640000" cy="540000"/>
          </a:xfrm>
          <a:ln>
            <a:noFill/>
          </a:ln>
        </p:spPr>
        <p:txBody>
          <a:bodyPr>
            <a:normAutofit/>
          </a:bodyPr>
          <a:lstStyle/>
          <a:p>
            <a:r>
              <a:rPr lang="ja-JP" altLang="en-US" dirty="0"/>
              <a:t>実施概要書（事業実施体制）</a:t>
            </a:r>
            <a:endParaRPr kumimoji="1" lang="ja-JP" altLang="en-US" dirty="0"/>
          </a:p>
        </p:txBody>
      </p:sp>
      <p:sp>
        <p:nvSpPr>
          <p:cNvPr id="162" name="正方形/長方形 161">
            <a:extLst>
              <a:ext uri="{FF2B5EF4-FFF2-40B4-BE49-F238E27FC236}">
                <a16:creationId xmlns:a16="http://schemas.microsoft.com/office/drawing/2014/main" id="{5D093FB8-7E3D-70A8-A692-2F27D92DA4EB}"/>
              </a:ext>
            </a:extLst>
          </p:cNvPr>
          <p:cNvSpPr/>
          <p:nvPr/>
        </p:nvSpPr>
        <p:spPr>
          <a:xfrm>
            <a:off x="194334" y="2092751"/>
            <a:ext cx="8623872" cy="45626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3F9A4A79-36C7-F931-F8D5-3C257CA9D843}"/>
              </a:ext>
            </a:extLst>
          </p:cNvPr>
          <p:cNvSpPr txBox="1"/>
          <p:nvPr/>
        </p:nvSpPr>
        <p:spPr>
          <a:xfrm>
            <a:off x="178206" y="1163805"/>
            <a:ext cx="8640000" cy="564257"/>
          </a:xfrm>
          <a:prstGeom prst="rect">
            <a:avLst/>
          </a:prstGeom>
          <a:solidFill>
            <a:schemeClr val="accent3">
              <a:lumMod val="20000"/>
              <a:lumOff val="80000"/>
            </a:schemeClr>
          </a:solidFill>
        </p:spPr>
        <p:txBody>
          <a:bodyPr wrap="square" rtlCol="0">
            <a:spAutoFit/>
          </a:bodyPr>
          <a:lstStyle/>
          <a:p>
            <a:pPr marL="108000" indent="-108000">
              <a:lnSpc>
                <a:spcPts val="2000"/>
              </a:lnSpc>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稼働開始後の運用にあたり、予定している組織体制や人員体制等の概要を、実施体制図を用いて説明すること。</a:t>
            </a:r>
            <a:endParaRPr kumimoji="1" lang="en-US" altLang="ja-JP" sz="1400" dirty="0">
              <a:latin typeface="Meiryo UI" panose="020B0604030504040204" pitchFamily="50" charset="-128"/>
              <a:ea typeface="Meiryo UI" panose="020B0604030504040204" pitchFamily="50" charset="-128"/>
            </a:endParaRPr>
          </a:p>
          <a:p>
            <a:pPr marL="324000" indent="-216000">
              <a:buFont typeface="Meiryo UI" panose="020B0604030504040204" pitchFamily="50" charset="-128"/>
              <a:buChar char="※"/>
            </a:pPr>
            <a:r>
              <a:rPr kumimoji="1" lang="en-US" altLang="ja-JP" sz="1400" dirty="0">
                <a:latin typeface="Meiryo UI" panose="020B0604030504040204" pitchFamily="50" charset="-128"/>
                <a:ea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rPr>
              <a:t>ページに収まらない場合は、複数ページの記載も可とする。</a:t>
            </a:r>
            <a:endParaRPr kumimoji="1" lang="en-US" altLang="ja-JP" sz="1400" dirty="0">
              <a:latin typeface="Meiryo UI" panose="020B0604030504040204" pitchFamily="50" charset="-128"/>
              <a:ea typeface="Meiryo UI" panose="020B0604030504040204" pitchFamily="50" charset="-128"/>
            </a:endParaRPr>
          </a:p>
        </p:txBody>
      </p:sp>
      <p:sp>
        <p:nvSpPr>
          <p:cNvPr id="27" name="テキスト ボックス 26">
            <a:extLst>
              <a:ext uri="{FF2B5EF4-FFF2-40B4-BE49-F238E27FC236}">
                <a16:creationId xmlns:a16="http://schemas.microsoft.com/office/drawing/2014/main" id="{488D2D69-957D-BF2D-7C81-22C74A62FCC4}"/>
              </a:ext>
            </a:extLst>
          </p:cNvPr>
          <p:cNvSpPr txBox="1"/>
          <p:nvPr/>
        </p:nvSpPr>
        <p:spPr>
          <a:xfrm>
            <a:off x="194334" y="2092751"/>
            <a:ext cx="1640779" cy="253916"/>
          </a:xfrm>
          <a:prstGeom prst="rect">
            <a:avLst/>
          </a:prstGeom>
          <a:solidFill>
            <a:schemeClr val="bg1">
              <a:lumMod val="95000"/>
            </a:schemeClr>
          </a:solidFill>
          <a:ln>
            <a:solidFill>
              <a:schemeClr val="tx1"/>
            </a:solidFill>
          </a:ln>
        </p:spPr>
        <p:txBody>
          <a:bodyPr wrap="square" rtlCol="0">
            <a:spAutoFit/>
          </a:bodyPr>
          <a:lstStyle/>
          <a:p>
            <a:r>
              <a:rPr kumimoji="1" lang="ja-JP" altLang="en-US" sz="1050" b="1">
                <a:latin typeface="Meiryo UI" panose="020B0604030504040204" pitchFamily="50" charset="-128"/>
                <a:ea typeface="Meiryo UI" panose="020B0604030504040204" pitchFamily="50" charset="-128"/>
              </a:rPr>
              <a:t>実施体制図</a:t>
            </a:r>
            <a:r>
              <a:rPr kumimoji="1" lang="en-US" altLang="ja-JP" sz="1050" b="1">
                <a:latin typeface="Meiryo UI" panose="020B0604030504040204" pitchFamily="50" charset="-128"/>
                <a:ea typeface="Meiryo UI" panose="020B0604030504040204" pitchFamily="50" charset="-128"/>
              </a:rPr>
              <a:t>(</a:t>
            </a:r>
            <a:r>
              <a:rPr kumimoji="1" lang="ja-JP" altLang="en-US" sz="1050" b="1">
                <a:latin typeface="Meiryo UI" panose="020B0604030504040204" pitchFamily="50" charset="-128"/>
                <a:ea typeface="Meiryo UI" panose="020B0604030504040204" pitchFamily="50" charset="-128"/>
              </a:rPr>
              <a:t>例</a:t>
            </a:r>
            <a:r>
              <a:rPr kumimoji="1" lang="en-US" altLang="ja-JP" sz="1050" b="1">
                <a:latin typeface="Meiryo UI" panose="020B0604030504040204" pitchFamily="50" charset="-128"/>
                <a:ea typeface="Meiryo UI" panose="020B0604030504040204" pitchFamily="50" charset="-128"/>
              </a:rPr>
              <a:t>)</a:t>
            </a:r>
            <a:endParaRPr kumimoji="1" lang="ja-JP" altLang="en-US" sz="1050" b="1">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574BE69A-F359-6EAC-D89D-A21CB82A19F7}"/>
              </a:ext>
            </a:extLst>
          </p:cNvPr>
          <p:cNvSpPr txBox="1"/>
          <p:nvPr/>
        </p:nvSpPr>
        <p:spPr>
          <a:xfrm>
            <a:off x="178206" y="745189"/>
            <a:ext cx="3111749" cy="400110"/>
          </a:xfrm>
          <a:prstGeom prst="rect">
            <a:avLst/>
          </a:prstGeom>
          <a:noFill/>
        </p:spPr>
        <p:txBody>
          <a:bodyPr wrap="none" rtlCol="0">
            <a:spAutoFit/>
          </a:bodyPr>
          <a:lstStyle/>
          <a:p>
            <a:r>
              <a:rPr kumimoji="1" lang="ja-JP" altLang="en-US" sz="2000" b="1" dirty="0">
                <a:latin typeface="Meiryo UI" panose="020B0604030504040204" pitchFamily="50" charset="-128"/>
                <a:ea typeface="Meiryo UI" panose="020B0604030504040204" pitchFamily="50" charset="-128"/>
              </a:rPr>
              <a:t>実施体制　</a:t>
            </a:r>
            <a:r>
              <a:rPr kumimoji="1" lang="en-US" altLang="ja-JP" sz="2000" b="1" dirty="0">
                <a:latin typeface="Meiryo UI" panose="020B0604030504040204" pitchFamily="50" charset="-128"/>
                <a:ea typeface="Meiryo UI" panose="020B0604030504040204" pitchFamily="50" charset="-128"/>
              </a:rPr>
              <a:t>A.</a:t>
            </a:r>
            <a:r>
              <a:rPr kumimoji="1" lang="ja-JP" altLang="en-US" sz="2000" b="1" dirty="0">
                <a:latin typeface="Meiryo UI" panose="020B0604030504040204" pitchFamily="50" charset="-128"/>
                <a:ea typeface="Meiryo UI" panose="020B0604030504040204" pitchFamily="50" charset="-128"/>
              </a:rPr>
              <a:t>概要　体制図</a:t>
            </a:r>
          </a:p>
        </p:txBody>
      </p:sp>
      <p:sp>
        <p:nvSpPr>
          <p:cNvPr id="5" name="テキスト ボックス 3">
            <a:extLst>
              <a:ext uri="{FF2B5EF4-FFF2-40B4-BE49-F238E27FC236}">
                <a16:creationId xmlns:a16="http://schemas.microsoft.com/office/drawing/2014/main" id="{75090A7E-485B-6643-3F48-1252F7A1BACD}"/>
              </a:ext>
            </a:extLst>
          </p:cNvPr>
          <p:cNvSpPr txBox="1"/>
          <p:nvPr/>
        </p:nvSpPr>
        <p:spPr>
          <a:xfrm>
            <a:off x="3243042" y="3091246"/>
            <a:ext cx="2393967" cy="899364"/>
          </a:xfrm>
          <a:prstGeom prst="rect">
            <a:avLst/>
          </a:prstGeom>
          <a:solidFill>
            <a:schemeClr val="lt1"/>
          </a:solidFill>
          <a:ln w="2857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100">
                <a:latin typeface="Meiryo UI" panose="020B0604030504040204" pitchFamily="50" charset="-128"/>
                <a:ea typeface="Meiryo UI" panose="020B0604030504040204" pitchFamily="50" charset="-128"/>
              </a:rPr>
              <a:t>（</a:t>
            </a:r>
            <a:r>
              <a:rPr kumimoji="1" lang="ja-JP" altLang="en-US">
                <a:latin typeface="Meiryo UI" panose="020B0604030504040204" pitchFamily="50" charset="-128"/>
                <a:ea typeface="Meiryo UI" panose="020B0604030504040204" pitchFamily="50" charset="-128"/>
              </a:rPr>
              <a:t>申請</a:t>
            </a:r>
            <a:r>
              <a:rPr kumimoji="1" lang="ja-JP" altLang="en-US" sz="1100">
                <a:latin typeface="Meiryo UI" panose="020B0604030504040204" pitchFamily="50" charset="-128"/>
                <a:ea typeface="Meiryo UI" panose="020B0604030504040204" pitchFamily="50" charset="-128"/>
              </a:rPr>
              <a:t>者名）</a:t>
            </a:r>
            <a:endParaRPr kumimoji="1" lang="en-US" altLang="ja-JP" sz="1100">
              <a:latin typeface="Meiryo UI" panose="020B0604030504040204" pitchFamily="50" charset="-128"/>
              <a:ea typeface="Meiryo UI" panose="020B0604030504040204" pitchFamily="50" charset="-128"/>
            </a:endParaRPr>
          </a:p>
          <a:p>
            <a:pPr algn="ctr"/>
            <a:r>
              <a:rPr kumimoji="1" lang="en-US" altLang="ja-JP">
                <a:solidFill>
                  <a:srgbClr val="FF0000"/>
                </a:solidFill>
                <a:latin typeface="Meiryo UI" panose="020B0604030504040204" pitchFamily="50" charset="-128"/>
                <a:ea typeface="Meiryo UI" panose="020B0604030504040204" pitchFamily="50" charset="-128"/>
              </a:rPr>
              <a:t>A</a:t>
            </a:r>
            <a:r>
              <a:rPr kumimoji="1" lang="ja-JP" altLang="en-US">
                <a:solidFill>
                  <a:srgbClr val="FF0000"/>
                </a:solidFill>
                <a:latin typeface="Meiryo UI" panose="020B0604030504040204" pitchFamily="50" charset="-128"/>
                <a:ea typeface="Meiryo UI" panose="020B0604030504040204" pitchFamily="50" charset="-128"/>
              </a:rPr>
              <a:t>社</a:t>
            </a:r>
            <a:endParaRPr kumimoji="1" lang="en-US" altLang="ja-JP">
              <a:solidFill>
                <a:srgbClr val="FF0000"/>
              </a:solidFill>
              <a:latin typeface="Meiryo UI" panose="020B0604030504040204" pitchFamily="50" charset="-128"/>
              <a:ea typeface="Meiryo UI" panose="020B0604030504040204" pitchFamily="50" charset="-128"/>
            </a:endParaRPr>
          </a:p>
        </p:txBody>
      </p:sp>
      <p:sp>
        <p:nvSpPr>
          <p:cNvPr id="6" name="テキスト ボックス 3">
            <a:extLst>
              <a:ext uri="{FF2B5EF4-FFF2-40B4-BE49-F238E27FC236}">
                <a16:creationId xmlns:a16="http://schemas.microsoft.com/office/drawing/2014/main" id="{D49613CE-58E1-BEAA-0E19-3127A243222E}"/>
              </a:ext>
            </a:extLst>
          </p:cNvPr>
          <p:cNvSpPr txBox="1"/>
          <p:nvPr/>
        </p:nvSpPr>
        <p:spPr>
          <a:xfrm>
            <a:off x="410966" y="4633492"/>
            <a:ext cx="2479315" cy="899364"/>
          </a:xfrm>
          <a:prstGeom prst="rect">
            <a:avLst/>
          </a:prstGeom>
          <a:solidFill>
            <a:schemeClr val="lt1"/>
          </a:solidFill>
          <a:ln w="2857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100" dirty="0">
                <a:latin typeface="Meiryo UI" panose="020B0604030504040204" pitchFamily="50" charset="-128"/>
                <a:ea typeface="Meiryo UI" panose="020B0604030504040204" pitchFamily="50" charset="-128"/>
              </a:rPr>
              <a:t>（蓄電システム</a:t>
            </a:r>
            <a:r>
              <a:rPr kumimoji="1" lang="ja-JP" altLang="en-US" dirty="0">
                <a:latin typeface="Meiryo UI" panose="020B0604030504040204" pitchFamily="50" charset="-128"/>
                <a:ea typeface="Meiryo UI" panose="020B0604030504040204" pitchFamily="50" charset="-128"/>
              </a:rPr>
              <a:t>の設計・調達・工事者</a:t>
            </a:r>
            <a:r>
              <a:rPr kumimoji="1" lang="ja-JP" altLang="en-US" sz="1100" dirty="0">
                <a:latin typeface="Meiryo UI" panose="020B0604030504040204" pitchFamily="50" charset="-128"/>
                <a:ea typeface="Meiryo UI" panose="020B0604030504040204" pitchFamily="50" charset="-128"/>
              </a:rPr>
              <a:t>）</a:t>
            </a:r>
            <a:endParaRPr kumimoji="1" lang="en-US" altLang="ja-JP" sz="1100" dirty="0">
              <a:latin typeface="Meiryo UI" panose="020B0604030504040204" pitchFamily="50" charset="-128"/>
              <a:ea typeface="Meiryo UI" panose="020B0604030504040204" pitchFamily="50" charset="-128"/>
            </a:endParaRPr>
          </a:p>
          <a:p>
            <a:pPr algn="ctr"/>
            <a:r>
              <a:rPr kumimoji="1" lang="en-US" altLang="ja-JP" dirty="0">
                <a:solidFill>
                  <a:srgbClr val="FF0000"/>
                </a:solidFill>
                <a:latin typeface="Meiryo UI" panose="020B0604030504040204" pitchFamily="50" charset="-128"/>
                <a:ea typeface="Meiryo UI" panose="020B0604030504040204" pitchFamily="50" charset="-128"/>
              </a:rPr>
              <a:t>B</a:t>
            </a:r>
            <a:r>
              <a:rPr kumimoji="1" lang="ja-JP" altLang="en-US" dirty="0">
                <a:solidFill>
                  <a:srgbClr val="FF0000"/>
                </a:solidFill>
                <a:latin typeface="Meiryo UI" panose="020B0604030504040204" pitchFamily="50" charset="-128"/>
                <a:ea typeface="Meiryo UI" panose="020B0604030504040204" pitchFamily="50" charset="-128"/>
              </a:rPr>
              <a:t>社</a:t>
            </a:r>
            <a:endParaRPr kumimoji="1" lang="en-US" altLang="ja-JP" dirty="0">
              <a:solidFill>
                <a:srgbClr val="FF0000"/>
              </a:solidFill>
              <a:latin typeface="Meiryo UI" panose="020B0604030504040204" pitchFamily="50" charset="-128"/>
              <a:ea typeface="Meiryo UI" panose="020B0604030504040204" pitchFamily="50" charset="-128"/>
            </a:endParaRPr>
          </a:p>
        </p:txBody>
      </p:sp>
      <p:sp>
        <p:nvSpPr>
          <p:cNvPr id="7" name="テキスト ボックス 3">
            <a:extLst>
              <a:ext uri="{FF2B5EF4-FFF2-40B4-BE49-F238E27FC236}">
                <a16:creationId xmlns:a16="http://schemas.microsoft.com/office/drawing/2014/main" id="{100E3F76-88D2-908D-9980-49F7CD09E2DB}"/>
              </a:ext>
            </a:extLst>
          </p:cNvPr>
          <p:cNvSpPr txBox="1"/>
          <p:nvPr/>
        </p:nvSpPr>
        <p:spPr>
          <a:xfrm>
            <a:off x="3243041" y="4635066"/>
            <a:ext cx="2393967" cy="899364"/>
          </a:xfrm>
          <a:prstGeom prst="rect">
            <a:avLst/>
          </a:prstGeom>
          <a:solidFill>
            <a:schemeClr val="lt1"/>
          </a:solidFill>
          <a:ln w="2857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a:latin typeface="Meiryo UI" panose="020B0604030504040204" pitchFamily="50" charset="-128"/>
                <a:ea typeface="Meiryo UI" panose="020B0604030504040204" pitchFamily="50" charset="-128"/>
              </a:rPr>
              <a:t>運用支援者</a:t>
            </a:r>
            <a:endParaRPr kumimoji="1" lang="en-US" altLang="ja-JP">
              <a:latin typeface="Meiryo UI" panose="020B0604030504040204" pitchFamily="50" charset="-128"/>
              <a:ea typeface="Meiryo UI" panose="020B0604030504040204" pitchFamily="50" charset="-128"/>
            </a:endParaRPr>
          </a:p>
          <a:p>
            <a:pPr algn="ctr"/>
            <a:r>
              <a:rPr kumimoji="1" lang="ja-JP" altLang="en-US">
                <a:latin typeface="Meiryo UI" panose="020B0604030504040204" pitchFamily="50" charset="-128"/>
                <a:ea typeface="Meiryo UI" panose="020B0604030504040204" pitchFamily="50" charset="-128"/>
              </a:rPr>
              <a:t>（アグリゲータ等）</a:t>
            </a:r>
            <a:endParaRPr kumimoji="1" lang="en-US" altLang="ja-JP">
              <a:latin typeface="Meiryo UI" panose="020B0604030504040204" pitchFamily="50" charset="-128"/>
              <a:ea typeface="Meiryo UI" panose="020B0604030504040204" pitchFamily="50" charset="-128"/>
            </a:endParaRPr>
          </a:p>
          <a:p>
            <a:pPr algn="ctr"/>
            <a:r>
              <a:rPr kumimoji="1" lang="en-US" altLang="ja-JP">
                <a:solidFill>
                  <a:srgbClr val="FF0000"/>
                </a:solidFill>
                <a:latin typeface="Meiryo UI" panose="020B0604030504040204" pitchFamily="50" charset="-128"/>
                <a:ea typeface="Meiryo UI" panose="020B0604030504040204" pitchFamily="50" charset="-128"/>
              </a:rPr>
              <a:t>C</a:t>
            </a:r>
            <a:r>
              <a:rPr kumimoji="1" lang="ja-JP" altLang="en-US">
                <a:solidFill>
                  <a:srgbClr val="FF0000"/>
                </a:solidFill>
                <a:latin typeface="Meiryo UI" panose="020B0604030504040204" pitchFamily="50" charset="-128"/>
                <a:ea typeface="Meiryo UI" panose="020B0604030504040204" pitchFamily="50" charset="-128"/>
              </a:rPr>
              <a:t>社</a:t>
            </a:r>
            <a:endParaRPr kumimoji="1" lang="en-US" altLang="ja-JP">
              <a:solidFill>
                <a:srgbClr val="FF0000"/>
              </a:solidFill>
              <a:latin typeface="Meiryo UI" panose="020B0604030504040204" pitchFamily="50" charset="-128"/>
              <a:ea typeface="Meiryo UI" panose="020B0604030504040204" pitchFamily="50" charset="-128"/>
            </a:endParaRPr>
          </a:p>
        </p:txBody>
      </p:sp>
      <p:sp>
        <p:nvSpPr>
          <p:cNvPr id="8" name="テキスト ボックス 3">
            <a:extLst>
              <a:ext uri="{FF2B5EF4-FFF2-40B4-BE49-F238E27FC236}">
                <a16:creationId xmlns:a16="http://schemas.microsoft.com/office/drawing/2014/main" id="{686B7FE7-C327-6631-AA73-1305419880AD}"/>
              </a:ext>
            </a:extLst>
          </p:cNvPr>
          <p:cNvSpPr txBox="1"/>
          <p:nvPr/>
        </p:nvSpPr>
        <p:spPr>
          <a:xfrm>
            <a:off x="6017736" y="4636236"/>
            <a:ext cx="2393967" cy="899364"/>
          </a:xfrm>
          <a:prstGeom prst="rect">
            <a:avLst/>
          </a:prstGeom>
          <a:solidFill>
            <a:schemeClr val="lt1"/>
          </a:solidFill>
          <a:ln w="2857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a:latin typeface="Meiryo UI" panose="020B0604030504040204" pitchFamily="50" charset="-128"/>
                <a:ea typeface="Meiryo UI" panose="020B0604030504040204" pitchFamily="50" charset="-128"/>
              </a:rPr>
              <a:t>（設備監視・保守者）</a:t>
            </a:r>
            <a:endParaRPr kumimoji="1" lang="en-US" altLang="ja-JP">
              <a:latin typeface="Meiryo UI" panose="020B0604030504040204" pitchFamily="50" charset="-128"/>
              <a:ea typeface="Meiryo UI" panose="020B0604030504040204" pitchFamily="50" charset="-128"/>
            </a:endParaRPr>
          </a:p>
          <a:p>
            <a:pPr algn="ctr"/>
            <a:r>
              <a:rPr kumimoji="1" lang="en-US" altLang="ja-JP">
                <a:solidFill>
                  <a:srgbClr val="FF0000"/>
                </a:solidFill>
                <a:latin typeface="Meiryo UI" panose="020B0604030504040204" pitchFamily="50" charset="-128"/>
                <a:ea typeface="Meiryo UI" panose="020B0604030504040204" pitchFamily="50" charset="-128"/>
              </a:rPr>
              <a:t>D</a:t>
            </a:r>
            <a:r>
              <a:rPr kumimoji="1" lang="ja-JP" altLang="en-US">
                <a:solidFill>
                  <a:srgbClr val="FF0000"/>
                </a:solidFill>
                <a:latin typeface="Meiryo UI" panose="020B0604030504040204" pitchFamily="50" charset="-128"/>
                <a:ea typeface="Meiryo UI" panose="020B0604030504040204" pitchFamily="50" charset="-128"/>
              </a:rPr>
              <a:t>社</a:t>
            </a:r>
            <a:endParaRPr kumimoji="1" lang="en-US" altLang="ja-JP">
              <a:solidFill>
                <a:srgbClr val="FF0000"/>
              </a:solidFill>
              <a:latin typeface="Meiryo UI" panose="020B0604030504040204" pitchFamily="50" charset="-128"/>
              <a:ea typeface="Meiryo UI" panose="020B0604030504040204" pitchFamily="50" charset="-128"/>
            </a:endParaRPr>
          </a:p>
        </p:txBody>
      </p:sp>
      <p:cxnSp>
        <p:nvCxnSpPr>
          <p:cNvPr id="9" name="コネクタ: カギ線 8">
            <a:extLst>
              <a:ext uri="{FF2B5EF4-FFF2-40B4-BE49-F238E27FC236}">
                <a16:creationId xmlns:a16="http://schemas.microsoft.com/office/drawing/2014/main" id="{AB14B30F-42B9-3048-A9C3-3CCCE3ABCAC0}"/>
              </a:ext>
            </a:extLst>
          </p:cNvPr>
          <p:cNvCxnSpPr>
            <a:cxnSpLocks/>
            <a:stCxn id="5" idx="1"/>
          </p:cNvCxnSpPr>
          <p:nvPr/>
        </p:nvCxnSpPr>
        <p:spPr>
          <a:xfrm rot="10800000" flipV="1">
            <a:off x="1693300" y="3540927"/>
            <a:ext cx="1549742" cy="1092561"/>
          </a:xfrm>
          <a:prstGeom prst="bentConnector3">
            <a:avLst>
              <a:gd name="adj1" fmla="val 97940"/>
            </a:avLst>
          </a:prstGeom>
        </p:spPr>
        <p:style>
          <a:lnRef idx="2">
            <a:schemeClr val="accent1"/>
          </a:lnRef>
          <a:fillRef idx="0">
            <a:schemeClr val="accent1"/>
          </a:fillRef>
          <a:effectRef idx="1">
            <a:schemeClr val="accent1"/>
          </a:effectRef>
          <a:fontRef idx="minor">
            <a:schemeClr val="tx1"/>
          </a:fontRef>
        </p:style>
      </p:cxnSp>
      <p:cxnSp>
        <p:nvCxnSpPr>
          <p:cNvPr id="10" name="コネクタ: カギ線 9">
            <a:extLst>
              <a:ext uri="{FF2B5EF4-FFF2-40B4-BE49-F238E27FC236}">
                <a16:creationId xmlns:a16="http://schemas.microsoft.com/office/drawing/2014/main" id="{F34D7F5E-1DAC-86C3-85C7-2C35114DA8B7}"/>
              </a:ext>
            </a:extLst>
          </p:cNvPr>
          <p:cNvCxnSpPr>
            <a:cxnSpLocks/>
            <a:stCxn id="5" idx="3"/>
          </p:cNvCxnSpPr>
          <p:nvPr/>
        </p:nvCxnSpPr>
        <p:spPr>
          <a:xfrm>
            <a:off x="5637009" y="3540928"/>
            <a:ext cx="1623885" cy="1102924"/>
          </a:xfrm>
          <a:prstGeom prst="bentConnector3">
            <a:avLst>
              <a:gd name="adj1" fmla="val 99271"/>
            </a:avLst>
          </a:prstGeom>
        </p:spPr>
        <p:style>
          <a:lnRef idx="2">
            <a:schemeClr val="accent1"/>
          </a:lnRef>
          <a:fillRef idx="0">
            <a:schemeClr val="accent1"/>
          </a:fillRef>
          <a:effectRef idx="1">
            <a:schemeClr val="accent1"/>
          </a:effectRef>
          <a:fontRef idx="minor">
            <a:schemeClr val="tx1"/>
          </a:fontRef>
        </p:style>
      </p:cxnSp>
      <p:cxnSp>
        <p:nvCxnSpPr>
          <p:cNvPr id="11" name="直線コネクタ 10">
            <a:extLst>
              <a:ext uri="{FF2B5EF4-FFF2-40B4-BE49-F238E27FC236}">
                <a16:creationId xmlns:a16="http://schemas.microsoft.com/office/drawing/2014/main" id="{62BBEDA3-63E0-70FC-C8CB-95836C39E860}"/>
              </a:ext>
            </a:extLst>
          </p:cNvPr>
          <p:cNvCxnSpPr>
            <a:cxnSpLocks/>
          </p:cNvCxnSpPr>
          <p:nvPr/>
        </p:nvCxnSpPr>
        <p:spPr>
          <a:xfrm flipH="1">
            <a:off x="4446722" y="3990610"/>
            <a:ext cx="3558" cy="627064"/>
          </a:xfrm>
          <a:prstGeom prst="line">
            <a:avLst/>
          </a:prstGeom>
        </p:spPr>
        <p:style>
          <a:lnRef idx="2">
            <a:schemeClr val="accent1"/>
          </a:lnRef>
          <a:fillRef idx="0">
            <a:schemeClr val="accent1"/>
          </a:fillRef>
          <a:effectRef idx="1">
            <a:schemeClr val="accent1"/>
          </a:effectRef>
          <a:fontRef idx="minor">
            <a:schemeClr val="tx1"/>
          </a:fontRef>
        </p:style>
      </p:cxnSp>
      <p:sp>
        <p:nvSpPr>
          <p:cNvPr id="12" name="テキスト ボックス 32">
            <a:extLst>
              <a:ext uri="{FF2B5EF4-FFF2-40B4-BE49-F238E27FC236}">
                <a16:creationId xmlns:a16="http://schemas.microsoft.com/office/drawing/2014/main" id="{CB27F725-127B-17F4-58B4-C4BE81DC30CD}"/>
              </a:ext>
            </a:extLst>
          </p:cNvPr>
          <p:cNvSpPr txBox="1"/>
          <p:nvPr/>
        </p:nvSpPr>
        <p:spPr>
          <a:xfrm>
            <a:off x="486987" y="5572383"/>
            <a:ext cx="5150021" cy="540428"/>
          </a:xfrm>
          <a:prstGeom prst="rect">
            <a:avLst/>
          </a:prstGeom>
          <a:noFill/>
          <a:ln w="38100"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endParaRPr kumimoji="1" lang="en-US" altLang="ja-JP" sz="1100" b="1"/>
          </a:p>
          <a:p>
            <a:r>
              <a:rPr kumimoji="1" lang="en-US" altLang="ja-JP" b="1">
                <a:solidFill>
                  <a:schemeClr val="dk1"/>
                </a:solidFill>
                <a:effectLst/>
                <a:latin typeface="Meiryo UI" panose="020B0604030504040204" pitchFamily="50" charset="-128"/>
                <a:ea typeface="Meiryo UI" panose="020B0604030504040204" pitchFamily="50" charset="-128"/>
              </a:rPr>
              <a:t>※</a:t>
            </a:r>
            <a:r>
              <a:rPr kumimoji="1" lang="ja-JP" altLang="en-US" b="1">
                <a:solidFill>
                  <a:schemeClr val="dk1"/>
                </a:solidFill>
                <a:effectLst/>
                <a:latin typeface="Meiryo UI" panose="020B0604030504040204" pitchFamily="50" charset="-128"/>
                <a:ea typeface="Meiryo UI" panose="020B0604030504040204" pitchFamily="50" charset="-128"/>
              </a:rPr>
              <a:t>申請者の計画に併せて適宜修正すること。</a:t>
            </a:r>
            <a:endParaRPr lang="ja-JP" altLang="ja-JP" sz="1800">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76993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C502D-19C0-304C-2AE1-8234071D047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7014CF9-8F34-C1BB-7840-23D2B13143C3}"/>
              </a:ext>
            </a:extLst>
          </p:cNvPr>
          <p:cNvSpPr>
            <a:spLocks noGrp="1"/>
          </p:cNvSpPr>
          <p:nvPr>
            <p:ph type="title"/>
          </p:nvPr>
        </p:nvSpPr>
        <p:spPr>
          <a:xfrm>
            <a:off x="178206" y="202622"/>
            <a:ext cx="8640000" cy="540000"/>
          </a:xfrm>
          <a:ln>
            <a:noFill/>
          </a:ln>
        </p:spPr>
        <p:txBody>
          <a:bodyPr>
            <a:normAutofit/>
          </a:bodyPr>
          <a:lstStyle/>
          <a:p>
            <a:r>
              <a:rPr lang="ja-JP" altLang="en-US" dirty="0"/>
              <a:t>実施概要書（事業実施体制）</a:t>
            </a:r>
            <a:endParaRPr kumimoji="1" lang="ja-JP" altLang="en-US" dirty="0"/>
          </a:p>
        </p:txBody>
      </p:sp>
      <p:sp>
        <p:nvSpPr>
          <p:cNvPr id="162" name="正方形/長方形 161">
            <a:extLst>
              <a:ext uri="{FF2B5EF4-FFF2-40B4-BE49-F238E27FC236}">
                <a16:creationId xmlns:a16="http://schemas.microsoft.com/office/drawing/2014/main" id="{DE73AB3E-D6CD-F36F-4DF4-21027F455A13}"/>
              </a:ext>
            </a:extLst>
          </p:cNvPr>
          <p:cNvSpPr/>
          <p:nvPr/>
        </p:nvSpPr>
        <p:spPr>
          <a:xfrm>
            <a:off x="178206" y="2034283"/>
            <a:ext cx="8640000" cy="46210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B9CA3292-5341-E1F8-8045-5D08465D0DF8}"/>
              </a:ext>
            </a:extLst>
          </p:cNvPr>
          <p:cNvSpPr txBox="1"/>
          <p:nvPr/>
        </p:nvSpPr>
        <p:spPr>
          <a:xfrm>
            <a:off x="178206" y="1163805"/>
            <a:ext cx="8640000" cy="738664"/>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特別目的会社（</a:t>
            </a:r>
            <a:r>
              <a:rPr kumimoji="1" lang="en-US" altLang="ja-JP" sz="1400" dirty="0">
                <a:latin typeface="Meiryo UI" panose="020B0604030504040204" pitchFamily="50" charset="-128"/>
                <a:ea typeface="Meiryo UI" panose="020B0604030504040204" pitchFamily="50" charset="-128"/>
              </a:rPr>
              <a:t>SPC</a:t>
            </a:r>
            <a:r>
              <a:rPr kumimoji="1" lang="ja-JP" altLang="en-US" sz="1400" dirty="0">
                <a:latin typeface="Meiryo UI" panose="020B0604030504040204" pitchFamily="50" charset="-128"/>
                <a:ea typeface="Meiryo UI" panose="020B0604030504040204" pitchFamily="50" charset="-128"/>
              </a:rPr>
              <a:t>）にて交付申請する場合は、構成員及び役割を以下に記載すること。</a:t>
            </a:r>
            <a:endParaRPr kumimoji="1" lang="en-US" altLang="ja-JP" sz="1400" dirty="0">
              <a:latin typeface="Meiryo UI" panose="020B0604030504040204" pitchFamily="50" charset="-128"/>
              <a:ea typeface="Meiryo UI" panose="020B0604030504040204" pitchFamily="50" charset="-128"/>
            </a:endParaRPr>
          </a:p>
          <a:p>
            <a:pPr marL="324000" indent="-216000">
              <a:buFont typeface="Meiryo UI" panose="020B0604030504040204" pitchFamily="50" charset="-128"/>
              <a:buChar char="※"/>
            </a:pPr>
            <a:r>
              <a:rPr kumimoji="1" lang="ja-JP" altLang="en-US" sz="1400" dirty="0">
                <a:latin typeface="Meiryo UI" panose="020B0604030504040204" pitchFamily="50" charset="-128"/>
                <a:ea typeface="Meiryo UI" panose="020B0604030504040204" pitchFamily="50" charset="-128"/>
              </a:rPr>
              <a:t>以下は例であるため、必要に応じて役割や会社を追加すること。</a:t>
            </a:r>
            <a:endParaRPr kumimoji="1" lang="en-US" altLang="ja-JP" sz="1400" dirty="0">
              <a:latin typeface="Meiryo UI" panose="020B0604030504040204" pitchFamily="50" charset="-128"/>
              <a:ea typeface="Meiryo UI" panose="020B0604030504040204" pitchFamily="50" charset="-128"/>
            </a:endParaRPr>
          </a:p>
          <a:p>
            <a:pPr marL="324000" indent="-216000">
              <a:buFont typeface="Meiryo UI" panose="020B0604030504040204" pitchFamily="50" charset="-128"/>
              <a:buChar char="※"/>
            </a:pPr>
            <a:r>
              <a:rPr kumimoji="1" lang="en-US" altLang="ja-JP" sz="1400" dirty="0">
                <a:latin typeface="Meiryo UI" panose="020B0604030504040204" pitchFamily="50" charset="-128"/>
                <a:ea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rPr>
              <a:t>ページに収まらない場合は、複数ページの記載も可とする。</a:t>
            </a:r>
            <a:endParaRPr kumimoji="1" lang="en-US" altLang="ja-JP" sz="14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B68C6ABB-41E8-86E4-DBE7-43810A3F589A}"/>
              </a:ext>
            </a:extLst>
          </p:cNvPr>
          <p:cNvSpPr txBox="1"/>
          <p:nvPr/>
        </p:nvSpPr>
        <p:spPr>
          <a:xfrm>
            <a:off x="178206" y="745189"/>
            <a:ext cx="3111749" cy="400110"/>
          </a:xfrm>
          <a:prstGeom prst="rect">
            <a:avLst/>
          </a:prstGeom>
          <a:noFill/>
        </p:spPr>
        <p:txBody>
          <a:bodyPr wrap="none" rtlCol="0">
            <a:spAutoFit/>
          </a:bodyPr>
          <a:lstStyle/>
          <a:p>
            <a:r>
              <a:rPr kumimoji="1" lang="ja-JP" altLang="en-US" sz="2000" b="1" dirty="0">
                <a:latin typeface="Meiryo UI" panose="020B0604030504040204" pitchFamily="50" charset="-128"/>
                <a:ea typeface="Meiryo UI" panose="020B0604030504040204" pitchFamily="50" charset="-128"/>
              </a:rPr>
              <a:t>実施体制　</a:t>
            </a:r>
            <a:r>
              <a:rPr kumimoji="1" lang="en-US" altLang="ja-JP" sz="2000" b="1" dirty="0">
                <a:latin typeface="Meiryo UI" panose="020B0604030504040204" pitchFamily="50" charset="-128"/>
                <a:ea typeface="Meiryo UI" panose="020B0604030504040204" pitchFamily="50" charset="-128"/>
              </a:rPr>
              <a:t>A.</a:t>
            </a:r>
            <a:r>
              <a:rPr kumimoji="1" lang="ja-JP" altLang="en-US" sz="2000" b="1" dirty="0">
                <a:latin typeface="Meiryo UI" panose="020B0604030504040204" pitchFamily="50" charset="-128"/>
                <a:ea typeface="Meiryo UI" panose="020B0604030504040204" pitchFamily="50" charset="-128"/>
              </a:rPr>
              <a:t>概要　体制図</a:t>
            </a:r>
          </a:p>
        </p:txBody>
      </p:sp>
      <p:sp>
        <p:nvSpPr>
          <p:cNvPr id="13" name="テキスト ボックス 12">
            <a:extLst>
              <a:ext uri="{FF2B5EF4-FFF2-40B4-BE49-F238E27FC236}">
                <a16:creationId xmlns:a16="http://schemas.microsoft.com/office/drawing/2014/main" id="{CAE99F3E-F64C-2ED6-DDE1-9D359E03CB14}"/>
              </a:ext>
            </a:extLst>
          </p:cNvPr>
          <p:cNvSpPr txBox="1"/>
          <p:nvPr/>
        </p:nvSpPr>
        <p:spPr>
          <a:xfrm>
            <a:off x="7676681" y="-108"/>
            <a:ext cx="1467319" cy="307777"/>
          </a:xfrm>
          <a:prstGeom prst="rect">
            <a:avLst/>
          </a:prstGeom>
          <a:solidFill>
            <a:schemeClr val="bg1"/>
          </a:solidFill>
          <a:ln>
            <a:solidFill>
              <a:srgbClr val="FF0000"/>
            </a:solidFill>
          </a:ln>
        </p:spPr>
        <p:txBody>
          <a:bodyPr wrap="square" rtlCol="0">
            <a:spAutoFit/>
          </a:bodyPr>
          <a:lstStyle/>
          <a:p>
            <a:r>
              <a:rPr kumimoji="1" lang="en-US" altLang="ja-JP" sz="1400" dirty="0">
                <a:solidFill>
                  <a:srgbClr val="FF0000"/>
                </a:solidFill>
              </a:rPr>
              <a:t>SPC</a:t>
            </a:r>
            <a:r>
              <a:rPr kumimoji="1" lang="ja-JP" altLang="en-US" sz="1400" dirty="0">
                <a:solidFill>
                  <a:srgbClr val="FF0000"/>
                </a:solidFill>
              </a:rPr>
              <a:t>の場合のみ</a:t>
            </a:r>
            <a:endParaRPr kumimoji="1" lang="en-US" altLang="ja-JP" sz="1400" dirty="0">
              <a:solidFill>
                <a:srgbClr val="FF0000"/>
              </a:solidFill>
            </a:endParaRPr>
          </a:p>
        </p:txBody>
      </p:sp>
      <p:sp>
        <p:nvSpPr>
          <p:cNvPr id="15" name="正方形/長方形 14">
            <a:extLst>
              <a:ext uri="{FF2B5EF4-FFF2-40B4-BE49-F238E27FC236}">
                <a16:creationId xmlns:a16="http://schemas.microsoft.com/office/drawing/2014/main" id="{942801EC-19ED-AF6C-0C7B-0143E6ED796A}"/>
              </a:ext>
            </a:extLst>
          </p:cNvPr>
          <p:cNvSpPr/>
          <p:nvPr/>
        </p:nvSpPr>
        <p:spPr>
          <a:xfrm>
            <a:off x="3411778" y="3401931"/>
            <a:ext cx="2239371" cy="421453"/>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en-US" altLang="ja-JP" sz="1100" kern="1200">
                <a:solidFill>
                  <a:schemeClr val="tx1"/>
                </a:solidFill>
                <a:latin typeface="Meiryo UI" panose="020B0604030504040204" pitchFamily="50" charset="-128"/>
                <a:ea typeface="Meiryo UI" panose="020B0604030504040204" pitchFamily="50" charset="-128"/>
              </a:rPr>
              <a:t>SPC</a:t>
            </a:r>
            <a:r>
              <a:rPr kumimoji="1" lang="ja-JP" altLang="en-US" sz="1100" kern="1200">
                <a:solidFill>
                  <a:schemeClr val="tx1"/>
                </a:solidFill>
                <a:latin typeface="Meiryo UI" panose="020B0604030504040204" pitchFamily="50" charset="-128"/>
                <a:ea typeface="Meiryo UI" panose="020B0604030504040204" pitchFamily="50" charset="-128"/>
              </a:rPr>
              <a:t>運営管理会社名</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endParaRPr kumimoji="1" lang="ja-JP" altLang="en-US" sz="1100" kern="1200">
              <a:solidFill>
                <a:schemeClr val="tx1"/>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C5D6C53F-A0F2-8526-5CA4-E9E3EED1C6BA}"/>
              </a:ext>
            </a:extLst>
          </p:cNvPr>
          <p:cNvSpPr/>
          <p:nvPr/>
        </p:nvSpPr>
        <p:spPr>
          <a:xfrm>
            <a:off x="3472133" y="4162081"/>
            <a:ext cx="2122889" cy="662231"/>
          </a:xfrm>
          <a:prstGeom prst="rect">
            <a:avLst/>
          </a:prstGeom>
          <a:solidFill>
            <a:srgbClr val="FFFFCC"/>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ja-JP" altLang="en-US" sz="1100" kern="1200">
                <a:solidFill>
                  <a:schemeClr val="tx1"/>
                </a:solidFill>
                <a:latin typeface="Meiryo UI" panose="020B0604030504040204" pitchFamily="50" charset="-128"/>
                <a:ea typeface="Meiryo UI" panose="020B0604030504040204" pitchFamily="50" charset="-128"/>
              </a:rPr>
              <a:t>特別目的会社名（</a:t>
            </a:r>
            <a:r>
              <a:rPr kumimoji="1" lang="en-US" altLang="ja-JP" sz="1100" kern="1200">
                <a:solidFill>
                  <a:schemeClr val="tx1"/>
                </a:solidFill>
                <a:latin typeface="Meiryo UI" panose="020B0604030504040204" pitchFamily="50" charset="-128"/>
                <a:ea typeface="Meiryo UI" panose="020B0604030504040204" pitchFamily="50" charset="-128"/>
              </a:rPr>
              <a:t>SPC</a:t>
            </a:r>
            <a:r>
              <a:rPr kumimoji="1" lang="ja-JP" altLang="en-US" sz="1100" kern="1200">
                <a:solidFill>
                  <a:schemeClr val="tx1"/>
                </a:solidFill>
                <a:latin typeface="Meiryo UI" panose="020B0604030504040204" pitchFamily="50" charset="-128"/>
                <a:ea typeface="Meiryo UI" panose="020B0604030504040204" pitchFamily="50" charset="-128"/>
              </a:rPr>
              <a:t>社名）</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endParaRPr kumimoji="1" lang="en-US" altLang="ja-JP">
              <a:solidFill>
                <a:schemeClr val="tx1"/>
              </a:solidFill>
              <a:latin typeface="Meiryo UI" panose="020B0604030504040204" pitchFamily="50" charset="-128"/>
              <a:ea typeface="Meiryo UI" panose="020B0604030504040204" pitchFamily="50" charset="-128"/>
            </a:endParaRPr>
          </a:p>
          <a:p>
            <a:pPr algn="l"/>
            <a:r>
              <a:rPr kumimoji="1" lang="ja-JP" altLang="en-US">
                <a:solidFill>
                  <a:schemeClr val="tx1"/>
                </a:solidFill>
                <a:latin typeface="Meiryo UI" panose="020B0604030504040204" pitchFamily="50" charset="-128"/>
                <a:ea typeface="Meiryo UI" panose="020B0604030504040204" pitchFamily="50" charset="-128"/>
              </a:rPr>
              <a:t>代表社員（予定）：○○ ○○</a:t>
            </a:r>
            <a:endParaRPr kumimoji="1" lang="ja-JP" altLang="en-US" sz="1100" kern="1200">
              <a:solidFill>
                <a:schemeClr val="tx1"/>
              </a:solidFill>
              <a:latin typeface="Meiryo UI" panose="020B0604030504040204" pitchFamily="50" charset="-128"/>
              <a:ea typeface="Meiryo UI" panose="020B0604030504040204" pitchFamily="50" charset="-128"/>
            </a:endParaRPr>
          </a:p>
        </p:txBody>
      </p:sp>
      <p:cxnSp>
        <p:nvCxnSpPr>
          <p:cNvPr id="17" name="直線矢印コネクタ 16">
            <a:extLst>
              <a:ext uri="{FF2B5EF4-FFF2-40B4-BE49-F238E27FC236}">
                <a16:creationId xmlns:a16="http://schemas.microsoft.com/office/drawing/2014/main" id="{0EAC0E75-9EC5-21ED-A89B-215FACFCDA4A}"/>
              </a:ext>
            </a:extLst>
          </p:cNvPr>
          <p:cNvCxnSpPr>
            <a:stCxn id="15" idx="2"/>
            <a:endCxn id="16" idx="0"/>
          </p:cNvCxnSpPr>
          <p:nvPr/>
        </p:nvCxnSpPr>
        <p:spPr>
          <a:xfrm>
            <a:off x="4539481" y="3823384"/>
            <a:ext cx="1179" cy="33869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8" name="四角形: 角を丸くする 17">
            <a:extLst>
              <a:ext uri="{FF2B5EF4-FFF2-40B4-BE49-F238E27FC236}">
                <a16:creationId xmlns:a16="http://schemas.microsoft.com/office/drawing/2014/main" id="{EFAF643E-945F-6376-E05B-F97877590678}"/>
              </a:ext>
            </a:extLst>
          </p:cNvPr>
          <p:cNvSpPr/>
          <p:nvPr/>
        </p:nvSpPr>
        <p:spPr>
          <a:xfrm>
            <a:off x="6372326" y="2571669"/>
            <a:ext cx="2239371" cy="1952546"/>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kern="1200"/>
          </a:p>
        </p:txBody>
      </p:sp>
      <p:sp>
        <p:nvSpPr>
          <p:cNvPr id="19" name="正方形/長方形 18">
            <a:extLst>
              <a:ext uri="{FF2B5EF4-FFF2-40B4-BE49-F238E27FC236}">
                <a16:creationId xmlns:a16="http://schemas.microsoft.com/office/drawing/2014/main" id="{4744BD3C-F0F9-E771-AA14-856D7199A6EA}"/>
              </a:ext>
            </a:extLst>
          </p:cNvPr>
          <p:cNvSpPr/>
          <p:nvPr/>
        </p:nvSpPr>
        <p:spPr>
          <a:xfrm>
            <a:off x="6625035" y="2951045"/>
            <a:ext cx="1921627" cy="418024"/>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ja-JP" altLang="en-US" sz="1100" kern="1200">
                <a:solidFill>
                  <a:schemeClr val="tx1"/>
                </a:solidFill>
                <a:latin typeface="Meiryo UI" panose="020B0604030504040204" pitchFamily="50" charset="-128"/>
                <a:ea typeface="Meiryo UI" panose="020B0604030504040204" pitchFamily="50" charset="-128"/>
              </a:rPr>
              <a:t>出資社名：</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r>
              <a:rPr kumimoji="1" lang="ja-JP" altLang="en-US" sz="1100" kern="1200">
                <a:solidFill>
                  <a:schemeClr val="tx1"/>
                </a:solidFill>
                <a:latin typeface="Meiryo UI" panose="020B0604030504040204" pitchFamily="50" charset="-128"/>
                <a:ea typeface="Meiryo UI" panose="020B0604030504040204" pitchFamily="50" charset="-128"/>
              </a:rPr>
              <a:t>出資比率</a:t>
            </a:r>
            <a:r>
              <a:rPr kumimoji="1" lang="en-US" altLang="ja-JP" sz="1100" kern="1200">
                <a:solidFill>
                  <a:schemeClr val="tx1"/>
                </a:solidFill>
                <a:latin typeface="Meiryo UI" panose="020B0604030504040204" pitchFamily="50" charset="-128"/>
                <a:ea typeface="Meiryo UI" panose="020B0604030504040204" pitchFamily="50" charset="-128"/>
              </a:rPr>
              <a:t>(</a:t>
            </a:r>
            <a:r>
              <a:rPr kumimoji="1" lang="ja-JP" altLang="en-US" sz="1100" kern="1200">
                <a:solidFill>
                  <a:schemeClr val="tx1"/>
                </a:solidFill>
                <a:latin typeface="Meiryo UI" panose="020B0604030504040204" pitchFamily="50" charset="-128"/>
                <a:ea typeface="Meiryo UI" panose="020B0604030504040204" pitchFamily="50" charset="-128"/>
              </a:rPr>
              <a:t>％</a:t>
            </a:r>
            <a:r>
              <a:rPr kumimoji="1" lang="en-US" altLang="ja-JP" sz="1100" kern="1200">
                <a:solidFill>
                  <a:schemeClr val="tx1"/>
                </a:solidFill>
                <a:latin typeface="Meiryo UI" panose="020B0604030504040204" pitchFamily="50" charset="-128"/>
                <a:ea typeface="Meiryo UI" panose="020B0604030504040204" pitchFamily="50" charset="-128"/>
              </a:rPr>
              <a:t>)</a:t>
            </a:r>
            <a:r>
              <a:rPr kumimoji="1" lang="ja-JP" altLang="en-US" sz="1100" kern="1200">
                <a:solidFill>
                  <a:schemeClr val="tx1"/>
                </a:solidFill>
                <a:latin typeface="Meiryo UI" panose="020B0604030504040204" pitchFamily="50" charset="-128"/>
                <a:ea typeface="Meiryo UI" panose="020B0604030504040204" pitchFamily="50" charset="-128"/>
              </a:rPr>
              <a:t>：</a:t>
            </a:r>
            <a:endParaRPr kumimoji="1" lang="en-US" altLang="ja-JP" sz="1100" kern="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9D1CA5C6-FEE0-DD4E-06CF-37486953CB09}"/>
              </a:ext>
            </a:extLst>
          </p:cNvPr>
          <p:cNvSpPr/>
          <p:nvPr/>
        </p:nvSpPr>
        <p:spPr>
          <a:xfrm>
            <a:off x="6628211" y="3431183"/>
            <a:ext cx="1924239" cy="418026"/>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ja-JP" altLang="ja-JP" sz="1100">
                <a:solidFill>
                  <a:schemeClr val="tx1"/>
                </a:solidFill>
                <a:effectLst/>
                <a:latin typeface="Meiryo UI" panose="020B0604030504040204" pitchFamily="50" charset="-128"/>
                <a:ea typeface="Meiryo UI" panose="020B0604030504040204" pitchFamily="50" charset="-128"/>
              </a:rPr>
              <a:t>出資社名：</a:t>
            </a:r>
            <a:endParaRPr lang="ja-JP" altLang="ja-JP">
              <a:solidFill>
                <a:schemeClr val="tx1"/>
              </a:solidFill>
              <a:effectLst/>
              <a:latin typeface="Meiryo UI" panose="020B0604030504040204" pitchFamily="50" charset="-128"/>
              <a:ea typeface="Meiryo UI" panose="020B0604030504040204" pitchFamily="50" charset="-128"/>
            </a:endParaRPr>
          </a:p>
          <a:p>
            <a:pPr algn="l"/>
            <a:r>
              <a:rPr kumimoji="1" lang="ja-JP" altLang="ja-JP" sz="1100">
                <a:solidFill>
                  <a:schemeClr val="tx1"/>
                </a:solidFill>
                <a:effectLst/>
                <a:latin typeface="Meiryo UI" panose="020B0604030504040204" pitchFamily="50" charset="-128"/>
                <a:ea typeface="Meiryo UI" panose="020B0604030504040204" pitchFamily="50" charset="-128"/>
              </a:rPr>
              <a:t>出資比率</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endParaRPr lang="ja-JP" altLang="ja-JP">
              <a:solidFill>
                <a:schemeClr val="tx1"/>
              </a:solidFill>
              <a:effectLst/>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EDF2D082-3CE1-19FD-4599-B745A76FF1E2}"/>
              </a:ext>
            </a:extLst>
          </p:cNvPr>
          <p:cNvSpPr/>
          <p:nvPr/>
        </p:nvSpPr>
        <p:spPr>
          <a:xfrm>
            <a:off x="6628210" y="3904420"/>
            <a:ext cx="1924239" cy="418025"/>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kumimoji="1" lang="ja-JP" altLang="ja-JP" sz="1100">
                <a:solidFill>
                  <a:schemeClr val="tx1"/>
                </a:solidFill>
                <a:effectLst/>
                <a:latin typeface="Meiryo UI" panose="020B0604030504040204" pitchFamily="50" charset="-128"/>
                <a:ea typeface="Meiryo UI" panose="020B0604030504040204" pitchFamily="50" charset="-128"/>
              </a:rPr>
              <a:t>出資社名：</a:t>
            </a:r>
            <a:endParaRPr lang="ja-JP" altLang="ja-JP">
              <a:solidFill>
                <a:schemeClr val="tx1"/>
              </a:solidFill>
              <a:effectLst/>
              <a:latin typeface="Meiryo UI" panose="020B0604030504040204" pitchFamily="50" charset="-128"/>
              <a:ea typeface="Meiryo UI" panose="020B0604030504040204" pitchFamily="50" charset="-128"/>
            </a:endParaRPr>
          </a:p>
          <a:p>
            <a:r>
              <a:rPr kumimoji="1" lang="ja-JP" altLang="ja-JP" sz="1100">
                <a:solidFill>
                  <a:schemeClr val="tx1"/>
                </a:solidFill>
                <a:effectLst/>
                <a:latin typeface="Meiryo UI" panose="020B0604030504040204" pitchFamily="50" charset="-128"/>
                <a:ea typeface="Meiryo UI" panose="020B0604030504040204" pitchFamily="50" charset="-128"/>
              </a:rPr>
              <a:t>出資比率</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endParaRPr lang="ja-JP" altLang="ja-JP">
              <a:solidFill>
                <a:schemeClr val="tx1"/>
              </a:solidFill>
              <a:effectLst/>
              <a:latin typeface="Meiryo UI" panose="020B0604030504040204" pitchFamily="50" charset="-128"/>
              <a:ea typeface="Meiryo UI" panose="020B0604030504040204" pitchFamily="50" charset="-128"/>
            </a:endParaRPr>
          </a:p>
        </p:txBody>
      </p:sp>
      <p:cxnSp>
        <p:nvCxnSpPr>
          <p:cNvPr id="23" name="コネクタ: カギ線 22">
            <a:extLst>
              <a:ext uri="{FF2B5EF4-FFF2-40B4-BE49-F238E27FC236}">
                <a16:creationId xmlns:a16="http://schemas.microsoft.com/office/drawing/2014/main" id="{C5F491BB-4907-B642-D532-1DAF1B949442}"/>
              </a:ext>
            </a:extLst>
          </p:cNvPr>
          <p:cNvCxnSpPr>
            <a:stCxn id="19" idx="1"/>
            <a:endCxn id="22" idx="1"/>
          </p:cNvCxnSpPr>
          <p:nvPr/>
        </p:nvCxnSpPr>
        <p:spPr>
          <a:xfrm rot="10800000" flipH="1" flipV="1">
            <a:off x="6625035" y="3160058"/>
            <a:ext cx="3176" cy="953375"/>
          </a:xfrm>
          <a:prstGeom prst="bentConnector3">
            <a:avLst>
              <a:gd name="adj1" fmla="val -4079229"/>
            </a:avLst>
          </a:prstGeom>
        </p:spPr>
        <p:style>
          <a:lnRef idx="2">
            <a:schemeClr val="dk1"/>
          </a:lnRef>
          <a:fillRef idx="0">
            <a:schemeClr val="dk1"/>
          </a:fillRef>
          <a:effectRef idx="1">
            <a:schemeClr val="dk1"/>
          </a:effectRef>
          <a:fontRef idx="minor">
            <a:schemeClr val="tx1"/>
          </a:fontRef>
        </p:style>
      </p:cxnSp>
      <p:sp>
        <p:nvSpPr>
          <p:cNvPr id="24" name="テキスト ボックス 10">
            <a:extLst>
              <a:ext uri="{FF2B5EF4-FFF2-40B4-BE49-F238E27FC236}">
                <a16:creationId xmlns:a16="http://schemas.microsoft.com/office/drawing/2014/main" id="{722C07CC-0E23-D375-BB6B-AD2CE1DDF7FB}"/>
              </a:ext>
            </a:extLst>
          </p:cNvPr>
          <p:cNvSpPr txBox="1"/>
          <p:nvPr/>
        </p:nvSpPr>
        <p:spPr>
          <a:xfrm>
            <a:off x="6534679" y="2668681"/>
            <a:ext cx="1026866" cy="30095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1200" kern="1200">
                <a:latin typeface="Meiryo UI" panose="020B0604030504040204" pitchFamily="50" charset="-128"/>
                <a:ea typeface="Meiryo UI" panose="020B0604030504040204" pitchFamily="50" charset="-128"/>
              </a:rPr>
              <a:t>社員持分</a:t>
            </a:r>
          </a:p>
        </p:txBody>
      </p:sp>
      <p:sp>
        <p:nvSpPr>
          <p:cNvPr id="25" name="正方形/長方形 24">
            <a:extLst>
              <a:ext uri="{FF2B5EF4-FFF2-40B4-BE49-F238E27FC236}">
                <a16:creationId xmlns:a16="http://schemas.microsoft.com/office/drawing/2014/main" id="{FE413F88-44B1-B52A-EA36-245C12003A4B}"/>
              </a:ext>
            </a:extLst>
          </p:cNvPr>
          <p:cNvSpPr/>
          <p:nvPr/>
        </p:nvSpPr>
        <p:spPr>
          <a:xfrm>
            <a:off x="4340210" y="5229619"/>
            <a:ext cx="1343010" cy="1115501"/>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ja-JP" altLang="en-US" sz="1200" kern="1200">
                <a:solidFill>
                  <a:schemeClr val="tx1"/>
                </a:solidFill>
                <a:latin typeface="Meiryo UI" panose="020B0604030504040204" pitchFamily="50" charset="-128"/>
                <a:ea typeface="Meiryo UI" panose="020B0604030504040204" pitchFamily="50" charset="-128"/>
              </a:rPr>
              <a:t>金融機関：</a:t>
            </a:r>
            <a:endParaRPr kumimoji="1" lang="en-US" altLang="ja-JP" sz="1200" kern="1200">
              <a:solidFill>
                <a:schemeClr val="tx1"/>
              </a:solidFill>
              <a:latin typeface="Meiryo UI" panose="020B0604030504040204" pitchFamily="50" charset="-128"/>
              <a:ea typeface="Meiryo UI" panose="020B0604030504040204" pitchFamily="50" charset="-128"/>
            </a:endParaRPr>
          </a:p>
          <a:p>
            <a:pPr algn="l"/>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kern="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B7E1D8E5-4F6D-374A-B9C7-30EDB7A5ADE0}"/>
              </a:ext>
            </a:extLst>
          </p:cNvPr>
          <p:cNvSpPr/>
          <p:nvPr/>
        </p:nvSpPr>
        <p:spPr>
          <a:xfrm>
            <a:off x="3035374" y="5240556"/>
            <a:ext cx="1180559" cy="1111353"/>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ja-JP" altLang="en-US" sz="1100" kern="1200">
                <a:solidFill>
                  <a:schemeClr val="tx1"/>
                </a:solidFill>
                <a:latin typeface="Meiryo UI" panose="020B0604030504040204" pitchFamily="50" charset="-128"/>
                <a:ea typeface="Meiryo UI" panose="020B0604030504040204" pitchFamily="50" charset="-128"/>
              </a:rPr>
              <a:t>事業実施場所</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r>
              <a:rPr kumimoji="1" lang="ja-JP" altLang="en-US" sz="1100" kern="1200">
                <a:solidFill>
                  <a:schemeClr val="tx1"/>
                </a:solidFill>
                <a:latin typeface="Meiryo UI" panose="020B0604030504040204" pitchFamily="50" charset="-128"/>
                <a:ea typeface="Meiryo UI" panose="020B0604030504040204" pitchFamily="50" charset="-128"/>
              </a:rPr>
              <a:t>土地所有者</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r>
              <a:rPr kumimoji="1" lang="ja-JP" altLang="en-US" sz="1100" kern="1200">
                <a:solidFill>
                  <a:schemeClr val="tx1"/>
                </a:solidFill>
                <a:latin typeface="Meiryo UI" panose="020B0604030504040204" pitchFamily="50" charset="-128"/>
                <a:ea typeface="Meiryo UI" panose="020B0604030504040204" pitchFamily="50" charset="-128"/>
              </a:rPr>
              <a:t>（用地名義）：</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r>
              <a:rPr kumimoji="1" lang="ja-JP" altLang="en-US">
                <a:solidFill>
                  <a:schemeClr val="tx1"/>
                </a:solidFill>
                <a:latin typeface="Meiryo UI" panose="020B0604030504040204" pitchFamily="50" charset="-128"/>
                <a:ea typeface="Meiryo UI" panose="020B0604030504040204" pitchFamily="50" charset="-128"/>
              </a:rPr>
              <a:t>○○ ○○</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endParaRPr kumimoji="1" lang="en-US" altLang="ja-JP" sz="1100" kern="1200">
              <a:solidFill>
                <a:schemeClr val="tx1"/>
              </a:solidFill>
              <a:latin typeface="Meiryo UI" panose="020B0604030504040204" pitchFamily="50" charset="-128"/>
              <a:ea typeface="Meiryo UI" panose="020B0604030504040204" pitchFamily="50" charset="-128"/>
            </a:endParaRPr>
          </a:p>
        </p:txBody>
      </p:sp>
      <p:sp>
        <p:nvSpPr>
          <p:cNvPr id="28" name="テキスト ボックス 16">
            <a:extLst>
              <a:ext uri="{FF2B5EF4-FFF2-40B4-BE49-F238E27FC236}">
                <a16:creationId xmlns:a16="http://schemas.microsoft.com/office/drawing/2014/main" id="{97914360-0885-1537-65D3-AE10BF512610}"/>
              </a:ext>
            </a:extLst>
          </p:cNvPr>
          <p:cNvSpPr txBox="1"/>
          <p:nvPr/>
        </p:nvSpPr>
        <p:spPr>
          <a:xfrm>
            <a:off x="6543145" y="4691170"/>
            <a:ext cx="2011778" cy="26518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1200" kern="1200">
                <a:latin typeface="Meiryo UI" panose="020B0604030504040204" pitchFamily="50" charset="-128"/>
                <a:ea typeface="Meiryo UI" panose="020B0604030504040204" pitchFamily="50" charset="-128"/>
              </a:rPr>
              <a:t>匿名組合持分</a:t>
            </a:r>
          </a:p>
        </p:txBody>
      </p:sp>
      <p:sp>
        <p:nvSpPr>
          <p:cNvPr id="29" name="四角形: 角を丸くする 28">
            <a:extLst>
              <a:ext uri="{FF2B5EF4-FFF2-40B4-BE49-F238E27FC236}">
                <a16:creationId xmlns:a16="http://schemas.microsoft.com/office/drawing/2014/main" id="{7A01334D-CF16-AA77-3C1B-47C090783E64}"/>
              </a:ext>
            </a:extLst>
          </p:cNvPr>
          <p:cNvSpPr/>
          <p:nvPr/>
        </p:nvSpPr>
        <p:spPr>
          <a:xfrm>
            <a:off x="6352338" y="4619910"/>
            <a:ext cx="2259360" cy="900358"/>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kern="1200"/>
          </a:p>
        </p:txBody>
      </p:sp>
      <p:cxnSp>
        <p:nvCxnSpPr>
          <p:cNvPr id="35" name="コネクタ: カギ線 34">
            <a:extLst>
              <a:ext uri="{FF2B5EF4-FFF2-40B4-BE49-F238E27FC236}">
                <a16:creationId xmlns:a16="http://schemas.microsoft.com/office/drawing/2014/main" id="{0AAB7734-2138-AB93-D4CF-7C452B4910F0}"/>
              </a:ext>
            </a:extLst>
          </p:cNvPr>
          <p:cNvCxnSpPr>
            <a:cxnSpLocks/>
            <a:stCxn id="20" idx="1"/>
            <a:endCxn id="16" idx="3"/>
          </p:cNvCxnSpPr>
          <p:nvPr/>
        </p:nvCxnSpPr>
        <p:spPr>
          <a:xfrm rot="10800000" flipV="1">
            <a:off x="5595023" y="3638438"/>
            <a:ext cx="1030043" cy="859926"/>
          </a:xfrm>
          <a:prstGeom prst="bentConnector3">
            <a:avLst>
              <a:gd name="adj1" fmla="val 73881"/>
            </a:avLst>
          </a:prstGeom>
          <a:ln>
            <a:tailEnd type="triangle"/>
          </a:ln>
        </p:spPr>
        <p:style>
          <a:lnRef idx="2">
            <a:schemeClr val="dk1"/>
          </a:lnRef>
          <a:fillRef idx="0">
            <a:schemeClr val="dk1"/>
          </a:fillRef>
          <a:effectRef idx="1">
            <a:schemeClr val="dk1"/>
          </a:effectRef>
          <a:fontRef idx="minor">
            <a:schemeClr val="tx1"/>
          </a:fontRef>
        </p:style>
      </p:cxnSp>
      <p:cxnSp>
        <p:nvCxnSpPr>
          <p:cNvPr id="36" name="直線矢印コネクタ 35">
            <a:extLst>
              <a:ext uri="{FF2B5EF4-FFF2-40B4-BE49-F238E27FC236}">
                <a16:creationId xmlns:a16="http://schemas.microsoft.com/office/drawing/2014/main" id="{2E031963-1554-9BD9-1505-C475C2C706AE}"/>
              </a:ext>
            </a:extLst>
          </p:cNvPr>
          <p:cNvCxnSpPr>
            <a:stCxn id="25" idx="0"/>
          </p:cNvCxnSpPr>
          <p:nvPr/>
        </p:nvCxnSpPr>
        <p:spPr>
          <a:xfrm flipH="1" flipV="1">
            <a:off x="5003143" y="4824922"/>
            <a:ext cx="527" cy="40469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7" name="テキスト ボックス 68">
            <a:extLst>
              <a:ext uri="{FF2B5EF4-FFF2-40B4-BE49-F238E27FC236}">
                <a16:creationId xmlns:a16="http://schemas.microsoft.com/office/drawing/2014/main" id="{53CCAEEA-6D22-3547-AAEC-D6D648F72ED6}"/>
              </a:ext>
            </a:extLst>
          </p:cNvPr>
          <p:cNvSpPr txBox="1"/>
          <p:nvPr/>
        </p:nvSpPr>
        <p:spPr>
          <a:xfrm>
            <a:off x="449547" y="3773281"/>
            <a:ext cx="2336406" cy="54069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00000"/>
              </a:lnSpc>
            </a:pPr>
            <a:r>
              <a:rPr kumimoji="1" lang="ja-JP" altLang="en-US" sz="1400" b="1" kern="1200">
                <a:latin typeface="Meiryo UI" panose="020B0604030504040204" pitchFamily="50" charset="-128"/>
                <a:ea typeface="Meiryo UI" panose="020B0604030504040204" pitchFamily="50" charset="-128"/>
              </a:rPr>
              <a:t>法務</a:t>
            </a:r>
            <a:endParaRPr kumimoji="1" lang="en-US" altLang="ja-JP" sz="1400" b="1" kern="1200">
              <a:latin typeface="Meiryo UI" panose="020B0604030504040204" pitchFamily="50" charset="-128"/>
              <a:ea typeface="Meiryo UI" panose="020B0604030504040204" pitchFamily="50" charset="-128"/>
            </a:endParaRPr>
          </a:p>
          <a:p>
            <a:pPr>
              <a:lnSpc>
                <a:spcPct val="100000"/>
              </a:lnSpc>
            </a:pPr>
            <a:r>
              <a:rPr kumimoji="1" lang="ja-JP" altLang="en-US" sz="1400" kern="1200">
                <a:latin typeface="Meiryo UI" panose="020B0604030504040204" pitchFamily="50" charset="-128"/>
                <a:ea typeface="Meiryo UI" panose="020B0604030504040204" pitchFamily="50" charset="-128"/>
              </a:rPr>
              <a:t>担当社名：</a:t>
            </a:r>
          </a:p>
        </p:txBody>
      </p:sp>
      <p:sp>
        <p:nvSpPr>
          <p:cNvPr id="38" name="テキスト ボックス 74">
            <a:extLst>
              <a:ext uri="{FF2B5EF4-FFF2-40B4-BE49-F238E27FC236}">
                <a16:creationId xmlns:a16="http://schemas.microsoft.com/office/drawing/2014/main" id="{9CFFDEAA-345D-DCBB-F15E-A8206796F794}"/>
              </a:ext>
            </a:extLst>
          </p:cNvPr>
          <p:cNvSpPr txBox="1"/>
          <p:nvPr/>
        </p:nvSpPr>
        <p:spPr>
          <a:xfrm>
            <a:off x="443175" y="5351469"/>
            <a:ext cx="2336406" cy="55994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00000"/>
              </a:lnSpc>
            </a:pPr>
            <a:r>
              <a:rPr kumimoji="1" lang="ja-JP" altLang="en-US" sz="1400" b="1" kern="1200">
                <a:latin typeface="Meiryo UI" panose="020B0604030504040204" pitchFamily="50" charset="-128"/>
                <a:ea typeface="Meiryo UI" panose="020B0604030504040204" pitchFamily="50" charset="-128"/>
              </a:rPr>
              <a:t>その他（　　　　　　　）</a:t>
            </a:r>
            <a:endParaRPr kumimoji="1" lang="en-US" altLang="ja-JP" sz="1400" b="1" kern="1200">
              <a:latin typeface="Meiryo UI" panose="020B0604030504040204" pitchFamily="50" charset="-128"/>
              <a:ea typeface="Meiryo UI" panose="020B0604030504040204" pitchFamily="50" charset="-128"/>
            </a:endParaRPr>
          </a:p>
          <a:p>
            <a:pPr>
              <a:lnSpc>
                <a:spcPct val="100000"/>
              </a:lnSpc>
            </a:pPr>
            <a:r>
              <a:rPr kumimoji="1" lang="ja-JP" altLang="en-US" sz="1400" kern="1200">
                <a:latin typeface="Meiryo UI" panose="020B0604030504040204" pitchFamily="50" charset="-128"/>
                <a:ea typeface="Meiryo UI" panose="020B0604030504040204" pitchFamily="50" charset="-128"/>
              </a:rPr>
              <a:t>担当社名：</a:t>
            </a:r>
          </a:p>
        </p:txBody>
      </p:sp>
      <p:sp>
        <p:nvSpPr>
          <p:cNvPr id="39" name="テキスト ボックス 86">
            <a:extLst>
              <a:ext uri="{FF2B5EF4-FFF2-40B4-BE49-F238E27FC236}">
                <a16:creationId xmlns:a16="http://schemas.microsoft.com/office/drawing/2014/main" id="{343DF285-8BF1-B236-C174-4D75AAEA8533}"/>
              </a:ext>
            </a:extLst>
          </p:cNvPr>
          <p:cNvSpPr txBox="1"/>
          <p:nvPr/>
        </p:nvSpPr>
        <p:spPr>
          <a:xfrm>
            <a:off x="449470" y="4564881"/>
            <a:ext cx="2336406" cy="56035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00000"/>
              </a:lnSpc>
            </a:pPr>
            <a:r>
              <a:rPr kumimoji="1" lang="ja-JP" altLang="en-US" sz="1400" b="1" kern="1200">
                <a:latin typeface="Meiryo UI" panose="020B0604030504040204" pitchFamily="50" charset="-128"/>
                <a:ea typeface="Meiryo UI" panose="020B0604030504040204" pitchFamily="50" charset="-128"/>
              </a:rPr>
              <a:t>財務</a:t>
            </a:r>
            <a:endParaRPr kumimoji="1" lang="en-US" altLang="ja-JP" sz="1400" b="1" kern="1200">
              <a:latin typeface="Meiryo UI" panose="020B0604030504040204" pitchFamily="50" charset="-128"/>
              <a:ea typeface="Meiryo UI" panose="020B0604030504040204" pitchFamily="50" charset="-128"/>
            </a:endParaRPr>
          </a:p>
          <a:p>
            <a:pPr>
              <a:lnSpc>
                <a:spcPct val="100000"/>
              </a:lnSpc>
            </a:pPr>
            <a:r>
              <a:rPr kumimoji="1" lang="ja-JP" altLang="en-US" sz="1400" kern="1200">
                <a:latin typeface="Meiryo UI" panose="020B0604030504040204" pitchFamily="50" charset="-128"/>
                <a:ea typeface="Meiryo UI" panose="020B0604030504040204" pitchFamily="50" charset="-128"/>
              </a:rPr>
              <a:t>担当社名：</a:t>
            </a:r>
          </a:p>
        </p:txBody>
      </p:sp>
      <p:sp>
        <p:nvSpPr>
          <p:cNvPr id="40" name="テキスト ボックス 87">
            <a:extLst>
              <a:ext uri="{FF2B5EF4-FFF2-40B4-BE49-F238E27FC236}">
                <a16:creationId xmlns:a16="http://schemas.microsoft.com/office/drawing/2014/main" id="{115C38D5-3A3C-5A83-FA70-6C344F57F4C8}"/>
              </a:ext>
            </a:extLst>
          </p:cNvPr>
          <p:cNvSpPr txBox="1"/>
          <p:nvPr/>
        </p:nvSpPr>
        <p:spPr>
          <a:xfrm>
            <a:off x="457489" y="3025991"/>
            <a:ext cx="2336406" cy="54363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00000"/>
              </a:lnSpc>
            </a:pPr>
            <a:r>
              <a:rPr kumimoji="1" lang="ja-JP" altLang="en-US" sz="1400" b="1" kern="1200">
                <a:latin typeface="Meiryo UI" panose="020B0604030504040204" pitchFamily="50" charset="-128"/>
                <a:ea typeface="Meiryo UI" panose="020B0604030504040204" pitchFamily="50" charset="-128"/>
              </a:rPr>
              <a:t>会計</a:t>
            </a:r>
            <a:endParaRPr kumimoji="1" lang="en-US" altLang="ja-JP" sz="1400" b="1" kern="1200">
              <a:latin typeface="Meiryo UI" panose="020B0604030504040204" pitchFamily="50" charset="-128"/>
              <a:ea typeface="Meiryo UI" panose="020B0604030504040204" pitchFamily="50" charset="-128"/>
            </a:endParaRPr>
          </a:p>
          <a:p>
            <a:pPr>
              <a:lnSpc>
                <a:spcPct val="100000"/>
              </a:lnSpc>
            </a:pPr>
            <a:r>
              <a:rPr kumimoji="1" lang="ja-JP" altLang="en-US" sz="1400" kern="1200">
                <a:latin typeface="Meiryo UI" panose="020B0604030504040204" pitchFamily="50" charset="-128"/>
                <a:ea typeface="Meiryo UI" panose="020B0604030504040204" pitchFamily="50" charset="-128"/>
              </a:rPr>
              <a:t>担当社名：</a:t>
            </a:r>
          </a:p>
        </p:txBody>
      </p:sp>
      <p:cxnSp>
        <p:nvCxnSpPr>
          <p:cNvPr id="41" name="直線コネクタ 40">
            <a:extLst>
              <a:ext uri="{FF2B5EF4-FFF2-40B4-BE49-F238E27FC236}">
                <a16:creationId xmlns:a16="http://schemas.microsoft.com/office/drawing/2014/main" id="{017541F6-74CA-6824-3BFD-86CAC12325E8}"/>
              </a:ext>
            </a:extLst>
          </p:cNvPr>
          <p:cNvCxnSpPr/>
          <p:nvPr/>
        </p:nvCxnSpPr>
        <p:spPr>
          <a:xfrm>
            <a:off x="457489" y="3678346"/>
            <a:ext cx="233309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直線コネクタ 41">
            <a:extLst>
              <a:ext uri="{FF2B5EF4-FFF2-40B4-BE49-F238E27FC236}">
                <a16:creationId xmlns:a16="http://schemas.microsoft.com/office/drawing/2014/main" id="{4F04FA44-B58E-C92C-8B70-F24AD0403724}"/>
              </a:ext>
            </a:extLst>
          </p:cNvPr>
          <p:cNvCxnSpPr/>
          <p:nvPr/>
        </p:nvCxnSpPr>
        <p:spPr>
          <a:xfrm>
            <a:off x="457489" y="4439429"/>
            <a:ext cx="233309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直線コネクタ 42">
            <a:extLst>
              <a:ext uri="{FF2B5EF4-FFF2-40B4-BE49-F238E27FC236}">
                <a16:creationId xmlns:a16="http://schemas.microsoft.com/office/drawing/2014/main" id="{A28F514C-F9AF-071A-BD64-8B8676B31681}"/>
              </a:ext>
            </a:extLst>
          </p:cNvPr>
          <p:cNvCxnSpPr/>
          <p:nvPr/>
        </p:nvCxnSpPr>
        <p:spPr>
          <a:xfrm>
            <a:off x="457489" y="5233965"/>
            <a:ext cx="2333097" cy="0"/>
          </a:xfrm>
          <a:prstGeom prst="line">
            <a:avLst/>
          </a:prstGeom>
        </p:spPr>
        <p:style>
          <a:lnRef idx="2">
            <a:schemeClr val="accent1"/>
          </a:lnRef>
          <a:fillRef idx="0">
            <a:schemeClr val="accent1"/>
          </a:fillRef>
          <a:effectRef idx="1">
            <a:schemeClr val="accent1"/>
          </a:effectRef>
          <a:fontRef idx="minor">
            <a:schemeClr val="tx1"/>
          </a:fontRef>
        </p:style>
      </p:cxnSp>
      <p:sp>
        <p:nvSpPr>
          <p:cNvPr id="44" name="吹き出し: 四角形 43">
            <a:extLst>
              <a:ext uri="{FF2B5EF4-FFF2-40B4-BE49-F238E27FC236}">
                <a16:creationId xmlns:a16="http://schemas.microsoft.com/office/drawing/2014/main" id="{5A36D6AB-E65D-E1A5-2C4D-8C855A005467}"/>
              </a:ext>
            </a:extLst>
          </p:cNvPr>
          <p:cNvSpPr/>
          <p:nvPr/>
        </p:nvSpPr>
        <p:spPr>
          <a:xfrm>
            <a:off x="361163" y="2812153"/>
            <a:ext cx="2524056" cy="3329543"/>
          </a:xfrm>
          <a:prstGeom prst="wedgeRectCallout">
            <a:avLst>
              <a:gd name="adj1" fmla="val 72369"/>
              <a:gd name="adj2" fmla="val -706"/>
            </a:avLst>
          </a:prstGeom>
          <a:no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kern="1200"/>
          </a:p>
        </p:txBody>
      </p:sp>
      <p:sp>
        <p:nvSpPr>
          <p:cNvPr id="45" name="テキスト ボックス 78">
            <a:extLst>
              <a:ext uri="{FF2B5EF4-FFF2-40B4-BE49-F238E27FC236}">
                <a16:creationId xmlns:a16="http://schemas.microsoft.com/office/drawing/2014/main" id="{A1DAC776-73CA-7421-981C-A310EDD9B659}"/>
              </a:ext>
            </a:extLst>
          </p:cNvPr>
          <p:cNvSpPr txBox="1"/>
          <p:nvPr/>
        </p:nvSpPr>
        <p:spPr>
          <a:xfrm>
            <a:off x="482068" y="2660734"/>
            <a:ext cx="967005" cy="291001"/>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1400" b="1" kern="1200">
                <a:latin typeface="Meiryo UI" panose="020B0604030504040204" pitchFamily="50" charset="-128"/>
                <a:ea typeface="Meiryo UI" panose="020B0604030504040204" pitchFamily="50" charset="-128"/>
              </a:rPr>
              <a:t>担当会社</a:t>
            </a:r>
          </a:p>
        </p:txBody>
      </p:sp>
      <p:cxnSp>
        <p:nvCxnSpPr>
          <p:cNvPr id="46" name="コネクタ: カギ線 45">
            <a:extLst>
              <a:ext uri="{FF2B5EF4-FFF2-40B4-BE49-F238E27FC236}">
                <a16:creationId xmlns:a16="http://schemas.microsoft.com/office/drawing/2014/main" id="{D313D88B-40BC-86C1-0896-20290FEBB3AD}"/>
              </a:ext>
            </a:extLst>
          </p:cNvPr>
          <p:cNvCxnSpPr>
            <a:cxnSpLocks/>
            <a:stCxn id="6" idx="1"/>
          </p:cNvCxnSpPr>
          <p:nvPr/>
        </p:nvCxnSpPr>
        <p:spPr>
          <a:xfrm rot="10800000">
            <a:off x="5587404" y="4620070"/>
            <a:ext cx="1058969" cy="585484"/>
          </a:xfrm>
          <a:prstGeom prst="bentConnector3">
            <a:avLst>
              <a:gd name="adj1" fmla="val 74385"/>
            </a:avLst>
          </a:prstGeom>
          <a:ln>
            <a:tailEnd type="triangle"/>
          </a:ln>
        </p:spPr>
        <p:style>
          <a:lnRef idx="2">
            <a:schemeClr val="dk1"/>
          </a:lnRef>
          <a:fillRef idx="0">
            <a:schemeClr val="dk1"/>
          </a:fillRef>
          <a:effectRef idx="1">
            <a:schemeClr val="dk1"/>
          </a:effectRef>
          <a:fontRef idx="minor">
            <a:schemeClr val="tx1"/>
          </a:fontRef>
        </p:style>
      </p:cxnSp>
      <p:cxnSp>
        <p:nvCxnSpPr>
          <p:cNvPr id="47" name="直線コネクタ 46">
            <a:extLst>
              <a:ext uri="{FF2B5EF4-FFF2-40B4-BE49-F238E27FC236}">
                <a16:creationId xmlns:a16="http://schemas.microsoft.com/office/drawing/2014/main" id="{F1CD975C-616B-E332-A8F4-91CE17ACB8F2}"/>
              </a:ext>
            </a:extLst>
          </p:cNvPr>
          <p:cNvCxnSpPr>
            <a:cxnSpLocks/>
          </p:cNvCxnSpPr>
          <p:nvPr/>
        </p:nvCxnSpPr>
        <p:spPr>
          <a:xfrm flipV="1">
            <a:off x="3625653" y="4824313"/>
            <a:ext cx="0" cy="416244"/>
          </a:xfrm>
          <a:prstGeom prst="line">
            <a:avLst/>
          </a:prstGeom>
        </p:spPr>
        <p:style>
          <a:lnRef idx="2">
            <a:schemeClr val="dk1"/>
          </a:lnRef>
          <a:fillRef idx="0">
            <a:schemeClr val="dk1"/>
          </a:fillRef>
          <a:effectRef idx="1">
            <a:schemeClr val="dk1"/>
          </a:effectRef>
          <a:fontRef idx="minor">
            <a:schemeClr val="tx1"/>
          </a:fontRef>
        </p:style>
      </p:cxnSp>
      <p:sp>
        <p:nvSpPr>
          <p:cNvPr id="6" name="正方形/長方形 5">
            <a:extLst>
              <a:ext uri="{FF2B5EF4-FFF2-40B4-BE49-F238E27FC236}">
                <a16:creationId xmlns:a16="http://schemas.microsoft.com/office/drawing/2014/main" id="{9D397B85-97DD-27A3-E898-1007A0B807E0}"/>
              </a:ext>
            </a:extLst>
          </p:cNvPr>
          <p:cNvSpPr/>
          <p:nvPr/>
        </p:nvSpPr>
        <p:spPr>
          <a:xfrm>
            <a:off x="6646372" y="4996541"/>
            <a:ext cx="1924239" cy="418025"/>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kumimoji="1" lang="ja-JP" altLang="en-US" sz="1100">
                <a:solidFill>
                  <a:schemeClr val="tx1"/>
                </a:solidFill>
                <a:effectLst/>
                <a:latin typeface="Meiryo UI" panose="020B0604030504040204" pitchFamily="50" charset="-128"/>
                <a:ea typeface="Meiryo UI" panose="020B0604030504040204" pitchFamily="50" charset="-128"/>
              </a:rPr>
              <a:t>出資</a:t>
            </a:r>
            <a:r>
              <a:rPr kumimoji="1" lang="ja-JP" altLang="ja-JP" sz="1100">
                <a:solidFill>
                  <a:schemeClr val="tx1"/>
                </a:solidFill>
                <a:effectLst/>
                <a:latin typeface="Meiryo UI" panose="020B0604030504040204" pitchFamily="50" charset="-128"/>
                <a:ea typeface="Meiryo UI" panose="020B0604030504040204" pitchFamily="50" charset="-128"/>
              </a:rPr>
              <a:t>比率</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endParaRPr lang="ja-JP" altLang="ja-JP">
              <a:solidFill>
                <a:schemeClr val="tx1"/>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94729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D1503-F481-F8D3-E397-DAD67E6C880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D4402CA-D249-2521-B32E-00D637622E2A}"/>
              </a:ext>
            </a:extLst>
          </p:cNvPr>
          <p:cNvSpPr>
            <a:spLocks noGrp="1"/>
          </p:cNvSpPr>
          <p:nvPr>
            <p:ph type="title"/>
          </p:nvPr>
        </p:nvSpPr>
        <p:spPr>
          <a:xfrm>
            <a:off x="178206" y="202622"/>
            <a:ext cx="8640000" cy="540000"/>
          </a:xfrm>
          <a:ln>
            <a:noFill/>
          </a:ln>
        </p:spPr>
        <p:txBody>
          <a:bodyPr>
            <a:normAutofit/>
          </a:bodyPr>
          <a:lstStyle/>
          <a:p>
            <a:r>
              <a:rPr lang="ja-JP" altLang="en-US" dirty="0"/>
              <a:t>実施概要書（事業実施体制）</a:t>
            </a:r>
            <a:endParaRPr kumimoji="1" lang="ja-JP" altLang="en-US" dirty="0"/>
          </a:p>
        </p:txBody>
      </p:sp>
      <p:sp>
        <p:nvSpPr>
          <p:cNvPr id="21" name="テキスト ボックス 20">
            <a:extLst>
              <a:ext uri="{FF2B5EF4-FFF2-40B4-BE49-F238E27FC236}">
                <a16:creationId xmlns:a16="http://schemas.microsoft.com/office/drawing/2014/main" id="{1F4165AE-18FC-FD8A-3EB0-7E66A06A92D6}"/>
              </a:ext>
            </a:extLst>
          </p:cNvPr>
          <p:cNvSpPr txBox="1"/>
          <p:nvPr/>
        </p:nvSpPr>
        <p:spPr>
          <a:xfrm>
            <a:off x="178204" y="1145299"/>
            <a:ext cx="8640000" cy="1089786"/>
          </a:xfrm>
          <a:prstGeom prst="rect">
            <a:avLst/>
          </a:prstGeom>
          <a:solidFill>
            <a:schemeClr val="accent3">
              <a:lumMod val="20000"/>
              <a:lumOff val="80000"/>
            </a:schemeClr>
          </a:solidFill>
        </p:spPr>
        <p:txBody>
          <a:bodyPr wrap="square" rtlCol="0">
            <a:spAutoFit/>
          </a:bodyPr>
          <a:lstStyle/>
          <a:p>
            <a:pPr marL="108000" indent="-108000">
              <a:lnSpc>
                <a:spcPts val="2000"/>
              </a:lnSpc>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稼働開始後の運用にあたり、組織体制や人員体制等の概要を、　組織図を用いて説明すること。</a:t>
            </a:r>
            <a:endParaRPr kumimoji="1" lang="en-US" altLang="ja-JP" sz="1400" dirty="0">
              <a:latin typeface="Meiryo UI" panose="020B0604030504040204" pitchFamily="50" charset="-128"/>
              <a:ea typeface="Meiryo UI" panose="020B0604030504040204" pitchFamily="50" charset="-128"/>
            </a:endParaRPr>
          </a:p>
          <a:p>
            <a:pPr marL="324000" indent="-216000">
              <a:lnSpc>
                <a:spcPts val="2000"/>
              </a:lnSpc>
              <a:buFont typeface="Meiryo UI" panose="020B0604030504040204" pitchFamily="50" charset="-128"/>
              <a:buChar char="※"/>
            </a:pPr>
            <a:r>
              <a:rPr kumimoji="1" lang="ja-JP" altLang="en-US" sz="1400" dirty="0">
                <a:latin typeface="Meiryo UI" panose="020B0604030504040204" pitchFamily="50" charset="-128"/>
                <a:ea typeface="Meiryo UI" panose="020B0604030504040204" pitchFamily="50" charset="-128"/>
              </a:rPr>
              <a:t>申請者及び委託先の役割・組織体制について、詳細に記載すること。</a:t>
            </a:r>
            <a:endParaRPr kumimoji="1" lang="en-US" altLang="ja-JP" sz="1400" dirty="0">
              <a:latin typeface="Meiryo UI" panose="020B0604030504040204" pitchFamily="50" charset="-128"/>
              <a:ea typeface="Meiryo UI" panose="020B0604030504040204" pitchFamily="50" charset="-128"/>
            </a:endParaRPr>
          </a:p>
          <a:p>
            <a:pPr marL="324000" indent="-216000">
              <a:lnSpc>
                <a:spcPts val="2000"/>
              </a:lnSpc>
              <a:buFont typeface="Meiryo UI" panose="020B0604030504040204" pitchFamily="50" charset="-128"/>
              <a:buChar char="※"/>
            </a:pPr>
            <a:r>
              <a:rPr kumimoji="1" lang="ja-JP" altLang="en-US" sz="1400" dirty="0">
                <a:latin typeface="Meiryo UI" panose="020B0604030504040204" pitchFamily="50" charset="-128"/>
                <a:ea typeface="Meiryo UI" panose="020B0604030504040204" pitchFamily="50" charset="-128"/>
              </a:rPr>
              <a:t>各社の実施責任者の略歴・知見・保有資格等についても記載すること。</a:t>
            </a:r>
            <a:endParaRPr kumimoji="1" lang="en-US" altLang="ja-JP" sz="1400" dirty="0">
              <a:latin typeface="Meiryo UI" panose="020B0604030504040204" pitchFamily="50" charset="-128"/>
              <a:ea typeface="Meiryo UI" panose="020B0604030504040204" pitchFamily="50" charset="-128"/>
            </a:endParaRPr>
          </a:p>
          <a:p>
            <a:pPr marL="324000" indent="-216000">
              <a:lnSpc>
                <a:spcPts val="2000"/>
              </a:lnSpc>
              <a:buFont typeface="Meiryo UI" panose="020B0604030504040204" pitchFamily="50" charset="-128"/>
              <a:buChar char="※"/>
            </a:pPr>
            <a:r>
              <a:rPr kumimoji="1" lang="en-US" altLang="ja-JP" sz="1400" dirty="0">
                <a:latin typeface="Meiryo UI" panose="020B0604030504040204" pitchFamily="50" charset="-128"/>
                <a:ea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rPr>
              <a:t>ページに収まらない場合は、複数ページの記載も可とする。</a:t>
            </a:r>
            <a:endParaRPr kumimoji="1" lang="en-US" altLang="ja-JP" sz="14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9A266177-6A0D-7633-2C33-E324BBAC6040}"/>
              </a:ext>
            </a:extLst>
          </p:cNvPr>
          <p:cNvSpPr txBox="1"/>
          <p:nvPr/>
        </p:nvSpPr>
        <p:spPr>
          <a:xfrm>
            <a:off x="178206" y="745189"/>
            <a:ext cx="4886274" cy="400110"/>
          </a:xfrm>
          <a:prstGeom prst="rect">
            <a:avLst/>
          </a:prstGeom>
          <a:noFill/>
        </p:spPr>
        <p:txBody>
          <a:bodyPr wrap="none" rtlCol="0">
            <a:spAutoFit/>
          </a:bodyPr>
          <a:lstStyle/>
          <a:p>
            <a:r>
              <a:rPr kumimoji="1" lang="ja-JP" altLang="en-US" sz="2000" b="1" dirty="0">
                <a:latin typeface="Meiryo UI" panose="020B0604030504040204" pitchFamily="50" charset="-128"/>
                <a:ea typeface="Meiryo UI" panose="020B0604030504040204" pitchFamily="50" charset="-128"/>
              </a:rPr>
              <a:t>実施体制　</a:t>
            </a:r>
            <a:r>
              <a:rPr kumimoji="1" lang="en-US" altLang="ja-JP" sz="2000" b="1" dirty="0">
                <a:latin typeface="Meiryo UI" panose="020B0604030504040204" pitchFamily="50" charset="-128"/>
                <a:ea typeface="Meiryo UI" panose="020B0604030504040204" pitchFamily="50" charset="-128"/>
              </a:rPr>
              <a:t>A.</a:t>
            </a:r>
            <a:r>
              <a:rPr kumimoji="1" lang="ja-JP" altLang="en-US" sz="2000" b="1" dirty="0">
                <a:latin typeface="Meiryo UI" panose="020B0604030504040204" pitchFamily="50" charset="-128"/>
                <a:ea typeface="Meiryo UI" panose="020B0604030504040204" pitchFamily="50" charset="-128"/>
              </a:rPr>
              <a:t>概要　組織図（各社の役割）</a:t>
            </a:r>
          </a:p>
        </p:txBody>
      </p:sp>
      <p:graphicFrame>
        <p:nvGraphicFramePr>
          <p:cNvPr id="6" name="表 5">
            <a:extLst>
              <a:ext uri="{FF2B5EF4-FFF2-40B4-BE49-F238E27FC236}">
                <a16:creationId xmlns:a16="http://schemas.microsoft.com/office/drawing/2014/main" id="{CBC4A463-6F64-6F91-DA45-CBA53A888F00}"/>
              </a:ext>
            </a:extLst>
          </p:cNvPr>
          <p:cNvGraphicFramePr>
            <a:graphicFrameLocks noGrp="1"/>
          </p:cNvGraphicFramePr>
          <p:nvPr>
            <p:extLst>
              <p:ext uri="{D42A27DB-BD31-4B8C-83A1-F6EECF244321}">
                <p14:modId xmlns:p14="http://schemas.microsoft.com/office/powerpoint/2010/main" val="337803037"/>
              </p:ext>
            </p:extLst>
          </p:nvPr>
        </p:nvGraphicFramePr>
        <p:xfrm>
          <a:off x="178204" y="2524540"/>
          <a:ext cx="8640000" cy="4092111"/>
        </p:xfrm>
        <a:graphic>
          <a:graphicData uri="http://schemas.openxmlformats.org/drawingml/2006/table">
            <a:tbl>
              <a:tblPr firstRow="1" bandRow="1">
                <a:tableStyleId>{5940675A-B579-460E-94D1-54222C63F5DA}</a:tableStyleId>
              </a:tblPr>
              <a:tblGrid>
                <a:gridCol w="1296216">
                  <a:extLst>
                    <a:ext uri="{9D8B030D-6E8A-4147-A177-3AD203B41FA5}">
                      <a16:colId xmlns:a16="http://schemas.microsoft.com/office/drawing/2014/main" val="1803025290"/>
                    </a:ext>
                  </a:extLst>
                </a:gridCol>
                <a:gridCol w="1604266">
                  <a:extLst>
                    <a:ext uri="{9D8B030D-6E8A-4147-A177-3AD203B41FA5}">
                      <a16:colId xmlns:a16="http://schemas.microsoft.com/office/drawing/2014/main" val="3272683466"/>
                    </a:ext>
                  </a:extLst>
                </a:gridCol>
                <a:gridCol w="1862126">
                  <a:extLst>
                    <a:ext uri="{9D8B030D-6E8A-4147-A177-3AD203B41FA5}">
                      <a16:colId xmlns:a16="http://schemas.microsoft.com/office/drawing/2014/main" val="963010465"/>
                    </a:ext>
                  </a:extLst>
                </a:gridCol>
                <a:gridCol w="2055985">
                  <a:extLst>
                    <a:ext uri="{9D8B030D-6E8A-4147-A177-3AD203B41FA5}">
                      <a16:colId xmlns:a16="http://schemas.microsoft.com/office/drawing/2014/main" val="2213240140"/>
                    </a:ext>
                  </a:extLst>
                </a:gridCol>
                <a:gridCol w="1821407">
                  <a:extLst>
                    <a:ext uri="{9D8B030D-6E8A-4147-A177-3AD203B41FA5}">
                      <a16:colId xmlns:a16="http://schemas.microsoft.com/office/drawing/2014/main" val="3493801149"/>
                    </a:ext>
                  </a:extLst>
                </a:gridCol>
              </a:tblGrid>
              <a:tr h="285432">
                <a:tc>
                  <a:txBody>
                    <a:bodyPr/>
                    <a:lstStyle/>
                    <a:p>
                      <a:pPr algn="ctr"/>
                      <a:r>
                        <a:rPr kumimoji="1" lang="ja-JP" altLang="en-US" sz="1100">
                          <a:latin typeface="Meiryo UI" panose="020B0604030504040204" pitchFamily="50" charset="-128"/>
                          <a:ea typeface="Meiryo UI" panose="020B0604030504040204" pitchFamily="50" charset="-128"/>
                        </a:rPr>
                        <a:t>事業者名</a:t>
                      </a:r>
                      <a:endParaRPr kumimoji="1" lang="en-US" altLang="ja-JP" sz="1100">
                        <a:latin typeface="Meiryo UI" panose="020B0604030504040204" pitchFamily="50" charset="-128"/>
                        <a:ea typeface="Meiryo UI" panose="020B0604030504040204" pitchFamily="50" charset="-128"/>
                      </a:endParaRPr>
                    </a:p>
                  </a:txBody>
                  <a:tcPr anchor="ctr">
                    <a:solidFill>
                      <a:schemeClr val="bg1">
                        <a:lumMod val="95000"/>
                      </a:schemeClr>
                    </a:solidFill>
                  </a:tcPr>
                </a:tc>
                <a:tc>
                  <a:txBody>
                    <a:bodyPr/>
                    <a:lstStyle/>
                    <a:p>
                      <a:pPr algn="ctr"/>
                      <a:r>
                        <a:rPr kumimoji="1" lang="en-US" altLang="ja-JP" sz="1100">
                          <a:latin typeface="Meiryo UI" panose="020B0604030504040204" pitchFamily="50" charset="-128"/>
                          <a:ea typeface="Meiryo UI" panose="020B0604030504040204" pitchFamily="50" charset="-128"/>
                        </a:rPr>
                        <a:t>A</a:t>
                      </a:r>
                      <a:r>
                        <a:rPr kumimoji="1" lang="ja-JP" altLang="en-US" sz="11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100">
                          <a:latin typeface="Meiryo UI" panose="020B0604030504040204" pitchFamily="50" charset="-128"/>
                          <a:ea typeface="Meiryo UI" panose="020B0604030504040204" pitchFamily="50" charset="-128"/>
                        </a:rPr>
                        <a:t>B</a:t>
                      </a:r>
                      <a:r>
                        <a:rPr kumimoji="1" lang="ja-JP" altLang="en-US" sz="11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100">
                          <a:latin typeface="Meiryo UI" panose="020B0604030504040204" pitchFamily="50" charset="-128"/>
                          <a:ea typeface="Meiryo UI" panose="020B0604030504040204" pitchFamily="50" charset="-128"/>
                        </a:rPr>
                        <a:t>C</a:t>
                      </a:r>
                      <a:r>
                        <a:rPr kumimoji="1" lang="ja-JP" altLang="en-US" sz="11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100">
                          <a:latin typeface="Meiryo UI" panose="020B0604030504040204" pitchFamily="50" charset="-128"/>
                          <a:ea typeface="Meiryo UI" panose="020B0604030504040204" pitchFamily="50" charset="-128"/>
                        </a:rPr>
                        <a:t>D</a:t>
                      </a:r>
                      <a:r>
                        <a:rPr kumimoji="1" lang="ja-JP" altLang="en-US" sz="1100">
                          <a:latin typeface="Meiryo UI" panose="020B0604030504040204" pitchFamily="50" charset="-128"/>
                          <a:ea typeface="Meiryo UI" panose="020B0604030504040204" pitchFamily="50" charset="-128"/>
                        </a:rPr>
                        <a:t>社</a:t>
                      </a:r>
                    </a:p>
                  </a:txBody>
                  <a:tcPr anchor="ctr">
                    <a:solidFill>
                      <a:schemeClr val="bg1">
                        <a:lumMod val="95000"/>
                      </a:schemeClr>
                    </a:solidFill>
                  </a:tcPr>
                </a:tc>
                <a:extLst>
                  <a:ext uri="{0D108BD9-81ED-4DB2-BD59-A6C34878D82A}">
                    <a16:rowId xmlns:a16="http://schemas.microsoft.com/office/drawing/2014/main" val="722924574"/>
                  </a:ext>
                </a:extLst>
              </a:tr>
              <a:tr h="465450">
                <a:tc>
                  <a:txBody>
                    <a:bodyPr/>
                    <a:lstStyle/>
                    <a:p>
                      <a:pPr algn="ctr"/>
                      <a:r>
                        <a:rPr kumimoji="1" lang="ja-JP" altLang="en-US" sz="1100">
                          <a:latin typeface="Meiryo UI" panose="020B0604030504040204" pitchFamily="50" charset="-128"/>
                          <a:ea typeface="Meiryo UI" panose="020B0604030504040204" pitchFamily="50" charset="-128"/>
                        </a:rPr>
                        <a:t>役割</a:t>
                      </a:r>
                    </a:p>
                  </a:txBody>
                  <a:tcPr anchor="ctr">
                    <a:solidFill>
                      <a:schemeClr val="bg1">
                        <a:lumMod val="95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運営</a:t>
                      </a:r>
                    </a:p>
                  </a:txBody>
                  <a:tcPr anchor="ctr">
                    <a:solidFill>
                      <a:schemeClr val="bg1">
                        <a:lumMod val="95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設計・調達・工事者</a:t>
                      </a:r>
                    </a:p>
                  </a:txBody>
                  <a:tcPr anchor="ctr">
                    <a:solidFill>
                      <a:schemeClr val="bg1">
                        <a:lumMod val="95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運用支援者</a:t>
                      </a:r>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アグリゲーター等</a:t>
                      </a:r>
                      <a:r>
                        <a:rPr kumimoji="1" lang="en-US" altLang="ja-JP" sz="1100">
                          <a:latin typeface="Meiryo UI" panose="020B0604030504040204" pitchFamily="50" charset="-128"/>
                          <a:ea typeface="Meiryo UI" panose="020B0604030504040204" pitchFamily="50" charset="-128"/>
                        </a:rPr>
                        <a:t>)</a:t>
                      </a:r>
                      <a:endParaRPr kumimoji="1" lang="ja-JP" altLang="en-US" sz="1100">
                        <a:latin typeface="Meiryo UI" panose="020B0604030504040204" pitchFamily="50" charset="-128"/>
                        <a:ea typeface="Meiryo UI" panose="020B0604030504040204" pitchFamily="50" charset="-128"/>
                      </a:endParaRPr>
                    </a:p>
                  </a:txBody>
                  <a:tcPr anchor="ctr">
                    <a:solidFill>
                      <a:schemeClr val="bg1">
                        <a:lumMod val="95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設備監視・保守者</a:t>
                      </a:r>
                    </a:p>
                  </a:txBody>
                  <a:tcPr anchor="ctr">
                    <a:solidFill>
                      <a:schemeClr val="bg1">
                        <a:lumMod val="95000"/>
                      </a:schemeClr>
                    </a:solidFill>
                  </a:tcPr>
                </a:tc>
                <a:extLst>
                  <a:ext uri="{0D108BD9-81ED-4DB2-BD59-A6C34878D82A}">
                    <a16:rowId xmlns:a16="http://schemas.microsoft.com/office/drawing/2014/main" val="1797040390"/>
                  </a:ext>
                </a:extLst>
              </a:tr>
              <a:tr h="1024196">
                <a:tc>
                  <a:txBody>
                    <a:bodyPr/>
                    <a:lstStyle/>
                    <a:p>
                      <a:pPr algn="ctr"/>
                      <a:r>
                        <a:rPr kumimoji="1" lang="ja-JP" altLang="en-US" sz="1100">
                          <a:latin typeface="Meiryo UI" panose="020B0604030504040204" pitchFamily="50" charset="-128"/>
                          <a:ea typeface="Meiryo UI" panose="020B0604030504040204" pitchFamily="50" charset="-128"/>
                        </a:rPr>
                        <a:t>組織体制</a:t>
                      </a:r>
                      <a:endParaRPr kumimoji="1" lang="en-US" altLang="ja-JP" sz="1100">
                        <a:latin typeface="Meiryo UI" panose="020B0604030504040204" pitchFamily="50" charset="-128"/>
                        <a:ea typeface="Meiryo UI" panose="020B0604030504040204" pitchFamily="50" charset="-128"/>
                      </a:endParaRPr>
                    </a:p>
                    <a:p>
                      <a:pPr algn="ctr"/>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人員・担当・部署</a:t>
                      </a:r>
                      <a:r>
                        <a:rPr kumimoji="1" lang="en-US" altLang="ja-JP" sz="1100">
                          <a:latin typeface="Meiryo UI" panose="020B0604030504040204" pitchFamily="50" charset="-128"/>
                          <a:ea typeface="Meiryo UI" panose="020B0604030504040204" pitchFamily="50" charset="-128"/>
                        </a:rPr>
                        <a:t>)</a:t>
                      </a:r>
                      <a:endParaRPr kumimoji="1" lang="ja-JP" altLang="en-US" sz="1100">
                        <a:latin typeface="Meiryo UI" panose="020B0604030504040204" pitchFamily="50" charset="-128"/>
                        <a:ea typeface="Meiryo UI" panose="020B0604030504040204" pitchFamily="50" charset="-128"/>
                      </a:endParaRPr>
                    </a:p>
                  </a:txBody>
                  <a:tcPr anchor="ctr">
                    <a:solidFill>
                      <a:schemeClr val="accent1">
                        <a:lumMod val="20000"/>
                        <a:lumOff val="80000"/>
                      </a:schemeClr>
                    </a:solidFill>
                  </a:tcPr>
                </a:tc>
                <a:tc>
                  <a:txBody>
                    <a:bodyPr/>
                    <a:lstStyle/>
                    <a:p>
                      <a:r>
                        <a:rPr kumimoji="1" lang="ja-JP" altLang="en-US" sz="1100">
                          <a:latin typeface="Meiryo UI" panose="020B0604030504040204" pitchFamily="50" charset="-128"/>
                          <a:ea typeface="Meiryo UI" panose="020B0604030504040204" pitchFamily="50" charset="-128"/>
                        </a:rPr>
                        <a:t>●▲事業部</a:t>
                      </a:r>
                      <a:endParaRPr kumimoji="1" lang="en-US" altLang="ja-JP" sz="1100">
                        <a:latin typeface="Meiryo UI" panose="020B0604030504040204" pitchFamily="50" charset="-128"/>
                        <a:ea typeface="Meiryo UI" panose="020B0604030504040204" pitchFamily="50" charset="-128"/>
                      </a:endParaRPr>
                    </a:p>
                    <a:p>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グループ</a:t>
                      </a:r>
                      <a:endParaRPr kumimoji="1" lang="en-US" altLang="ja-JP" sz="1100">
                        <a:latin typeface="Meiryo UI" panose="020B0604030504040204" pitchFamily="50" charset="-128"/>
                        <a:ea typeface="Meiryo UI" panose="020B0604030504040204" pitchFamily="50" charset="-128"/>
                      </a:endParaRPr>
                    </a:p>
                    <a:p>
                      <a:r>
                        <a:rPr kumimoji="1" lang="en-US" altLang="ja-JP" sz="1100">
                          <a:latin typeface="Meiryo UI" panose="020B0604030504040204" pitchFamily="50" charset="-128"/>
                          <a:ea typeface="Meiryo UI" panose="020B0604030504040204" pitchFamily="50" charset="-128"/>
                        </a:rPr>
                        <a:t>13</a:t>
                      </a:r>
                      <a:r>
                        <a:rPr kumimoji="1" lang="ja-JP" altLang="en-US" sz="1100">
                          <a:latin typeface="Meiryo UI" panose="020B0604030504040204" pitchFamily="50" charset="-128"/>
                          <a:ea typeface="Meiryo UI" panose="020B0604030504040204" pitchFamily="50" charset="-128"/>
                        </a:rPr>
                        <a:t>名</a:t>
                      </a:r>
                      <a:endParaRPr kumimoji="1" lang="en-US" altLang="ja-JP" sz="1100">
                        <a:latin typeface="Meiryo UI" panose="020B0604030504040204" pitchFamily="50" charset="-128"/>
                        <a:ea typeface="Meiryo UI" panose="020B0604030504040204" pitchFamily="50" charset="-128"/>
                      </a:endParaRPr>
                    </a:p>
                    <a:p>
                      <a:endParaRPr kumimoji="1" lang="en-US" altLang="ja-JP" sz="1100">
                        <a:latin typeface="Meiryo UI" panose="020B0604030504040204" pitchFamily="50" charset="-128"/>
                        <a:ea typeface="Meiryo UI" panose="020B0604030504040204" pitchFamily="50" charset="-128"/>
                      </a:endParaRPr>
                    </a:p>
                    <a:p>
                      <a:endParaRPr kumimoji="1" lang="en-US" altLang="ja-JP" sz="1100">
                        <a:latin typeface="Meiryo UI" panose="020B0604030504040204" pitchFamily="50" charset="-128"/>
                        <a:ea typeface="Meiryo UI" panose="020B0604030504040204" pitchFamily="50" charset="-128"/>
                      </a:endParaRPr>
                    </a:p>
                  </a:txBody>
                  <a:tcPr/>
                </a:tc>
                <a:tc>
                  <a:txBody>
                    <a:bodyPr/>
                    <a:lstStyle/>
                    <a:p>
                      <a:endParaRPr kumimoji="1" lang="ja-JP" altLang="en-US" sz="1100">
                        <a:latin typeface="Meiryo UI" panose="020B0604030504040204" pitchFamily="50" charset="-128"/>
                        <a:ea typeface="Meiryo UI" panose="020B0604030504040204" pitchFamily="50" charset="-128"/>
                      </a:endParaRPr>
                    </a:p>
                  </a:txBody>
                  <a:tcPr/>
                </a:tc>
                <a:tc>
                  <a:txBody>
                    <a:bodyPr/>
                    <a:lstStyle/>
                    <a:p>
                      <a:endParaRPr kumimoji="1" lang="ja-JP" altLang="en-US" sz="1100">
                        <a:latin typeface="Meiryo UI" panose="020B0604030504040204" pitchFamily="50" charset="-128"/>
                        <a:ea typeface="Meiryo UI" panose="020B0604030504040204" pitchFamily="50" charset="-128"/>
                      </a:endParaRPr>
                    </a:p>
                  </a:txBody>
                  <a:tcPr/>
                </a:tc>
                <a:tc>
                  <a:txBody>
                    <a:bodyPr/>
                    <a:lstStyle/>
                    <a:p>
                      <a:endParaRPr kumimoji="1" lang="ja-JP" altLang="en-US" sz="110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709827351"/>
                  </a:ext>
                </a:extLst>
              </a:tr>
              <a:tr h="2317033">
                <a:tc>
                  <a:txBody>
                    <a:bodyPr/>
                    <a:lstStyle/>
                    <a:p>
                      <a:pPr algn="ctr"/>
                      <a:r>
                        <a:rPr kumimoji="1" lang="ja-JP" altLang="en-US" sz="1100" dirty="0">
                          <a:latin typeface="Meiryo UI" panose="020B0604030504040204" pitchFamily="50" charset="-128"/>
                          <a:ea typeface="Meiryo UI" panose="020B0604030504040204" pitchFamily="50" charset="-128"/>
                        </a:rPr>
                        <a:t>実施責任者</a:t>
                      </a:r>
                      <a:endParaRPr kumimoji="1" lang="en-US" altLang="ja-JP" sz="1100" dirty="0">
                        <a:latin typeface="Meiryo UI" panose="020B0604030504040204" pitchFamily="50" charset="-128"/>
                        <a:ea typeface="Meiryo UI" panose="020B0604030504040204" pitchFamily="50" charset="-128"/>
                      </a:endParaRPr>
                    </a:p>
                    <a:p>
                      <a:pPr algn="ctr"/>
                      <a:endParaRPr kumimoji="1" lang="ja-JP" altLang="en-US" sz="1100" dirty="0">
                        <a:latin typeface="Meiryo UI" panose="020B0604030504040204" pitchFamily="50" charset="-128"/>
                        <a:ea typeface="Meiryo UI" panose="020B0604030504040204" pitchFamily="50" charset="-128"/>
                      </a:endParaRPr>
                    </a:p>
                  </a:txBody>
                  <a:tcPr anchor="ctr">
                    <a:solidFill>
                      <a:schemeClr val="accent1">
                        <a:lumMod val="20000"/>
                        <a:lumOff val="80000"/>
                      </a:schemeClr>
                    </a:solidFill>
                  </a:tcPr>
                </a:tc>
                <a:tc>
                  <a:txBody>
                    <a:bodyPr/>
                    <a:lstStyle/>
                    <a:p>
                      <a:r>
                        <a:rPr kumimoji="1" lang="ja-JP" altLang="en-US" sz="1100">
                          <a:latin typeface="Meiryo UI" panose="020B0604030504040204" pitchFamily="50" charset="-128"/>
                          <a:ea typeface="Meiryo UI" panose="020B0604030504040204" pitchFamily="50" charset="-128"/>
                        </a:rPr>
                        <a:t>共創 太郎</a:t>
                      </a:r>
                      <a:endParaRPr kumimoji="1" lang="en-US" altLang="ja-JP" sz="1100">
                        <a:latin typeface="Meiryo UI" panose="020B0604030504040204" pitchFamily="50" charset="-128"/>
                        <a:ea typeface="Meiryo UI" panose="020B0604030504040204" pitchFamily="50" charset="-128"/>
                      </a:endParaRPr>
                    </a:p>
                    <a:p>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きょうそう たろう</a:t>
                      </a:r>
                      <a:r>
                        <a:rPr kumimoji="1" lang="en-US" altLang="ja-JP" sz="1100">
                          <a:latin typeface="Meiryo UI" panose="020B0604030504040204" pitchFamily="50" charset="-128"/>
                          <a:ea typeface="Meiryo UI" panose="020B0604030504040204" pitchFamily="50" charset="-128"/>
                        </a:rPr>
                        <a:t>)</a:t>
                      </a:r>
                    </a:p>
                    <a:p>
                      <a:endParaRPr kumimoji="1" lang="en-US" altLang="ja-JP" sz="1100">
                        <a:latin typeface="Meiryo UI" panose="020B0604030504040204" pitchFamily="50" charset="-128"/>
                        <a:ea typeface="Meiryo UI" panose="020B0604030504040204" pitchFamily="50" charset="-128"/>
                      </a:endParaRPr>
                    </a:p>
                    <a:p>
                      <a:r>
                        <a:rPr kumimoji="1" lang="ja-JP" altLang="en-US" sz="1100">
                          <a:latin typeface="Meiryo UI" panose="020B0604030504040204" pitchFamily="50" charset="-128"/>
                          <a:ea typeface="Meiryo UI" panose="020B0604030504040204" pitchFamily="50" charset="-128"/>
                        </a:rPr>
                        <a:t>略歴</a:t>
                      </a:r>
                      <a:endParaRPr kumimoji="1" lang="en-US" altLang="ja-JP" sz="1100">
                        <a:latin typeface="Meiryo UI" panose="020B0604030504040204" pitchFamily="50" charset="-128"/>
                        <a:ea typeface="Meiryo UI" panose="020B0604030504040204" pitchFamily="50" charset="-128"/>
                      </a:endParaRPr>
                    </a:p>
                    <a:p>
                      <a:r>
                        <a:rPr kumimoji="1" lang="ja-JP" altLang="en-US" sz="1100">
                          <a:latin typeface="Meiryo UI" panose="020B0604030504040204" pitchFamily="50" charset="-128"/>
                          <a:ea typeface="Meiryo UI" panose="020B0604030504040204" pitchFamily="50" charset="-128"/>
                        </a:rPr>
                        <a:t>○○年</a:t>
                      </a:r>
                      <a:endParaRPr kumimoji="1" lang="en-US" altLang="ja-JP" sz="1100">
                        <a:latin typeface="Meiryo UI" panose="020B0604030504040204" pitchFamily="50" charset="-128"/>
                        <a:ea typeface="Meiryo UI" panose="020B0604030504040204" pitchFamily="50" charset="-128"/>
                      </a:endParaRPr>
                    </a:p>
                    <a:p>
                      <a:r>
                        <a:rPr kumimoji="1" lang="ja-JP" altLang="en-US" sz="1100">
                          <a:latin typeface="Meiryo UI" panose="020B0604030504040204" pitchFamily="50" charset="-128"/>
                          <a:ea typeface="Meiryo UI" panose="020B0604030504040204" pitchFamily="50" charset="-128"/>
                        </a:rPr>
                        <a:t>株式会社</a:t>
                      </a:r>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▲入社</a:t>
                      </a:r>
                      <a:endParaRPr kumimoji="1" lang="en-US" altLang="ja-JP" sz="1100">
                        <a:latin typeface="Meiryo UI" panose="020B0604030504040204" pitchFamily="50" charset="-128"/>
                        <a:ea typeface="Meiryo UI" panose="020B0604030504040204" pitchFamily="50" charset="-128"/>
                      </a:endParaRPr>
                    </a:p>
                    <a:p>
                      <a:endParaRPr kumimoji="1" lang="en-US" altLang="ja-JP" sz="1100">
                        <a:latin typeface="Meiryo UI" panose="020B0604030504040204" pitchFamily="50" charset="-128"/>
                        <a:ea typeface="Meiryo UI" panose="020B0604030504040204" pitchFamily="50" charset="-128"/>
                      </a:endParaRPr>
                    </a:p>
                    <a:p>
                      <a:r>
                        <a:rPr kumimoji="1" lang="ja-JP" altLang="en-US" sz="1100">
                          <a:latin typeface="Meiryo UI" panose="020B0604030504040204" pitchFamily="50" charset="-128"/>
                          <a:ea typeface="Meiryo UI" panose="020B0604030504040204" pitchFamily="50" charset="-128"/>
                        </a:rPr>
                        <a:t>知見</a:t>
                      </a:r>
                      <a:endParaRPr kumimoji="1" lang="en-US" altLang="ja-JP" sz="1100">
                        <a:latin typeface="Meiryo UI" panose="020B0604030504040204" pitchFamily="50" charset="-128"/>
                        <a:ea typeface="Meiryo UI" panose="020B0604030504040204" pitchFamily="50" charset="-128"/>
                      </a:endParaRPr>
                    </a:p>
                    <a:p>
                      <a:r>
                        <a:rPr kumimoji="1" lang="ja-JP" altLang="en-US" sz="1100">
                          <a:latin typeface="Meiryo UI" panose="020B0604030504040204" pitchFamily="50" charset="-128"/>
                          <a:ea typeface="Meiryo UI" panose="020B0604030504040204" pitchFamily="50" charset="-128"/>
                        </a:rPr>
                        <a:t>▲▲を有する</a:t>
                      </a:r>
                      <a:endParaRPr kumimoji="1" lang="en-US" altLang="ja-JP" sz="1100">
                        <a:latin typeface="Meiryo UI" panose="020B0604030504040204" pitchFamily="50" charset="-128"/>
                        <a:ea typeface="Meiryo UI" panose="020B0604030504040204" pitchFamily="50" charset="-128"/>
                      </a:endParaRPr>
                    </a:p>
                    <a:p>
                      <a:endParaRPr kumimoji="1" lang="en-US" altLang="ja-JP" sz="1100">
                        <a:latin typeface="Meiryo UI" panose="020B0604030504040204" pitchFamily="50" charset="-128"/>
                        <a:ea typeface="Meiryo UI" panose="020B0604030504040204" pitchFamily="50" charset="-128"/>
                      </a:endParaRPr>
                    </a:p>
                    <a:p>
                      <a:r>
                        <a:rPr kumimoji="1" lang="ja-JP" altLang="en-US" sz="1100">
                          <a:latin typeface="Meiryo UI" panose="020B0604030504040204" pitchFamily="50" charset="-128"/>
                          <a:ea typeface="Meiryo UI" panose="020B0604030504040204" pitchFamily="50" charset="-128"/>
                        </a:rPr>
                        <a:t>資格</a:t>
                      </a:r>
                      <a:endParaRPr kumimoji="1" lang="en-US" altLang="ja-JP" sz="1100">
                        <a:latin typeface="Meiryo UI" panose="020B0604030504040204" pitchFamily="50" charset="-128"/>
                        <a:ea typeface="Meiryo UI" panose="020B0604030504040204" pitchFamily="50" charset="-128"/>
                      </a:endParaRPr>
                    </a:p>
                    <a:p>
                      <a:r>
                        <a:rPr kumimoji="1" lang="ja-JP" altLang="en-US" sz="1100" kern="1200">
                          <a:solidFill>
                            <a:schemeClr val="tx1"/>
                          </a:solidFill>
                          <a:latin typeface="Meiryo UI" panose="020B0604030504040204" pitchFamily="50" charset="-128"/>
                          <a:ea typeface="Meiryo UI" panose="020B0604030504040204" pitchFamily="50" charset="-128"/>
                          <a:cs typeface="+mn-cs"/>
                        </a:rPr>
                        <a:t>◆◆</a:t>
                      </a:r>
                      <a:r>
                        <a:rPr kumimoji="1" lang="ja-JP" altLang="en-US" sz="1100">
                          <a:latin typeface="Meiryo UI" panose="020B0604030504040204" pitchFamily="50" charset="-128"/>
                          <a:ea typeface="Meiryo UI" panose="020B0604030504040204" pitchFamily="50" charset="-128"/>
                        </a:rPr>
                        <a:t>を有する</a:t>
                      </a:r>
                      <a:endParaRPr kumimoji="1" lang="en-US" altLang="ja-JP" sz="1100">
                        <a:latin typeface="Meiryo UI" panose="020B0604030504040204" pitchFamily="50" charset="-128"/>
                        <a:ea typeface="Meiryo UI" panose="020B0604030504040204" pitchFamily="50" charset="-128"/>
                      </a:endParaRPr>
                    </a:p>
                  </a:txBody>
                  <a:tcPr/>
                </a:tc>
                <a:tc>
                  <a:txBody>
                    <a:bodyPr/>
                    <a:lstStyle/>
                    <a:p>
                      <a:endParaRPr kumimoji="1" lang="ja-JP" altLang="en-US" sz="1100" dirty="0">
                        <a:latin typeface="Meiryo UI" panose="020B0604030504040204" pitchFamily="50" charset="-128"/>
                        <a:ea typeface="Meiryo UI" panose="020B0604030504040204" pitchFamily="50" charset="-128"/>
                      </a:endParaRPr>
                    </a:p>
                  </a:txBody>
                  <a:tcPr/>
                </a:tc>
                <a:tc>
                  <a:txBody>
                    <a:bodyPr/>
                    <a:lstStyle/>
                    <a:p>
                      <a:endParaRPr kumimoji="1" lang="ja-JP" altLang="en-US" sz="1100">
                        <a:latin typeface="Meiryo UI" panose="020B0604030504040204" pitchFamily="50" charset="-128"/>
                        <a:ea typeface="Meiryo UI" panose="020B0604030504040204" pitchFamily="50" charset="-128"/>
                      </a:endParaRPr>
                    </a:p>
                  </a:txBody>
                  <a:tcPr/>
                </a:tc>
                <a:tc>
                  <a:txBody>
                    <a:bodyPr/>
                    <a:lstStyle/>
                    <a:p>
                      <a:endParaRPr kumimoji="1" lang="ja-JP" altLang="en-US" sz="11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600449650"/>
                  </a:ext>
                </a:extLst>
              </a:tr>
            </a:tbl>
          </a:graphicData>
        </a:graphic>
      </p:graphicFrame>
    </p:spTree>
    <p:extLst>
      <p:ext uri="{BB962C8B-B14F-4D97-AF65-F5344CB8AC3E}">
        <p14:creationId xmlns:p14="http://schemas.microsoft.com/office/powerpoint/2010/main" val="993475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061EA-C42A-0E02-35AD-E75A7D00A1D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A44A610-2E47-1593-4C22-557E3845C5D9}"/>
              </a:ext>
            </a:extLst>
          </p:cNvPr>
          <p:cNvSpPr>
            <a:spLocks noGrp="1"/>
          </p:cNvSpPr>
          <p:nvPr>
            <p:ph type="title"/>
          </p:nvPr>
        </p:nvSpPr>
        <p:spPr>
          <a:xfrm>
            <a:off x="178206" y="202622"/>
            <a:ext cx="8640000" cy="540000"/>
          </a:xfrm>
          <a:ln>
            <a:noFill/>
          </a:ln>
        </p:spPr>
        <p:txBody>
          <a:bodyPr>
            <a:normAutofit/>
          </a:bodyPr>
          <a:lstStyle/>
          <a:p>
            <a:r>
              <a:rPr lang="ja-JP" altLang="en-US" dirty="0"/>
              <a:t>実施概要書（事業実施体制）</a:t>
            </a:r>
            <a:endParaRPr kumimoji="1" lang="ja-JP" altLang="en-US" dirty="0"/>
          </a:p>
        </p:txBody>
      </p:sp>
      <p:sp>
        <p:nvSpPr>
          <p:cNvPr id="21" name="テキスト ボックス 20">
            <a:extLst>
              <a:ext uri="{FF2B5EF4-FFF2-40B4-BE49-F238E27FC236}">
                <a16:creationId xmlns:a16="http://schemas.microsoft.com/office/drawing/2014/main" id="{D59C8D49-3212-DE04-9A9E-7E8765A1F378}"/>
              </a:ext>
            </a:extLst>
          </p:cNvPr>
          <p:cNvSpPr txBox="1"/>
          <p:nvPr/>
        </p:nvSpPr>
        <p:spPr>
          <a:xfrm>
            <a:off x="178206" y="1163805"/>
            <a:ext cx="8640000" cy="1251625"/>
          </a:xfrm>
          <a:prstGeom prst="rect">
            <a:avLst/>
          </a:prstGeom>
          <a:solidFill>
            <a:schemeClr val="accent3">
              <a:lumMod val="20000"/>
              <a:lumOff val="80000"/>
            </a:schemeClr>
          </a:solidFill>
        </p:spPr>
        <p:txBody>
          <a:bodyPr wrap="square" rtlCol="0">
            <a:spAutoFit/>
          </a:bodyPr>
          <a:lstStyle/>
          <a:p>
            <a:pPr marL="108000" indent="-108000">
              <a:lnSpc>
                <a:spcPts val="2000"/>
              </a:lnSpc>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前ページの実施体制に記載された申請者及び委託先等が、十分な知識や経験を有したものであることを示す根拠となるデータや情報等を記載すること。</a:t>
            </a:r>
            <a:endParaRPr kumimoji="1" lang="en-US" altLang="ja-JP" sz="1400" dirty="0">
              <a:latin typeface="Meiryo UI" panose="020B0604030504040204" pitchFamily="50" charset="-128"/>
              <a:ea typeface="Meiryo UI" panose="020B0604030504040204" pitchFamily="50" charset="-128"/>
            </a:endParaRPr>
          </a:p>
          <a:p>
            <a:pPr marL="324000" indent="-216000">
              <a:buFont typeface="Meiryo UI" panose="020B0604030504040204" pitchFamily="50" charset="-128"/>
              <a:buChar char="※"/>
            </a:pPr>
            <a:r>
              <a:rPr kumimoji="1" lang="ja-JP" altLang="en-US" sz="1400" dirty="0">
                <a:latin typeface="Meiryo UI" panose="020B0604030504040204" pitchFamily="50" charset="-128"/>
                <a:ea typeface="Meiryo UI" panose="020B0604030504040204" pitchFamily="50" charset="-128"/>
              </a:rPr>
              <a:t>過去の電力ビジネスへの取り組み実績や、電気事業に係る届出や登録状況等についても該当するものがあれば</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知識・経験の中に記載すること。</a:t>
            </a:r>
            <a:endParaRPr kumimoji="1" lang="en-US" altLang="ja-JP" sz="1400" dirty="0">
              <a:latin typeface="Meiryo UI" panose="020B0604030504040204" pitchFamily="50" charset="-128"/>
              <a:ea typeface="Meiryo UI" panose="020B0604030504040204" pitchFamily="50" charset="-128"/>
            </a:endParaRPr>
          </a:p>
          <a:p>
            <a:pPr marL="324000" indent="-216000">
              <a:buFont typeface="Meiryo UI" panose="020B0604030504040204" pitchFamily="50" charset="-128"/>
              <a:buChar char="※"/>
            </a:pPr>
            <a:r>
              <a:rPr kumimoji="1" lang="en-US" altLang="ja-JP" sz="1400" dirty="0">
                <a:latin typeface="Meiryo UI" panose="020B0604030504040204" pitchFamily="50" charset="-128"/>
                <a:ea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rPr>
              <a:t>ページに収まらない場合は、複数ページの記載も可とする。</a:t>
            </a:r>
            <a:endParaRPr kumimoji="1" lang="en-US" altLang="ja-JP" sz="14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EDECB1D6-A0C3-AB95-CD1E-4F05BFDD6724}"/>
              </a:ext>
            </a:extLst>
          </p:cNvPr>
          <p:cNvSpPr txBox="1"/>
          <p:nvPr/>
        </p:nvSpPr>
        <p:spPr>
          <a:xfrm>
            <a:off x="178206" y="745189"/>
            <a:ext cx="4327788" cy="400110"/>
          </a:xfrm>
          <a:prstGeom prst="rect">
            <a:avLst/>
          </a:prstGeom>
          <a:noFill/>
        </p:spPr>
        <p:txBody>
          <a:bodyPr wrap="none" rtlCol="0">
            <a:spAutoFit/>
          </a:bodyPr>
          <a:lstStyle/>
          <a:p>
            <a:r>
              <a:rPr kumimoji="1" lang="ja-JP" altLang="en-US" sz="2000" b="1" dirty="0">
                <a:latin typeface="Meiryo UI" panose="020B0604030504040204" pitchFamily="50" charset="-128"/>
                <a:ea typeface="Meiryo UI" panose="020B0604030504040204" pitchFamily="50" charset="-128"/>
              </a:rPr>
              <a:t>実施体制</a:t>
            </a:r>
            <a:r>
              <a:rPr kumimoji="1" lang="ja-JP" altLang="en-US" sz="2000" b="1" dirty="0">
                <a:solidFill>
                  <a:srgbClr val="00B050"/>
                </a:solidFill>
                <a:latin typeface="Meiryo UI" panose="020B0604030504040204" pitchFamily="50" charset="-128"/>
                <a:ea typeface="Meiryo UI" panose="020B0604030504040204" pitchFamily="50" charset="-128"/>
              </a:rPr>
              <a:t>　</a:t>
            </a:r>
            <a:r>
              <a:rPr kumimoji="1" lang="en-US" altLang="ja-JP" sz="2000" b="1" dirty="0">
                <a:latin typeface="Meiryo UI" panose="020B0604030504040204" pitchFamily="50" charset="-128"/>
                <a:ea typeface="Meiryo UI" panose="020B0604030504040204" pitchFamily="50" charset="-128"/>
              </a:rPr>
              <a:t>B.</a:t>
            </a:r>
            <a:r>
              <a:rPr kumimoji="1" lang="ja-JP" altLang="en-US" sz="2000" b="1" dirty="0">
                <a:latin typeface="Meiryo UI" panose="020B0604030504040204" pitchFamily="50" charset="-128"/>
                <a:ea typeface="Meiryo UI" panose="020B0604030504040204" pitchFamily="50" charset="-128"/>
              </a:rPr>
              <a:t>根拠（根拠となる情報）</a:t>
            </a:r>
          </a:p>
        </p:txBody>
      </p:sp>
      <p:graphicFrame>
        <p:nvGraphicFramePr>
          <p:cNvPr id="8" name="表 7">
            <a:extLst>
              <a:ext uri="{FF2B5EF4-FFF2-40B4-BE49-F238E27FC236}">
                <a16:creationId xmlns:a16="http://schemas.microsoft.com/office/drawing/2014/main" id="{8C239201-EFC0-F55C-D35C-D130913B9934}"/>
              </a:ext>
            </a:extLst>
          </p:cNvPr>
          <p:cNvGraphicFramePr>
            <a:graphicFrameLocks noGrp="1"/>
          </p:cNvGraphicFramePr>
          <p:nvPr>
            <p:extLst>
              <p:ext uri="{D42A27DB-BD31-4B8C-83A1-F6EECF244321}">
                <p14:modId xmlns:p14="http://schemas.microsoft.com/office/powerpoint/2010/main" val="1787522650"/>
              </p:ext>
            </p:extLst>
          </p:nvPr>
        </p:nvGraphicFramePr>
        <p:xfrm>
          <a:off x="178206" y="2750617"/>
          <a:ext cx="8640002" cy="3904761"/>
        </p:xfrm>
        <a:graphic>
          <a:graphicData uri="http://schemas.openxmlformats.org/drawingml/2006/table">
            <a:tbl>
              <a:tblPr firstRow="1" bandRow="1">
                <a:tableStyleId>{5940675A-B579-460E-94D1-54222C63F5DA}</a:tableStyleId>
              </a:tblPr>
              <a:tblGrid>
                <a:gridCol w="1251361">
                  <a:extLst>
                    <a:ext uri="{9D8B030D-6E8A-4147-A177-3AD203B41FA5}">
                      <a16:colId xmlns:a16="http://schemas.microsoft.com/office/drawing/2014/main" val="615272687"/>
                    </a:ext>
                  </a:extLst>
                </a:gridCol>
                <a:gridCol w="1651554">
                  <a:extLst>
                    <a:ext uri="{9D8B030D-6E8A-4147-A177-3AD203B41FA5}">
                      <a16:colId xmlns:a16="http://schemas.microsoft.com/office/drawing/2014/main" val="4253737661"/>
                    </a:ext>
                  </a:extLst>
                </a:gridCol>
                <a:gridCol w="2000361">
                  <a:extLst>
                    <a:ext uri="{9D8B030D-6E8A-4147-A177-3AD203B41FA5}">
                      <a16:colId xmlns:a16="http://schemas.microsoft.com/office/drawing/2014/main" val="302251231"/>
                    </a:ext>
                  </a:extLst>
                </a:gridCol>
                <a:gridCol w="2068060">
                  <a:extLst>
                    <a:ext uri="{9D8B030D-6E8A-4147-A177-3AD203B41FA5}">
                      <a16:colId xmlns:a16="http://schemas.microsoft.com/office/drawing/2014/main" val="1971421117"/>
                    </a:ext>
                  </a:extLst>
                </a:gridCol>
                <a:gridCol w="1668666">
                  <a:extLst>
                    <a:ext uri="{9D8B030D-6E8A-4147-A177-3AD203B41FA5}">
                      <a16:colId xmlns:a16="http://schemas.microsoft.com/office/drawing/2014/main" val="2037761817"/>
                    </a:ext>
                  </a:extLst>
                </a:gridCol>
              </a:tblGrid>
              <a:tr h="310416">
                <a:tc>
                  <a:txBody>
                    <a:bodyPr/>
                    <a:lstStyle/>
                    <a:p>
                      <a:pPr algn="ctr"/>
                      <a:r>
                        <a:rPr kumimoji="1" lang="ja-JP" altLang="en-US" sz="1200">
                          <a:latin typeface="Meiryo UI" panose="020B0604030504040204" pitchFamily="50" charset="-128"/>
                          <a:ea typeface="Meiryo UI" panose="020B0604030504040204" pitchFamily="50" charset="-128"/>
                        </a:rPr>
                        <a:t>事業者名</a:t>
                      </a:r>
                    </a:p>
                  </a:txBody>
                  <a:tcPr anchor="ctr">
                    <a:solidFill>
                      <a:schemeClr val="bg1">
                        <a:lumMod val="95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r>
                        <a:rPr kumimoji="1" lang="ja-JP" altLang="en-US" sz="12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B</a:t>
                      </a:r>
                      <a:r>
                        <a:rPr kumimoji="1" lang="ja-JP" altLang="en-US" sz="12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C</a:t>
                      </a:r>
                      <a:r>
                        <a:rPr kumimoji="1" lang="ja-JP" altLang="en-US" sz="12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D</a:t>
                      </a:r>
                      <a:r>
                        <a:rPr kumimoji="1" lang="ja-JP" altLang="en-US" sz="1200">
                          <a:latin typeface="Meiryo UI" panose="020B0604030504040204" pitchFamily="50" charset="-128"/>
                          <a:ea typeface="Meiryo UI" panose="020B0604030504040204" pitchFamily="50" charset="-128"/>
                        </a:rPr>
                        <a:t>社</a:t>
                      </a:r>
                    </a:p>
                  </a:txBody>
                  <a:tcPr anchor="ctr">
                    <a:solidFill>
                      <a:schemeClr val="bg1">
                        <a:lumMod val="95000"/>
                      </a:schemeClr>
                    </a:solidFill>
                  </a:tcPr>
                </a:tc>
                <a:extLst>
                  <a:ext uri="{0D108BD9-81ED-4DB2-BD59-A6C34878D82A}">
                    <a16:rowId xmlns:a16="http://schemas.microsoft.com/office/drawing/2014/main" val="3172992323"/>
                  </a:ext>
                </a:extLst>
              </a:tr>
              <a:tr h="517360">
                <a:tc>
                  <a:txBody>
                    <a:bodyPr/>
                    <a:lstStyle/>
                    <a:p>
                      <a:pPr algn="ctr"/>
                      <a:r>
                        <a:rPr kumimoji="1" lang="ja-JP" altLang="en-US" sz="1200">
                          <a:latin typeface="Meiryo UI" panose="020B0604030504040204" pitchFamily="50" charset="-128"/>
                          <a:ea typeface="Meiryo UI" panose="020B0604030504040204" pitchFamily="50" charset="-128"/>
                        </a:rPr>
                        <a:t>役務</a:t>
                      </a:r>
                    </a:p>
                  </a:txBody>
                  <a:tcPr anchor="ctr">
                    <a:solidFill>
                      <a:schemeClr val="bg1">
                        <a:lumMod val="95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運営</a:t>
                      </a:r>
                    </a:p>
                  </a:txBody>
                  <a:tcPr anchor="ctr">
                    <a:solidFill>
                      <a:schemeClr val="bg1">
                        <a:lumMod val="95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設計・調達・工事</a:t>
                      </a:r>
                    </a:p>
                  </a:txBody>
                  <a:tcPr anchor="ctr">
                    <a:solidFill>
                      <a:schemeClr val="bg1">
                        <a:lumMod val="95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運用支援者</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アグリゲーター等</a:t>
                      </a: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nchor="ctr">
                    <a:solidFill>
                      <a:schemeClr val="bg1">
                        <a:lumMod val="95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設備監視・保守者</a:t>
                      </a:r>
                    </a:p>
                  </a:txBody>
                  <a:tcPr anchor="ctr">
                    <a:solidFill>
                      <a:schemeClr val="bg1">
                        <a:lumMod val="95000"/>
                      </a:schemeClr>
                    </a:solidFill>
                  </a:tcPr>
                </a:tc>
                <a:extLst>
                  <a:ext uri="{0D108BD9-81ED-4DB2-BD59-A6C34878D82A}">
                    <a16:rowId xmlns:a16="http://schemas.microsoft.com/office/drawing/2014/main" val="2955593215"/>
                  </a:ext>
                </a:extLst>
              </a:tr>
              <a:tr h="719021">
                <a:tc>
                  <a:txBody>
                    <a:bodyPr/>
                    <a:lstStyle/>
                    <a:p>
                      <a:pPr algn="ctr"/>
                      <a:r>
                        <a:rPr kumimoji="1" lang="ja-JP" altLang="en-US" sz="1200">
                          <a:latin typeface="Meiryo UI" panose="020B0604030504040204" pitchFamily="50" charset="-128"/>
                          <a:ea typeface="Meiryo UI" panose="020B0604030504040204" pitchFamily="50" charset="-128"/>
                        </a:rPr>
                        <a:t>選定理由</a:t>
                      </a:r>
                    </a:p>
                  </a:txBody>
                  <a:tcPr anchor="ctr">
                    <a:solidFill>
                      <a:schemeClr val="accent1">
                        <a:lumMod val="20000"/>
                        <a:lumOff val="80000"/>
                      </a:schemeClr>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lnBlToTr w="12700" cap="flat" cmpd="sng" algn="ctr">
                      <a:solidFill>
                        <a:schemeClr val="tx1"/>
                      </a:solidFill>
                      <a:prstDash val="solid"/>
                      <a:round/>
                      <a:headEnd type="none" w="med" len="med"/>
                      <a:tailEnd type="none" w="med" len="me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2290260097"/>
                  </a:ext>
                </a:extLst>
              </a:tr>
              <a:tr h="785988">
                <a:tc>
                  <a:txBody>
                    <a:bodyPr/>
                    <a:lstStyle/>
                    <a:p>
                      <a:pPr algn="ctr"/>
                      <a:r>
                        <a:rPr kumimoji="1" lang="ja-JP" altLang="en-US" sz="1200">
                          <a:latin typeface="Meiryo UI" panose="020B0604030504040204" pitchFamily="50" charset="-128"/>
                          <a:ea typeface="Meiryo UI" panose="020B0604030504040204" pitchFamily="50" charset="-128"/>
                        </a:rPr>
                        <a:t>申請者との</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関係性</a:t>
                      </a:r>
                    </a:p>
                  </a:txBody>
                  <a:tcPr anchor="ctr">
                    <a:solidFill>
                      <a:schemeClr val="accent1">
                        <a:lumMod val="20000"/>
                        <a:lumOff val="80000"/>
                      </a:schemeClr>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lnBlToTr w="12700" cap="flat" cmpd="sng" algn="ctr">
                      <a:solidFill>
                        <a:schemeClr val="tx1"/>
                      </a:solidFill>
                      <a:prstDash val="solid"/>
                      <a:round/>
                      <a:headEnd type="none" w="med" len="med"/>
                      <a:tailEnd type="none" w="med" len="me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268754255"/>
                  </a:ext>
                </a:extLst>
              </a:tr>
              <a:tr h="785988">
                <a:tc>
                  <a:txBody>
                    <a:bodyPr/>
                    <a:lstStyle/>
                    <a:p>
                      <a:pPr algn="ctr"/>
                      <a:r>
                        <a:rPr kumimoji="1" lang="ja-JP" altLang="en-US" sz="1200">
                          <a:latin typeface="Meiryo UI" panose="020B0604030504040204" pitchFamily="50" charset="-128"/>
                          <a:ea typeface="Meiryo UI" panose="020B0604030504040204" pitchFamily="50" charset="-128"/>
                        </a:rPr>
                        <a:t>知識・経験</a:t>
                      </a:r>
                    </a:p>
                  </a:txBody>
                  <a:tcPr anchor="ctr">
                    <a:solidFill>
                      <a:schemeClr val="accent1">
                        <a:lumMod val="20000"/>
                        <a:lumOff val="80000"/>
                      </a:schemeClr>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262265129"/>
                  </a:ext>
                </a:extLst>
              </a:tr>
              <a:tr h="785988">
                <a:tc>
                  <a:txBody>
                    <a:bodyPr/>
                    <a:lstStyle/>
                    <a:p>
                      <a:pPr algn="ctr"/>
                      <a:r>
                        <a:rPr kumimoji="1" lang="ja-JP" altLang="en-US" sz="1200">
                          <a:latin typeface="Meiryo UI" panose="020B0604030504040204" pitchFamily="50" charset="-128"/>
                          <a:ea typeface="Meiryo UI" panose="020B0604030504040204" pitchFamily="50" charset="-128"/>
                        </a:rPr>
                        <a:t>知識・経験の</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根拠</a:t>
                      </a:r>
                    </a:p>
                  </a:txBody>
                  <a:tcPr anchor="ctr">
                    <a:solidFill>
                      <a:schemeClr val="accent1">
                        <a:lumMod val="20000"/>
                        <a:lumOff val="80000"/>
                      </a:schemeClr>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048138995"/>
                  </a:ext>
                </a:extLst>
              </a:tr>
            </a:tbl>
          </a:graphicData>
        </a:graphic>
      </p:graphicFrame>
    </p:spTree>
    <p:extLst>
      <p:ext uri="{BB962C8B-B14F-4D97-AF65-F5344CB8AC3E}">
        <p14:creationId xmlns:p14="http://schemas.microsoft.com/office/powerpoint/2010/main" val="127977314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594</Words>
  <Application>Microsoft Office PowerPoint</Application>
  <PresentationFormat>画面に合わせる (4:3)</PresentationFormat>
  <Paragraphs>105</Paragraphs>
  <Slides>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Meiryo UI</vt:lpstr>
      <vt:lpstr>游ゴシック</vt:lpstr>
      <vt:lpstr>Arial</vt:lpstr>
      <vt:lpstr>Calibri</vt:lpstr>
      <vt:lpstr>Office テーマ</vt:lpstr>
      <vt:lpstr>実施概要書（事業実施体制）</vt:lpstr>
      <vt:lpstr>実施概要書（事業実施体制）</vt:lpstr>
      <vt:lpstr>実施概要書（事業実施体制）</vt:lpstr>
      <vt:lpstr>実施概要書（事業実施体制）</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2026-03-26T06:59:03Z</dcterms:created>
  <dcterms:modified xsi:type="dcterms:W3CDTF">2026-03-26T06:59:06Z</dcterms:modified>
</cp:coreProperties>
</file>