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 id="2147483699" r:id="rId2"/>
  </p:sldMasterIdLst>
  <p:sldIdLst>
    <p:sldId id="412" r:id="rId3"/>
    <p:sldId id="413" r:id="rId4"/>
    <p:sldId id="414" r:id="rId5"/>
    <p:sldId id="416" r:id="rId6"/>
    <p:sldId id="417" r:id="rId7"/>
    <p:sldId id="418" r:id="rId8"/>
    <p:sldId id="442" r:id="rId9"/>
    <p:sldId id="419" r:id="rId10"/>
    <p:sldId id="420" r:id="rId11"/>
    <p:sldId id="421" r:id="rId12"/>
    <p:sldId id="423" r:id="rId13"/>
    <p:sldId id="448" r:id="rId14"/>
    <p:sldId id="449" r:id="rId15"/>
    <p:sldId id="450" r:id="rId16"/>
    <p:sldId id="446" r:id="rId17"/>
    <p:sldId id="447" r:id="rId18"/>
    <p:sldId id="444" r:id="rId19"/>
    <p:sldId id="445" r:id="rId2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8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0F8F8D-90A0-4FC6-BE05-7ADBDA3E8ECE}"/>
              </a:ext>
            </a:extLst>
          </p:cNvPr>
          <p:cNvSpPr>
            <a:spLocks noGrp="1"/>
          </p:cNvSpPr>
          <p:nvPr>
            <p:ph type="ctrTitle"/>
          </p:nvPr>
        </p:nvSpPr>
        <p:spPr>
          <a:xfrm>
            <a:off x="1238250" y="1122363"/>
            <a:ext cx="7429500" cy="2387600"/>
          </a:xfrm>
        </p:spPr>
        <p:txBody>
          <a:bodyPr anchor="b"/>
          <a:lstStyle>
            <a:lvl1pPr algn="ctr">
              <a:defRPr sz="528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282B660-ED4F-4A0D-A335-EA89099D9AD1}"/>
              </a:ext>
            </a:extLst>
          </p:cNvPr>
          <p:cNvSpPr>
            <a:spLocks noGrp="1"/>
          </p:cNvSpPr>
          <p:nvPr>
            <p:ph type="subTitle" idx="1"/>
          </p:nvPr>
        </p:nvSpPr>
        <p:spPr>
          <a:xfrm>
            <a:off x="1238250" y="3602038"/>
            <a:ext cx="7429500" cy="1655762"/>
          </a:xfrm>
        </p:spPr>
        <p:txBody>
          <a:bodyPr/>
          <a:lstStyle>
            <a:lvl1pPr marL="0" indent="0" algn="ctr">
              <a:buNone/>
              <a:defRPr sz="2112"/>
            </a:lvl1pPr>
            <a:lvl2pPr marL="402419" indent="0" algn="ctr">
              <a:buNone/>
              <a:defRPr sz="1760"/>
            </a:lvl2pPr>
            <a:lvl3pPr marL="804838" indent="0" algn="ctr">
              <a:buNone/>
              <a:defRPr sz="1585"/>
            </a:lvl3pPr>
            <a:lvl4pPr marL="1207257" indent="0" algn="ctr">
              <a:buNone/>
              <a:defRPr sz="1408"/>
            </a:lvl4pPr>
            <a:lvl5pPr marL="1609675" indent="0" algn="ctr">
              <a:buNone/>
              <a:defRPr sz="1408"/>
            </a:lvl5pPr>
            <a:lvl6pPr marL="2012094" indent="0" algn="ctr">
              <a:buNone/>
              <a:defRPr sz="1408"/>
            </a:lvl6pPr>
            <a:lvl7pPr marL="2414513" indent="0" algn="ctr">
              <a:buNone/>
              <a:defRPr sz="1408"/>
            </a:lvl7pPr>
            <a:lvl8pPr marL="2816932" indent="0" algn="ctr">
              <a:buNone/>
              <a:defRPr sz="1408"/>
            </a:lvl8pPr>
            <a:lvl9pPr marL="3219351" indent="0" algn="ctr">
              <a:buNone/>
              <a:defRPr sz="1408"/>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DC5991A-62EE-4DB7-BC5C-FAD29936C97B}"/>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440ADEE9-91E3-4B20-82AC-8BCEAB6996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B0C34C-07BB-431D-B8E1-C9D5EA263D16}"/>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2263315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A53CB2-D5BE-4EBF-83C2-8CF8A3CF5C8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F958F57-6372-4AEA-9CD2-B076AE3802F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290D47-E56B-4FC4-89FD-F9B9C9DEDAB7}"/>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DA018F7B-C6AA-4C69-B3CC-A93BFE321E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99FADE5-9D0B-4041-852A-5A5990FF2094}"/>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17567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2239CBD-AA75-49AC-9249-202D15CB382A}"/>
              </a:ext>
            </a:extLst>
          </p:cNvPr>
          <p:cNvSpPr>
            <a:spLocks noGrp="1"/>
          </p:cNvSpPr>
          <p:nvPr>
            <p:ph type="title" orient="vert"/>
          </p:nvPr>
        </p:nvSpPr>
        <p:spPr>
          <a:xfrm>
            <a:off x="7088982"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8E1FDF7-59DC-4674-B001-323E9A17D012}"/>
              </a:ext>
            </a:extLst>
          </p:cNvPr>
          <p:cNvSpPr>
            <a:spLocks noGrp="1"/>
          </p:cNvSpPr>
          <p:nvPr>
            <p:ph type="body" orient="vert" idx="1"/>
          </p:nvPr>
        </p:nvSpPr>
        <p:spPr>
          <a:xfrm>
            <a:off x="681038"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E42B6E0-AC5E-457C-89A1-6313AFC67E5B}"/>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28F000E0-7C22-49A3-AE44-5C4CA83212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37CB686-B09D-4E61-91A3-B02CB4D5896A}"/>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3323988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4/11/2022</a:t>
            </a:fld>
            <a:endParaRPr lang="en-US" dirty="0"/>
          </a:p>
        </p:txBody>
      </p:sp>
      <p:sp>
        <p:nvSpPr>
          <p:cNvPr id="5" name="Footer Placeholder 4"/>
          <p:cNvSpPr>
            <a:spLocks noGrp="1"/>
          </p:cNvSpPr>
          <p:nvPr>
            <p:ph type="ftr" sz="quarter" idx="11"/>
          </p:nvPr>
        </p:nvSpPr>
        <p:spPr/>
        <p:txBody>
          <a:bodyPr/>
          <a:lstStyle/>
          <a:p>
            <a:r>
              <a:rPr lang="ja-JP" altLang="en-US"/>
              <a:t>令和４年度　蓄電池等の分散型エネルギーリソースを活用した次世代技術構築実証事業費補助金 （ダイナミックプライシングによる電動車の充電シフト実証事業）</a:t>
            </a:r>
            <a:endParaRPr lang="ja-JP" altLang="en-US" dirty="0"/>
          </a:p>
        </p:txBody>
      </p:sp>
      <p:sp>
        <p:nvSpPr>
          <p:cNvPr id="6" name="Slide Number Placeholder 5"/>
          <p:cNvSpPr>
            <a:spLocks noGrp="1"/>
          </p:cNvSpPr>
          <p:nvPr>
            <p:ph type="sldNum" sz="quarter" idx="12"/>
          </p:nvPr>
        </p:nvSpPr>
        <p:spPr/>
        <p:txBody>
          <a:bodyPr/>
          <a:lstStyle/>
          <a:p>
            <a:fld id="{12002AB8-FF56-4BF4-8C58-2DB932356BFF}" type="slidenum">
              <a:rPr lang="ja-JP" altLang="en-US" smtClean="0"/>
              <a:pPr/>
              <a:t>‹#›</a:t>
            </a:fld>
            <a:endParaRPr lang="ja-JP" altLang="en-US"/>
          </a:p>
        </p:txBody>
      </p:sp>
    </p:spTree>
    <p:extLst>
      <p:ext uri="{BB962C8B-B14F-4D97-AF65-F5344CB8AC3E}">
        <p14:creationId xmlns:p14="http://schemas.microsoft.com/office/powerpoint/2010/main" val="3003443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4/11/2022</a:t>
            </a:fld>
            <a:endParaRPr lang="en-US" dirty="0"/>
          </a:p>
        </p:txBody>
      </p:sp>
      <p:sp>
        <p:nvSpPr>
          <p:cNvPr id="5" name="Footer Placeholder 4"/>
          <p:cNvSpPr>
            <a:spLocks noGrp="1"/>
          </p:cNvSpPr>
          <p:nvPr>
            <p:ph type="ftr" sz="quarter" idx="11"/>
          </p:nvPr>
        </p:nvSpPr>
        <p:spPr/>
        <p:txBody>
          <a:bodyPr/>
          <a:lstStyle/>
          <a:p>
            <a:r>
              <a:rPr lang="ja-JP" altLang="en-US"/>
              <a:t>令和４年度　蓄電池等の分散型エネルギーリソースを活用した次世代技術構築実証事業費補助金 （ダイナミックプライシングによる電動車の充電シフト実証事業）</a:t>
            </a:r>
            <a:endParaRPr lang="ja-JP" altLang="en-US" dirty="0"/>
          </a:p>
        </p:txBody>
      </p:sp>
      <p:sp>
        <p:nvSpPr>
          <p:cNvPr id="6" name="Slide Number Placeholder 5"/>
          <p:cNvSpPr>
            <a:spLocks noGrp="1"/>
          </p:cNvSpPr>
          <p:nvPr>
            <p:ph type="sldNum" sz="quarter" idx="12"/>
          </p:nvPr>
        </p:nvSpPr>
        <p:spPr/>
        <p:txBody>
          <a:bodyPr/>
          <a:lstStyle/>
          <a:p>
            <a:fld id="{12002AB8-FF56-4BF4-8C58-2DB932356BFF}" type="slidenum">
              <a:rPr lang="ja-JP" altLang="en-US" smtClean="0"/>
              <a:pPr/>
              <a:t>‹#›</a:t>
            </a:fld>
            <a:endParaRPr lang="ja-JP" altLang="en-US"/>
          </a:p>
        </p:txBody>
      </p:sp>
    </p:spTree>
    <p:extLst>
      <p:ext uri="{BB962C8B-B14F-4D97-AF65-F5344CB8AC3E}">
        <p14:creationId xmlns:p14="http://schemas.microsoft.com/office/powerpoint/2010/main" val="97265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4/11/2022</a:t>
            </a:fld>
            <a:endParaRPr lang="en-US" dirty="0"/>
          </a:p>
        </p:txBody>
      </p:sp>
      <p:sp>
        <p:nvSpPr>
          <p:cNvPr id="5" name="Footer Placeholder 4"/>
          <p:cNvSpPr>
            <a:spLocks noGrp="1"/>
          </p:cNvSpPr>
          <p:nvPr>
            <p:ph type="ftr" sz="quarter" idx="11"/>
          </p:nvPr>
        </p:nvSpPr>
        <p:spPr/>
        <p:txBody>
          <a:bodyPr/>
          <a:lstStyle/>
          <a:p>
            <a:r>
              <a:rPr lang="ja-JP" altLang="en-US"/>
              <a:t>令和４年度　蓄電池等の分散型エネルギーリソースを活用した次世代技術構築実証事業費補助金 （ダイナミックプライシングによる電動車の充電シフト実証事業）</a:t>
            </a:r>
            <a:endParaRPr lang="ja-JP" altLang="en-US" dirty="0"/>
          </a:p>
        </p:txBody>
      </p:sp>
      <p:sp>
        <p:nvSpPr>
          <p:cNvPr id="6" name="Slide Number Placeholder 5"/>
          <p:cNvSpPr>
            <a:spLocks noGrp="1"/>
          </p:cNvSpPr>
          <p:nvPr>
            <p:ph type="sldNum" sz="quarter" idx="12"/>
          </p:nvPr>
        </p:nvSpPr>
        <p:spPr/>
        <p:txBody>
          <a:bodyPr/>
          <a:lstStyle/>
          <a:p>
            <a:fld id="{12002AB8-FF56-4BF4-8C58-2DB932356BFF}" type="slidenum">
              <a:rPr lang="ja-JP" altLang="en-US" smtClean="0"/>
              <a:pPr/>
              <a:t>‹#›</a:t>
            </a:fld>
            <a:endParaRPr lang="ja-JP" altLang="en-US"/>
          </a:p>
        </p:txBody>
      </p:sp>
    </p:spTree>
    <p:extLst>
      <p:ext uri="{BB962C8B-B14F-4D97-AF65-F5344CB8AC3E}">
        <p14:creationId xmlns:p14="http://schemas.microsoft.com/office/powerpoint/2010/main" val="449940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4296833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2226468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2700850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4764323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1009742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D93ACA-7BEC-41B6-A9CD-5E554345D0A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F59911-F95C-4953-B669-E1F0F60A39D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1893C55-C8CC-4D36-A9CE-6A0E886CC139}"/>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41D3BBD2-FC62-4807-9DD2-F3D00DC267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96C006-3EDF-4A34-B44B-C2081F794A07}"/>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1867384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35605039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27152922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617509-0AAA-47F5-9252-522D789F3C55}" type="datetimeFigureOut">
              <a:rPr kumimoji="1" lang="ja-JP" altLang="en-US" smtClean="0"/>
              <a:t>2022/4/11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2002AB8-FF56-4BF4-8C58-2DB932356BFF}" type="slidenum">
              <a:rPr kumimoji="1" lang="ja-JP" altLang="en-US" smtClean="0"/>
              <a:t>‹#›</a:t>
            </a:fld>
            <a:endParaRPr kumimoji="1" lang="ja-JP" altLang="en-US"/>
          </a:p>
        </p:txBody>
      </p:sp>
    </p:spTree>
    <p:extLst>
      <p:ext uri="{BB962C8B-B14F-4D97-AF65-F5344CB8AC3E}">
        <p14:creationId xmlns:p14="http://schemas.microsoft.com/office/powerpoint/2010/main" val="808414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標準（スペース大）">
    <p:spTree>
      <p:nvGrpSpPr>
        <p:cNvPr id="1" name=""/>
        <p:cNvGrpSpPr/>
        <p:nvPr/>
      </p:nvGrpSpPr>
      <p:grpSpPr>
        <a:xfrm>
          <a:off x="0" y="0"/>
          <a:ext cx="0" cy="0"/>
          <a:chOff x="0" y="0"/>
          <a:chExt cx="0" cy="0"/>
        </a:xfrm>
      </p:grpSpPr>
      <p:sp>
        <p:nvSpPr>
          <p:cNvPr id="4" name="Line 26"/>
          <p:cNvSpPr>
            <a:spLocks noChangeShapeType="1"/>
          </p:cNvSpPr>
          <p:nvPr userDrawn="1"/>
        </p:nvSpPr>
        <p:spPr bwMode="auto">
          <a:xfrm>
            <a:off x="200473" y="980728"/>
            <a:ext cx="9505503" cy="0"/>
          </a:xfrm>
          <a:prstGeom prst="line">
            <a:avLst/>
          </a:prstGeom>
          <a:noFill/>
          <a:ln w="3175">
            <a:solidFill>
              <a:schemeClr val="bg2"/>
            </a:solidFill>
            <a:prstDash val="solid"/>
            <a:round/>
            <a:headEnd/>
            <a:tailEnd/>
          </a:ln>
          <a:effectLst/>
        </p:spPr>
        <p:txBody>
          <a:bodyPr/>
          <a:lstStyle/>
          <a:p>
            <a:pPr>
              <a:defRPr/>
            </a:pPr>
            <a:endParaRPr lang="ja-JP" altLang="en-US" sz="1585" dirty="0">
              <a:solidFill>
                <a:prstClr val="black"/>
              </a:solidFill>
            </a:endParaRPr>
          </a:p>
        </p:txBody>
      </p:sp>
      <p:sp>
        <p:nvSpPr>
          <p:cNvPr id="9" name="テキスト ボックス 8"/>
          <p:cNvSpPr txBox="1"/>
          <p:nvPr userDrawn="1"/>
        </p:nvSpPr>
        <p:spPr>
          <a:xfrm>
            <a:off x="8913441" y="6581003"/>
            <a:ext cx="720080" cy="254813"/>
          </a:xfrm>
          <a:prstGeom prst="rect">
            <a:avLst/>
          </a:prstGeom>
          <a:noFill/>
        </p:spPr>
        <p:txBody>
          <a:bodyPr wrap="square" lIns="0" rIns="0" rtlCol="0">
            <a:spAutoFit/>
          </a:bodyPr>
          <a:lstStyle/>
          <a:p>
            <a:pPr algn="r"/>
            <a:fld id="{6DD9FF53-5E75-4890-BA22-699EFFF134BB}" type="slidenum">
              <a:rPr lang="ja-JP" altLang="en-US" sz="1056">
                <a:solidFill>
                  <a:prstClr val="black"/>
                </a:solidFill>
              </a:rPr>
              <a:pPr algn="r"/>
              <a:t>‹#›</a:t>
            </a:fld>
            <a:endParaRPr lang="ja-JP" altLang="en-US" sz="1056" dirty="0">
              <a:solidFill>
                <a:prstClr val="black"/>
              </a:solidFill>
            </a:endParaRPr>
          </a:p>
        </p:txBody>
      </p:sp>
      <p:sp>
        <p:nvSpPr>
          <p:cNvPr id="21" name="テキスト プレースホルダ 20"/>
          <p:cNvSpPr>
            <a:spLocks noGrp="1"/>
          </p:cNvSpPr>
          <p:nvPr>
            <p:ph type="body" sz="quarter" idx="14"/>
          </p:nvPr>
        </p:nvSpPr>
        <p:spPr>
          <a:xfrm>
            <a:off x="199712" y="1124748"/>
            <a:ext cx="9505950" cy="5327871"/>
          </a:xfrm>
          <a:prstGeom prst="rect">
            <a:avLst/>
          </a:prstGeom>
        </p:spPr>
        <p:txBody>
          <a:bodyPr/>
          <a:lstStyle>
            <a:lvl1pPr>
              <a:defRPr sz="1408">
                <a:latin typeface="Meiryo UI" panose="020B0604030504040204" pitchFamily="50" charset="-128"/>
                <a:ea typeface="Meiryo UI" panose="020B0604030504040204" pitchFamily="50" charset="-128"/>
                <a:cs typeface="Meiryo UI" panose="020B0604030504040204" pitchFamily="50" charset="-128"/>
              </a:defRPr>
            </a:lvl1pPr>
            <a:lvl2pPr>
              <a:defRPr sz="1233">
                <a:latin typeface="Meiryo UI" panose="020B0604030504040204" pitchFamily="50" charset="-128"/>
                <a:ea typeface="Meiryo UI" panose="020B0604030504040204" pitchFamily="50" charset="-128"/>
                <a:cs typeface="Meiryo UI" panose="020B0604030504040204" pitchFamily="50" charset="-128"/>
              </a:defRPr>
            </a:lvl2pPr>
            <a:lvl3pPr>
              <a:defRPr sz="1233">
                <a:latin typeface="Meiryo UI" panose="020B0604030504040204" pitchFamily="50" charset="-128"/>
                <a:ea typeface="Meiryo UI" panose="020B0604030504040204" pitchFamily="50" charset="-128"/>
                <a:cs typeface="Meiryo UI" panose="020B0604030504040204" pitchFamily="50" charset="-128"/>
              </a:defRPr>
            </a:lvl3pPr>
            <a:lvl4pPr>
              <a:defRPr sz="1056">
                <a:latin typeface="Meiryo UI" panose="020B0604030504040204" pitchFamily="50" charset="-128"/>
                <a:ea typeface="Meiryo UI" panose="020B0604030504040204" pitchFamily="50" charset="-128"/>
                <a:cs typeface="Meiryo UI" panose="020B0604030504040204" pitchFamily="50" charset="-128"/>
              </a:defRPr>
            </a:lvl4pPr>
            <a:lvl5pPr>
              <a:defRPr sz="1056">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1" name="タイトル 7"/>
          <p:cNvSpPr>
            <a:spLocks noGrp="1"/>
          </p:cNvSpPr>
          <p:nvPr>
            <p:ph type="title"/>
          </p:nvPr>
        </p:nvSpPr>
        <p:spPr>
          <a:xfrm>
            <a:off x="200474" y="188550"/>
            <a:ext cx="9505055" cy="360050"/>
          </a:xfrm>
        </p:spPr>
        <p:txBody>
          <a:bodyPr>
            <a:normAutofit/>
          </a:bodyPr>
          <a:lstStyle>
            <a:lvl1pPr>
              <a:defRPr sz="123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 タイトルの書式設定</a:t>
            </a:r>
          </a:p>
        </p:txBody>
      </p:sp>
      <p:sp>
        <p:nvSpPr>
          <p:cNvPr id="12" name="テキスト プレースホルダー 12"/>
          <p:cNvSpPr>
            <a:spLocks noGrp="1"/>
          </p:cNvSpPr>
          <p:nvPr>
            <p:ph type="body" sz="quarter" idx="15"/>
          </p:nvPr>
        </p:nvSpPr>
        <p:spPr>
          <a:xfrm>
            <a:off x="200026" y="549279"/>
            <a:ext cx="9505950" cy="359445"/>
          </a:xfrm>
        </p:spPr>
        <p:txBody>
          <a:bodyPr anchor="b" anchorCtr="0"/>
          <a:lstStyle>
            <a:lvl1pPr marL="0" indent="0">
              <a:spcBef>
                <a:spcPts val="0"/>
              </a:spcBef>
              <a:buNone/>
              <a:defRPr sz="1760" b="1">
                <a:latin typeface="Meiryo UI" panose="020B0604030504040204" pitchFamily="50" charset="-128"/>
                <a:ea typeface="Meiryo UI" panose="020B0604030504040204" pitchFamily="50" charset="-128"/>
                <a:cs typeface="Meiryo UI" panose="020B0604030504040204" pitchFamily="50" charset="-128"/>
              </a:defRPr>
            </a:lvl1pPr>
            <a:lvl2pPr marL="332555" indent="0">
              <a:spcBef>
                <a:spcPts val="0"/>
              </a:spcBef>
              <a:buNone/>
              <a:defRPr sz="1760">
                <a:latin typeface="HGP創英角ｺﾞｼｯｸUB" panose="020B0900000000000000" pitchFamily="50" charset="-128"/>
                <a:ea typeface="HGP創英角ｺﾞｼｯｸUB" panose="020B0900000000000000" pitchFamily="50" charset="-128"/>
              </a:defRPr>
            </a:lvl2pPr>
            <a:lvl3pPr marL="665109" indent="0">
              <a:spcBef>
                <a:spcPts val="0"/>
              </a:spcBef>
              <a:buNone/>
              <a:defRPr sz="1760">
                <a:latin typeface="HGP創英角ｺﾞｼｯｸUB" panose="020B0900000000000000" pitchFamily="50" charset="-128"/>
                <a:ea typeface="HGP創英角ｺﾞｼｯｸUB" panose="020B0900000000000000" pitchFamily="50" charset="-128"/>
              </a:defRPr>
            </a:lvl3pPr>
            <a:lvl4pPr marL="1006048" indent="0">
              <a:spcBef>
                <a:spcPts val="0"/>
              </a:spcBef>
              <a:buNone/>
              <a:defRPr sz="1760">
                <a:latin typeface="HGP創英角ｺﾞｼｯｸUB" panose="020B0900000000000000" pitchFamily="50" charset="-128"/>
                <a:ea typeface="HGP創英角ｺﾞｼｯｸUB" panose="020B0900000000000000" pitchFamily="50" charset="-128"/>
              </a:defRPr>
            </a:lvl4pPr>
            <a:lvl5pPr marL="1342793" indent="0">
              <a:spcBef>
                <a:spcPts val="0"/>
              </a:spcBef>
              <a:buNone/>
              <a:defRPr sz="176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
        <p:nvSpPr>
          <p:cNvPr id="10" name="正方形/長方形 9">
            <a:extLst>
              <a:ext uri="{FF2B5EF4-FFF2-40B4-BE49-F238E27FC236}">
                <a16:creationId xmlns:a16="http://schemas.microsoft.com/office/drawing/2014/main" id="{2AA9B205-6AFC-48C5-9CCA-228810014016}"/>
              </a:ext>
            </a:extLst>
          </p:cNvPr>
          <p:cNvSpPr/>
          <p:nvPr userDrawn="1"/>
        </p:nvSpPr>
        <p:spPr>
          <a:xfrm>
            <a:off x="488505" y="6611781"/>
            <a:ext cx="8658540" cy="227883"/>
          </a:xfrm>
          <a:prstGeom prst="rect">
            <a:avLst/>
          </a:prstGeom>
        </p:spPr>
        <p:txBody>
          <a:bodyPr wrap="square">
            <a:spAutoFit/>
          </a:bodyPr>
          <a:lstStyle/>
          <a:p>
            <a:pPr marL="0" marR="0" lvl="0" indent="0" algn="l" defTabSz="804838" rtl="0" eaLnBrk="1" fontAlgn="auto" latinLnBrk="0" hangingPunct="1">
              <a:lnSpc>
                <a:spcPct val="100000"/>
              </a:lnSpc>
              <a:spcBef>
                <a:spcPts val="0"/>
              </a:spcBef>
              <a:spcAft>
                <a:spcPts val="0"/>
              </a:spcAft>
              <a:buClrTx/>
              <a:buSzTx/>
              <a:buFontTx/>
              <a:buNone/>
              <a:tabLst/>
              <a:defRPr sz="1800" b="0" i="0" u="none" strike="noStrike" kern="0" cap="none" spc="0" baseline="0">
                <a:solidFill>
                  <a:srgbClr val="000000"/>
                </a:solidFill>
                <a:uFillTx/>
              </a:defRPr>
            </a:pPr>
            <a:r>
              <a:rPr kumimoji="1" lang="ja-JP" altLang="en-US" sz="881" b="0" i="0" u="none" strike="noStrike" kern="1200" cap="none" spc="0" normalizeH="0" baseline="0" noProof="0" dirty="0">
                <a:ln>
                  <a:noFill/>
                </a:ln>
                <a:solidFill>
                  <a:srgbClr val="7F7F7F"/>
                </a:solidFill>
                <a:effectLst/>
                <a:uLnTx/>
                <a:uFillTx/>
                <a:latin typeface="Meiryo UI" panose="020B0604030504040204" pitchFamily="50" charset="-128"/>
                <a:ea typeface="Meiryo UI" panose="020B0604030504040204" pitchFamily="50" charset="-128"/>
                <a:cs typeface="Meiryo UI" panose="020B0604030504040204" pitchFamily="50" charset="-128"/>
              </a:rPr>
              <a:t>令和４年度　蓄電池等の分散型エネルギーリソースを活用した次世代技術構築実証事業費補助金 （ダイナミックプライシングによる電動車の充電シフト実証事業）</a:t>
            </a:r>
            <a:endParaRPr kumimoji="1" lang="en-US" altLang="ja-JP" sz="881"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9362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DC9CAB-CE50-49F7-81E2-5E520D8E29D2}"/>
              </a:ext>
            </a:extLst>
          </p:cNvPr>
          <p:cNvSpPr>
            <a:spLocks noGrp="1"/>
          </p:cNvSpPr>
          <p:nvPr>
            <p:ph type="title"/>
          </p:nvPr>
        </p:nvSpPr>
        <p:spPr>
          <a:xfrm>
            <a:off x="675879" y="1709741"/>
            <a:ext cx="8543925" cy="2852737"/>
          </a:xfrm>
        </p:spPr>
        <p:txBody>
          <a:bodyPr anchor="b"/>
          <a:lstStyle>
            <a:lvl1pPr>
              <a:defRPr sz="528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30F7A1-EA7B-4A2F-ACBA-9277B34B0244}"/>
              </a:ext>
            </a:extLst>
          </p:cNvPr>
          <p:cNvSpPr>
            <a:spLocks noGrp="1"/>
          </p:cNvSpPr>
          <p:nvPr>
            <p:ph type="body" idx="1"/>
          </p:nvPr>
        </p:nvSpPr>
        <p:spPr>
          <a:xfrm>
            <a:off x="675879" y="4589466"/>
            <a:ext cx="8543925" cy="1500187"/>
          </a:xfrm>
        </p:spPr>
        <p:txBody>
          <a:bodyPr/>
          <a:lstStyle>
            <a:lvl1pPr marL="0" indent="0">
              <a:buNone/>
              <a:defRPr sz="2112">
                <a:solidFill>
                  <a:schemeClr val="tx1">
                    <a:tint val="75000"/>
                  </a:schemeClr>
                </a:solidFill>
              </a:defRPr>
            </a:lvl1pPr>
            <a:lvl2pPr marL="402419" indent="0">
              <a:buNone/>
              <a:defRPr sz="1760">
                <a:solidFill>
                  <a:schemeClr val="tx1">
                    <a:tint val="75000"/>
                  </a:schemeClr>
                </a:solidFill>
              </a:defRPr>
            </a:lvl2pPr>
            <a:lvl3pPr marL="804838" indent="0">
              <a:buNone/>
              <a:defRPr sz="1585">
                <a:solidFill>
                  <a:schemeClr val="tx1">
                    <a:tint val="75000"/>
                  </a:schemeClr>
                </a:solidFill>
              </a:defRPr>
            </a:lvl3pPr>
            <a:lvl4pPr marL="1207257" indent="0">
              <a:buNone/>
              <a:defRPr sz="1408">
                <a:solidFill>
                  <a:schemeClr val="tx1">
                    <a:tint val="75000"/>
                  </a:schemeClr>
                </a:solidFill>
              </a:defRPr>
            </a:lvl4pPr>
            <a:lvl5pPr marL="1609675" indent="0">
              <a:buNone/>
              <a:defRPr sz="1408">
                <a:solidFill>
                  <a:schemeClr val="tx1">
                    <a:tint val="75000"/>
                  </a:schemeClr>
                </a:solidFill>
              </a:defRPr>
            </a:lvl5pPr>
            <a:lvl6pPr marL="2012094" indent="0">
              <a:buNone/>
              <a:defRPr sz="1408">
                <a:solidFill>
                  <a:schemeClr val="tx1">
                    <a:tint val="75000"/>
                  </a:schemeClr>
                </a:solidFill>
              </a:defRPr>
            </a:lvl6pPr>
            <a:lvl7pPr marL="2414513" indent="0">
              <a:buNone/>
              <a:defRPr sz="1408">
                <a:solidFill>
                  <a:schemeClr val="tx1">
                    <a:tint val="75000"/>
                  </a:schemeClr>
                </a:solidFill>
              </a:defRPr>
            </a:lvl7pPr>
            <a:lvl8pPr marL="2816932" indent="0">
              <a:buNone/>
              <a:defRPr sz="1408">
                <a:solidFill>
                  <a:schemeClr val="tx1">
                    <a:tint val="75000"/>
                  </a:schemeClr>
                </a:solidFill>
              </a:defRPr>
            </a:lvl8pPr>
            <a:lvl9pPr marL="3219351" indent="0">
              <a:buNone/>
              <a:defRPr sz="1408">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B9BCDA5-0686-4472-B4CA-02F52066F26A}"/>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C2F65D42-2DD8-48F5-92A9-81E264A8F5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609EB30-1B53-49AE-A577-BBEB4F96AD8F}"/>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2744568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D865C7-84CD-4852-9A29-7F867AE775F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19343D6-FEE7-4AA8-A712-70B13E8EA0A2}"/>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27277BB-101F-4EC9-BBD9-308D451F6F97}"/>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596079F-16F9-426D-9BFD-5E64D3BCEC9A}"/>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AA4C49CE-F5B5-4699-8BCF-AD780A16DA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C89D645-7F6F-498B-BDBF-04DB73567989}"/>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1686745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5A1911-D674-461E-BE27-57A024CF3524}"/>
              </a:ext>
            </a:extLst>
          </p:cNvPr>
          <p:cNvSpPr>
            <a:spLocks noGrp="1"/>
          </p:cNvSpPr>
          <p:nvPr>
            <p:ph type="title"/>
          </p:nvPr>
        </p:nvSpPr>
        <p:spPr>
          <a:xfrm>
            <a:off x="682329" y="365128"/>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565AD88-C0E7-4877-B640-703E9ED5874F}"/>
              </a:ext>
            </a:extLst>
          </p:cNvPr>
          <p:cNvSpPr>
            <a:spLocks noGrp="1"/>
          </p:cNvSpPr>
          <p:nvPr>
            <p:ph type="body" idx="1"/>
          </p:nvPr>
        </p:nvSpPr>
        <p:spPr>
          <a:xfrm>
            <a:off x="682328" y="1681163"/>
            <a:ext cx="4190702" cy="823912"/>
          </a:xfrm>
        </p:spPr>
        <p:txBody>
          <a:bodyPr anchor="b"/>
          <a:lstStyle>
            <a:lvl1pPr marL="0" indent="0">
              <a:buNone/>
              <a:defRPr sz="2112" b="1"/>
            </a:lvl1pPr>
            <a:lvl2pPr marL="402419" indent="0">
              <a:buNone/>
              <a:defRPr sz="1760" b="1"/>
            </a:lvl2pPr>
            <a:lvl3pPr marL="804838" indent="0">
              <a:buNone/>
              <a:defRPr sz="1585" b="1"/>
            </a:lvl3pPr>
            <a:lvl4pPr marL="1207257" indent="0">
              <a:buNone/>
              <a:defRPr sz="1408" b="1"/>
            </a:lvl4pPr>
            <a:lvl5pPr marL="1609675" indent="0">
              <a:buNone/>
              <a:defRPr sz="1408" b="1"/>
            </a:lvl5pPr>
            <a:lvl6pPr marL="2012094" indent="0">
              <a:buNone/>
              <a:defRPr sz="1408" b="1"/>
            </a:lvl6pPr>
            <a:lvl7pPr marL="2414513" indent="0">
              <a:buNone/>
              <a:defRPr sz="1408" b="1"/>
            </a:lvl7pPr>
            <a:lvl8pPr marL="2816932" indent="0">
              <a:buNone/>
              <a:defRPr sz="1408" b="1"/>
            </a:lvl8pPr>
            <a:lvl9pPr marL="3219351" indent="0">
              <a:buNone/>
              <a:defRPr sz="1408"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D974107-7564-4B35-8CDE-FB5292884E15}"/>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B4235B4-4035-44F2-A512-F8EB77D4BCD5}"/>
              </a:ext>
            </a:extLst>
          </p:cNvPr>
          <p:cNvSpPr>
            <a:spLocks noGrp="1"/>
          </p:cNvSpPr>
          <p:nvPr>
            <p:ph type="body" sz="quarter" idx="3"/>
          </p:nvPr>
        </p:nvSpPr>
        <p:spPr>
          <a:xfrm>
            <a:off x="5014913" y="1681163"/>
            <a:ext cx="4211340" cy="823912"/>
          </a:xfrm>
        </p:spPr>
        <p:txBody>
          <a:bodyPr anchor="b"/>
          <a:lstStyle>
            <a:lvl1pPr marL="0" indent="0">
              <a:buNone/>
              <a:defRPr sz="2112" b="1"/>
            </a:lvl1pPr>
            <a:lvl2pPr marL="402419" indent="0">
              <a:buNone/>
              <a:defRPr sz="1760" b="1"/>
            </a:lvl2pPr>
            <a:lvl3pPr marL="804838" indent="0">
              <a:buNone/>
              <a:defRPr sz="1585" b="1"/>
            </a:lvl3pPr>
            <a:lvl4pPr marL="1207257" indent="0">
              <a:buNone/>
              <a:defRPr sz="1408" b="1"/>
            </a:lvl4pPr>
            <a:lvl5pPr marL="1609675" indent="0">
              <a:buNone/>
              <a:defRPr sz="1408" b="1"/>
            </a:lvl5pPr>
            <a:lvl6pPr marL="2012094" indent="0">
              <a:buNone/>
              <a:defRPr sz="1408" b="1"/>
            </a:lvl6pPr>
            <a:lvl7pPr marL="2414513" indent="0">
              <a:buNone/>
              <a:defRPr sz="1408" b="1"/>
            </a:lvl7pPr>
            <a:lvl8pPr marL="2816932" indent="0">
              <a:buNone/>
              <a:defRPr sz="1408" b="1"/>
            </a:lvl8pPr>
            <a:lvl9pPr marL="3219351" indent="0">
              <a:buNone/>
              <a:defRPr sz="1408"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B7CC684-5295-4F11-86DD-C45DE2F8C9B5}"/>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E593872-3437-47A7-B5AF-514E7DC15293}"/>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8" name="フッター プレースホルダー 7">
            <a:extLst>
              <a:ext uri="{FF2B5EF4-FFF2-40B4-BE49-F238E27FC236}">
                <a16:creationId xmlns:a16="http://schemas.microsoft.com/office/drawing/2014/main" id="{F7853BE0-C5F9-4871-9A17-33A3529D234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EBA9C10-C2BF-4440-9CAD-A890A9522015}"/>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243818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389994-DE7E-47C8-A685-FB0279635AD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E5F21F7-8E5E-4F69-9026-CC2D3E2EEA8D}"/>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4" name="フッター プレースホルダー 3">
            <a:extLst>
              <a:ext uri="{FF2B5EF4-FFF2-40B4-BE49-F238E27FC236}">
                <a16:creationId xmlns:a16="http://schemas.microsoft.com/office/drawing/2014/main" id="{16E7D2C5-F4FA-422C-9B58-F7894003E82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FFD141C-D532-46E2-BD98-52D4E9F78100}"/>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935435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30EE9A8-3C6C-4113-819D-35B279B0DCD2}"/>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3" name="フッター プレースホルダー 2">
            <a:extLst>
              <a:ext uri="{FF2B5EF4-FFF2-40B4-BE49-F238E27FC236}">
                <a16:creationId xmlns:a16="http://schemas.microsoft.com/office/drawing/2014/main" id="{21D42414-5882-4FAE-A6DB-C06A6ECA157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9CA5D0F-545C-4828-B2AD-1DFCFED810FD}"/>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4114132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F7CEAF-787B-46C2-9699-62364A632387}"/>
              </a:ext>
            </a:extLst>
          </p:cNvPr>
          <p:cNvSpPr>
            <a:spLocks noGrp="1"/>
          </p:cNvSpPr>
          <p:nvPr>
            <p:ph type="title"/>
          </p:nvPr>
        </p:nvSpPr>
        <p:spPr>
          <a:xfrm>
            <a:off x="682329" y="457200"/>
            <a:ext cx="3194943" cy="1600200"/>
          </a:xfrm>
        </p:spPr>
        <p:txBody>
          <a:bodyPr anchor="b"/>
          <a:lstStyle>
            <a:lvl1pPr>
              <a:defRPr sz="2817"/>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7211DA-B7F2-44B6-96B1-8E19567F57E7}"/>
              </a:ext>
            </a:extLst>
          </p:cNvPr>
          <p:cNvSpPr>
            <a:spLocks noGrp="1"/>
          </p:cNvSpPr>
          <p:nvPr>
            <p:ph idx="1"/>
          </p:nvPr>
        </p:nvSpPr>
        <p:spPr>
          <a:xfrm>
            <a:off x="4211340" y="987428"/>
            <a:ext cx="5014913" cy="4873625"/>
          </a:xfrm>
        </p:spPr>
        <p:txBody>
          <a:bodyPr/>
          <a:lstStyle>
            <a:lvl1pPr>
              <a:defRPr sz="2817"/>
            </a:lvl1pPr>
            <a:lvl2pPr>
              <a:defRPr sz="2465"/>
            </a:lvl2pPr>
            <a:lvl3pPr>
              <a:defRPr sz="2112"/>
            </a:lvl3pPr>
            <a:lvl4pPr>
              <a:defRPr sz="1760"/>
            </a:lvl4pPr>
            <a:lvl5pPr>
              <a:defRPr sz="1760"/>
            </a:lvl5pPr>
            <a:lvl6pPr>
              <a:defRPr sz="1760"/>
            </a:lvl6pPr>
            <a:lvl7pPr>
              <a:defRPr sz="1760"/>
            </a:lvl7pPr>
            <a:lvl8pPr>
              <a:defRPr sz="1760"/>
            </a:lvl8pPr>
            <a:lvl9pPr>
              <a:defRPr sz="176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96A237C-6EC7-4704-8E32-BC509FBBCECE}"/>
              </a:ext>
            </a:extLst>
          </p:cNvPr>
          <p:cNvSpPr>
            <a:spLocks noGrp="1"/>
          </p:cNvSpPr>
          <p:nvPr>
            <p:ph type="body" sz="half" idx="2"/>
          </p:nvPr>
        </p:nvSpPr>
        <p:spPr>
          <a:xfrm>
            <a:off x="682329" y="2057400"/>
            <a:ext cx="3194943" cy="3811588"/>
          </a:xfrm>
        </p:spPr>
        <p:txBody>
          <a:bodyPr/>
          <a:lstStyle>
            <a:lvl1pPr marL="0" indent="0">
              <a:buNone/>
              <a:defRPr sz="1408"/>
            </a:lvl1pPr>
            <a:lvl2pPr marL="402419" indent="0">
              <a:buNone/>
              <a:defRPr sz="1233"/>
            </a:lvl2pPr>
            <a:lvl3pPr marL="804838" indent="0">
              <a:buNone/>
              <a:defRPr sz="1056"/>
            </a:lvl3pPr>
            <a:lvl4pPr marL="1207257" indent="0">
              <a:buNone/>
              <a:defRPr sz="881"/>
            </a:lvl4pPr>
            <a:lvl5pPr marL="1609675" indent="0">
              <a:buNone/>
              <a:defRPr sz="881"/>
            </a:lvl5pPr>
            <a:lvl6pPr marL="2012094" indent="0">
              <a:buNone/>
              <a:defRPr sz="881"/>
            </a:lvl6pPr>
            <a:lvl7pPr marL="2414513" indent="0">
              <a:buNone/>
              <a:defRPr sz="881"/>
            </a:lvl7pPr>
            <a:lvl8pPr marL="2816932" indent="0">
              <a:buNone/>
              <a:defRPr sz="881"/>
            </a:lvl8pPr>
            <a:lvl9pPr marL="3219351" indent="0">
              <a:buNone/>
              <a:defRPr sz="881"/>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57FF37C-673E-4B14-8F60-1F6881257754}"/>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867EDBB6-2E9E-4F7D-9FDF-9F9FF47815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DEB0BC0-2F15-4B18-BDB8-DA132EF310E6}"/>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3153100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66094F-C2A5-4D69-818A-6D3513AE8BEE}"/>
              </a:ext>
            </a:extLst>
          </p:cNvPr>
          <p:cNvSpPr>
            <a:spLocks noGrp="1"/>
          </p:cNvSpPr>
          <p:nvPr>
            <p:ph type="title"/>
          </p:nvPr>
        </p:nvSpPr>
        <p:spPr>
          <a:xfrm>
            <a:off x="682329" y="457200"/>
            <a:ext cx="3194943" cy="1600200"/>
          </a:xfrm>
        </p:spPr>
        <p:txBody>
          <a:bodyPr anchor="b"/>
          <a:lstStyle>
            <a:lvl1pPr>
              <a:defRPr sz="2817"/>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B757637-7A64-40A0-9CCB-019789953352}"/>
              </a:ext>
            </a:extLst>
          </p:cNvPr>
          <p:cNvSpPr>
            <a:spLocks noGrp="1"/>
          </p:cNvSpPr>
          <p:nvPr>
            <p:ph type="pic" idx="1"/>
          </p:nvPr>
        </p:nvSpPr>
        <p:spPr>
          <a:xfrm>
            <a:off x="4211340" y="987428"/>
            <a:ext cx="5014913" cy="4873625"/>
          </a:xfrm>
        </p:spPr>
        <p:txBody>
          <a:bodyPr/>
          <a:lstStyle>
            <a:lvl1pPr marL="0" indent="0">
              <a:buNone/>
              <a:defRPr sz="2817"/>
            </a:lvl1pPr>
            <a:lvl2pPr marL="402419" indent="0">
              <a:buNone/>
              <a:defRPr sz="2465"/>
            </a:lvl2pPr>
            <a:lvl3pPr marL="804838" indent="0">
              <a:buNone/>
              <a:defRPr sz="2112"/>
            </a:lvl3pPr>
            <a:lvl4pPr marL="1207257" indent="0">
              <a:buNone/>
              <a:defRPr sz="1760"/>
            </a:lvl4pPr>
            <a:lvl5pPr marL="1609675" indent="0">
              <a:buNone/>
              <a:defRPr sz="1760"/>
            </a:lvl5pPr>
            <a:lvl6pPr marL="2012094" indent="0">
              <a:buNone/>
              <a:defRPr sz="1760"/>
            </a:lvl6pPr>
            <a:lvl7pPr marL="2414513" indent="0">
              <a:buNone/>
              <a:defRPr sz="1760"/>
            </a:lvl7pPr>
            <a:lvl8pPr marL="2816932" indent="0">
              <a:buNone/>
              <a:defRPr sz="1760"/>
            </a:lvl8pPr>
            <a:lvl9pPr marL="3219351" indent="0">
              <a:buNone/>
              <a:defRPr sz="1760"/>
            </a:lvl9pPr>
          </a:lstStyle>
          <a:p>
            <a:endParaRPr kumimoji="1" lang="ja-JP" altLang="en-US"/>
          </a:p>
        </p:txBody>
      </p:sp>
      <p:sp>
        <p:nvSpPr>
          <p:cNvPr id="4" name="テキスト プレースホルダー 3">
            <a:extLst>
              <a:ext uri="{FF2B5EF4-FFF2-40B4-BE49-F238E27FC236}">
                <a16:creationId xmlns:a16="http://schemas.microsoft.com/office/drawing/2014/main" id="{F3B72708-A055-4A2E-9F62-5E992E1B5FF0}"/>
              </a:ext>
            </a:extLst>
          </p:cNvPr>
          <p:cNvSpPr>
            <a:spLocks noGrp="1"/>
          </p:cNvSpPr>
          <p:nvPr>
            <p:ph type="body" sz="half" idx="2"/>
          </p:nvPr>
        </p:nvSpPr>
        <p:spPr>
          <a:xfrm>
            <a:off x="682329" y="2057400"/>
            <a:ext cx="3194943" cy="3811588"/>
          </a:xfrm>
        </p:spPr>
        <p:txBody>
          <a:bodyPr/>
          <a:lstStyle>
            <a:lvl1pPr marL="0" indent="0">
              <a:buNone/>
              <a:defRPr sz="1408"/>
            </a:lvl1pPr>
            <a:lvl2pPr marL="402419" indent="0">
              <a:buNone/>
              <a:defRPr sz="1233"/>
            </a:lvl2pPr>
            <a:lvl3pPr marL="804838" indent="0">
              <a:buNone/>
              <a:defRPr sz="1056"/>
            </a:lvl3pPr>
            <a:lvl4pPr marL="1207257" indent="0">
              <a:buNone/>
              <a:defRPr sz="881"/>
            </a:lvl4pPr>
            <a:lvl5pPr marL="1609675" indent="0">
              <a:buNone/>
              <a:defRPr sz="881"/>
            </a:lvl5pPr>
            <a:lvl6pPr marL="2012094" indent="0">
              <a:buNone/>
              <a:defRPr sz="881"/>
            </a:lvl6pPr>
            <a:lvl7pPr marL="2414513" indent="0">
              <a:buNone/>
              <a:defRPr sz="881"/>
            </a:lvl7pPr>
            <a:lvl8pPr marL="2816932" indent="0">
              <a:buNone/>
              <a:defRPr sz="881"/>
            </a:lvl8pPr>
            <a:lvl9pPr marL="3219351" indent="0">
              <a:buNone/>
              <a:defRPr sz="881"/>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A721A25-B6D3-4737-B2BE-3BD9CF63E2E8}"/>
              </a:ext>
            </a:extLst>
          </p:cNvPr>
          <p:cNvSpPr>
            <a:spLocks noGrp="1"/>
          </p:cNvSpPr>
          <p:nvPr>
            <p:ph type="dt" sz="half" idx="10"/>
          </p:nvPr>
        </p:nvSpPr>
        <p:spPr/>
        <p:txBody>
          <a:bodyPr/>
          <a:lstStyle/>
          <a:p>
            <a:fld id="{5BBAB7D8-6134-4C93-9267-3B1E3FF06D29}" type="datetimeFigureOut">
              <a:rPr kumimoji="1" lang="ja-JP" altLang="en-US" smtClean="0"/>
              <a:t>2022/4/11</a:t>
            </a:fld>
            <a:endParaRPr kumimoji="1" lang="ja-JP" altLang="en-US"/>
          </a:p>
        </p:txBody>
      </p:sp>
      <p:sp>
        <p:nvSpPr>
          <p:cNvPr id="6" name="フッター プレースホルダー 5">
            <a:extLst>
              <a:ext uri="{FF2B5EF4-FFF2-40B4-BE49-F238E27FC236}">
                <a16:creationId xmlns:a16="http://schemas.microsoft.com/office/drawing/2014/main" id="{2BBCB2FE-54F5-44C0-9E6D-01CED1C379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C60B2A-CECF-4326-BC94-9F4A8DDFC357}"/>
              </a:ext>
            </a:extLst>
          </p:cNvPr>
          <p:cNvSpPr>
            <a:spLocks noGrp="1"/>
          </p:cNvSpPr>
          <p:nvPr>
            <p:ph type="sldNum" sz="quarter" idx="12"/>
          </p:nvPr>
        </p:nvSpPr>
        <p:spPr/>
        <p:txBody>
          <a:body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3478877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4289FC7-5145-49DE-9CF4-86622DF2A412}"/>
              </a:ext>
            </a:extLst>
          </p:cNvPr>
          <p:cNvSpPr>
            <a:spLocks noGrp="1"/>
          </p:cNvSpPr>
          <p:nvPr>
            <p:ph type="title"/>
          </p:nvPr>
        </p:nvSpPr>
        <p:spPr>
          <a:xfrm>
            <a:off x="681039" y="365128"/>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2DECC7-5B7F-4B62-9B83-71EB7C21D6A7}"/>
              </a:ext>
            </a:extLst>
          </p:cNvPr>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7E5792-B992-4AF3-9904-CDBAC63632AE}"/>
              </a:ext>
            </a:extLst>
          </p:cNvPr>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056">
                <a:solidFill>
                  <a:schemeClr val="tx1">
                    <a:tint val="75000"/>
                  </a:schemeClr>
                </a:solidFill>
              </a:defRPr>
            </a:lvl1pPr>
          </a:lstStyle>
          <a:p>
            <a:fld id="{5BBAB7D8-6134-4C93-9267-3B1E3FF06D29}" type="datetimeFigureOut">
              <a:rPr kumimoji="1" lang="ja-JP" altLang="en-US" smtClean="0"/>
              <a:t>2022/4/11</a:t>
            </a:fld>
            <a:endParaRPr kumimoji="1" lang="ja-JP" altLang="en-US"/>
          </a:p>
        </p:txBody>
      </p:sp>
      <p:sp>
        <p:nvSpPr>
          <p:cNvPr id="5" name="フッター プレースホルダー 4">
            <a:extLst>
              <a:ext uri="{FF2B5EF4-FFF2-40B4-BE49-F238E27FC236}">
                <a16:creationId xmlns:a16="http://schemas.microsoft.com/office/drawing/2014/main" id="{3F6BEBD5-89F1-4A47-81E3-0AE83BF830AB}"/>
              </a:ext>
            </a:extLst>
          </p:cNvPr>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056">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F2CFBDB-9392-4FFF-9397-CA88B480C06B}"/>
              </a:ext>
            </a:extLst>
          </p:cNvPr>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056">
                <a:solidFill>
                  <a:schemeClr val="tx1">
                    <a:tint val="75000"/>
                  </a:schemeClr>
                </a:solidFill>
              </a:defRPr>
            </a:lvl1p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4234158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04838" rtl="0" eaLnBrk="1" latinLnBrk="0" hangingPunct="1">
        <a:lnSpc>
          <a:spcPct val="90000"/>
        </a:lnSpc>
        <a:spcBef>
          <a:spcPct val="0"/>
        </a:spcBef>
        <a:buNone/>
        <a:defRPr kumimoji="1" sz="3873" kern="1200">
          <a:solidFill>
            <a:schemeClr val="tx1"/>
          </a:solidFill>
          <a:latin typeface="+mj-lt"/>
          <a:ea typeface="+mj-ea"/>
          <a:cs typeface="+mj-cs"/>
        </a:defRPr>
      </a:lvl1pPr>
    </p:titleStyle>
    <p:bodyStyle>
      <a:lvl1pPr marL="201210" indent="-201210" algn="l" defTabSz="804838" rtl="0" eaLnBrk="1" latinLnBrk="0" hangingPunct="1">
        <a:lnSpc>
          <a:spcPct val="90000"/>
        </a:lnSpc>
        <a:spcBef>
          <a:spcPts val="881"/>
        </a:spcBef>
        <a:buFont typeface="Arial" panose="020B0604020202020204" pitchFamily="34" charset="0"/>
        <a:buChar char="•"/>
        <a:defRPr kumimoji="1" sz="2465" kern="1200">
          <a:solidFill>
            <a:schemeClr val="tx1"/>
          </a:solidFill>
          <a:latin typeface="+mn-lt"/>
          <a:ea typeface="+mn-ea"/>
          <a:cs typeface="+mn-cs"/>
        </a:defRPr>
      </a:lvl1pPr>
      <a:lvl2pPr marL="603629" indent="-201210" algn="l" defTabSz="804838" rtl="0" eaLnBrk="1" latinLnBrk="0" hangingPunct="1">
        <a:lnSpc>
          <a:spcPct val="90000"/>
        </a:lnSpc>
        <a:spcBef>
          <a:spcPts val="440"/>
        </a:spcBef>
        <a:buFont typeface="Arial" panose="020B0604020202020204" pitchFamily="34" charset="0"/>
        <a:buChar char="•"/>
        <a:defRPr kumimoji="1" sz="2112" kern="1200">
          <a:solidFill>
            <a:schemeClr val="tx1"/>
          </a:solidFill>
          <a:latin typeface="+mn-lt"/>
          <a:ea typeface="+mn-ea"/>
          <a:cs typeface="+mn-cs"/>
        </a:defRPr>
      </a:lvl2pPr>
      <a:lvl3pPr marL="1006048" indent="-201210" algn="l" defTabSz="804838" rtl="0" eaLnBrk="1" latinLnBrk="0" hangingPunct="1">
        <a:lnSpc>
          <a:spcPct val="90000"/>
        </a:lnSpc>
        <a:spcBef>
          <a:spcPts val="440"/>
        </a:spcBef>
        <a:buFont typeface="Arial" panose="020B0604020202020204" pitchFamily="34" charset="0"/>
        <a:buChar char="•"/>
        <a:defRPr kumimoji="1" sz="1760" kern="1200">
          <a:solidFill>
            <a:schemeClr val="tx1"/>
          </a:solidFill>
          <a:latin typeface="+mn-lt"/>
          <a:ea typeface="+mn-ea"/>
          <a:cs typeface="+mn-cs"/>
        </a:defRPr>
      </a:lvl3pPr>
      <a:lvl4pPr marL="1408467"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4pPr>
      <a:lvl5pPr marL="1810885"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5pPr>
      <a:lvl6pPr marL="2213304"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6pPr>
      <a:lvl7pPr marL="2615723"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7pPr>
      <a:lvl8pPr marL="3018142"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8pPr>
      <a:lvl9pPr marL="3420561" indent="-201210" algn="l" defTabSz="804838" rtl="0" eaLnBrk="1" latinLnBrk="0" hangingPunct="1">
        <a:lnSpc>
          <a:spcPct val="90000"/>
        </a:lnSpc>
        <a:spcBef>
          <a:spcPts val="440"/>
        </a:spcBef>
        <a:buFont typeface="Arial" panose="020B0604020202020204" pitchFamily="34" charset="0"/>
        <a:buChar char="•"/>
        <a:defRPr kumimoji="1" sz="1585" kern="1200">
          <a:solidFill>
            <a:schemeClr val="tx1"/>
          </a:solidFill>
          <a:latin typeface="+mn-lt"/>
          <a:ea typeface="+mn-ea"/>
          <a:cs typeface="+mn-cs"/>
        </a:defRPr>
      </a:lvl9pPr>
    </p:bodyStyle>
    <p:otherStyle>
      <a:defPPr>
        <a:defRPr lang="ja-JP"/>
      </a:defPPr>
      <a:lvl1pPr marL="0" algn="l" defTabSz="804838" rtl="0" eaLnBrk="1" latinLnBrk="0" hangingPunct="1">
        <a:defRPr kumimoji="1" sz="1585" kern="1200">
          <a:solidFill>
            <a:schemeClr val="tx1"/>
          </a:solidFill>
          <a:latin typeface="+mn-lt"/>
          <a:ea typeface="+mn-ea"/>
          <a:cs typeface="+mn-cs"/>
        </a:defRPr>
      </a:lvl1pPr>
      <a:lvl2pPr marL="402419" algn="l" defTabSz="804838" rtl="0" eaLnBrk="1" latinLnBrk="0" hangingPunct="1">
        <a:defRPr kumimoji="1" sz="1585" kern="1200">
          <a:solidFill>
            <a:schemeClr val="tx1"/>
          </a:solidFill>
          <a:latin typeface="+mn-lt"/>
          <a:ea typeface="+mn-ea"/>
          <a:cs typeface="+mn-cs"/>
        </a:defRPr>
      </a:lvl2pPr>
      <a:lvl3pPr marL="804838" algn="l" defTabSz="804838" rtl="0" eaLnBrk="1" latinLnBrk="0" hangingPunct="1">
        <a:defRPr kumimoji="1" sz="1585" kern="1200">
          <a:solidFill>
            <a:schemeClr val="tx1"/>
          </a:solidFill>
          <a:latin typeface="+mn-lt"/>
          <a:ea typeface="+mn-ea"/>
          <a:cs typeface="+mn-cs"/>
        </a:defRPr>
      </a:lvl3pPr>
      <a:lvl4pPr marL="1207257" algn="l" defTabSz="804838" rtl="0" eaLnBrk="1" latinLnBrk="0" hangingPunct="1">
        <a:defRPr kumimoji="1" sz="1585" kern="1200">
          <a:solidFill>
            <a:schemeClr val="tx1"/>
          </a:solidFill>
          <a:latin typeface="+mn-lt"/>
          <a:ea typeface="+mn-ea"/>
          <a:cs typeface="+mn-cs"/>
        </a:defRPr>
      </a:lvl4pPr>
      <a:lvl5pPr marL="1609675" algn="l" defTabSz="804838" rtl="0" eaLnBrk="1" latinLnBrk="0" hangingPunct="1">
        <a:defRPr kumimoji="1" sz="1585" kern="1200">
          <a:solidFill>
            <a:schemeClr val="tx1"/>
          </a:solidFill>
          <a:latin typeface="+mn-lt"/>
          <a:ea typeface="+mn-ea"/>
          <a:cs typeface="+mn-cs"/>
        </a:defRPr>
      </a:lvl5pPr>
      <a:lvl6pPr marL="2012094" algn="l" defTabSz="804838" rtl="0" eaLnBrk="1" latinLnBrk="0" hangingPunct="1">
        <a:defRPr kumimoji="1" sz="1585" kern="1200">
          <a:solidFill>
            <a:schemeClr val="tx1"/>
          </a:solidFill>
          <a:latin typeface="+mn-lt"/>
          <a:ea typeface="+mn-ea"/>
          <a:cs typeface="+mn-cs"/>
        </a:defRPr>
      </a:lvl6pPr>
      <a:lvl7pPr marL="2414513" algn="l" defTabSz="804838" rtl="0" eaLnBrk="1" latinLnBrk="0" hangingPunct="1">
        <a:defRPr kumimoji="1" sz="1585" kern="1200">
          <a:solidFill>
            <a:schemeClr val="tx1"/>
          </a:solidFill>
          <a:latin typeface="+mn-lt"/>
          <a:ea typeface="+mn-ea"/>
          <a:cs typeface="+mn-cs"/>
        </a:defRPr>
      </a:lvl7pPr>
      <a:lvl8pPr marL="2816932" algn="l" defTabSz="804838" rtl="0" eaLnBrk="1" latinLnBrk="0" hangingPunct="1">
        <a:defRPr kumimoji="1" sz="1585" kern="1200">
          <a:solidFill>
            <a:schemeClr val="tx1"/>
          </a:solidFill>
          <a:latin typeface="+mn-lt"/>
          <a:ea typeface="+mn-ea"/>
          <a:cs typeface="+mn-cs"/>
        </a:defRPr>
      </a:lvl8pPr>
      <a:lvl9pPr marL="3219351" algn="l" defTabSz="804838" rtl="0" eaLnBrk="1" latinLnBrk="0" hangingPunct="1">
        <a:defRPr kumimoji="1" sz="158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AB7D8-6134-4C93-9267-3B1E3FF06D29}" type="datetimeFigureOut">
              <a:rPr kumimoji="1" lang="ja-JP" altLang="en-US" smtClean="0"/>
              <a:t>2022/4/11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B7BA71-B826-429A-B2BA-3312FE895494}" type="slidenum">
              <a:rPr kumimoji="1" lang="ja-JP" altLang="en-US" smtClean="0"/>
              <a:t>‹#›</a:t>
            </a:fld>
            <a:endParaRPr kumimoji="1" lang="ja-JP" altLang="en-US"/>
          </a:p>
        </p:txBody>
      </p:sp>
    </p:spTree>
    <p:extLst>
      <p:ext uri="{BB962C8B-B14F-4D97-AF65-F5344CB8AC3E}">
        <p14:creationId xmlns:p14="http://schemas.microsoft.com/office/powerpoint/2010/main" val="2218294941"/>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令和４年度蓄電池等の分散型エネルギーリソースを活用した次世代技術構築実証事業費補助金 </a:t>
            </a:r>
            <a:br>
              <a:rPr lang="en-US" altLang="ja-JP" sz="1300" dirty="0"/>
            </a:br>
            <a:r>
              <a:rPr lang="en-US" altLang="ja-JP" sz="1300" dirty="0"/>
              <a:t>(</a:t>
            </a:r>
            <a:r>
              <a:rPr lang="ja-JP" altLang="en-US" sz="1300" dirty="0"/>
              <a:t>ダイナミックプライシングによる電動車の充電シフト実証事業</a:t>
            </a:r>
            <a:r>
              <a:rPr lang="en-US" altLang="ja-JP" sz="1300" dirty="0"/>
              <a:t>)</a:t>
            </a:r>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r>
              <a:rPr lang="ja-JP" altLang="en-US" sz="2000" dirty="0"/>
              <a:t>令和４年度　</a:t>
            </a:r>
            <a:r>
              <a:rPr lang="en-US" altLang="zh-TW" sz="2000" dirty="0"/>
              <a:t>DP</a:t>
            </a:r>
            <a:r>
              <a:rPr lang="zh-TW" altLang="en-US" sz="2000" dirty="0"/>
              <a:t>事業概要資料</a:t>
            </a:r>
            <a:r>
              <a:rPr lang="ja-JP" altLang="en-US" sz="2000" dirty="0"/>
              <a:t>の記入について</a:t>
            </a:r>
            <a:endParaRPr kumimoji="1" lang="ja-JP" altLang="en-US" sz="2000" dirty="0"/>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a:p>
        </p:txBody>
      </p:sp>
      <p:sp>
        <p:nvSpPr>
          <p:cNvPr id="8" name="テキスト プレースホルダー 1">
            <a:extLst>
              <a:ext uri="{FF2B5EF4-FFF2-40B4-BE49-F238E27FC236}">
                <a16:creationId xmlns:a16="http://schemas.microsoft.com/office/drawing/2014/main" id="{4B59A209-EAA5-4409-8E2D-E54A2947D5E7}"/>
              </a:ext>
            </a:extLst>
          </p:cNvPr>
          <p:cNvSpPr txBox="1">
            <a:spLocks/>
          </p:cNvSpPr>
          <p:nvPr/>
        </p:nvSpPr>
        <p:spPr>
          <a:xfrm>
            <a:off x="199710" y="1124744"/>
            <a:ext cx="9505950" cy="5327871"/>
          </a:xfrm>
          <a:prstGeom prst="rect">
            <a:avLst/>
          </a:prstGeom>
          <a:solidFill>
            <a:srgbClr val="005BAC">
              <a:lumMod val="20000"/>
              <a:lumOff val="80000"/>
            </a:srgbClr>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en-US" altLang="zh-TW"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zh-TW"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事業概要資料</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はダイナミックプライシングによる電動車の充電シフト実証の概要がわかるよう、</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公募要領及び各シートに記載された注意事項を熟読のうえ作成すること。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sz="1400" dirty="0">
              <a:solidFill>
                <a:srgbClr val="000000"/>
              </a:solidFill>
            </a:endParaRPr>
          </a:p>
          <a:p>
            <a:pPr marR="0" lvl="0" algn="l" defTabSz="863600" rtl="0" eaLnBrk="1" fontAlgn="base" latinLnBrk="0" hangingPunct="1">
              <a:lnSpc>
                <a:spcPct val="100000"/>
              </a:lnSpc>
              <a:spcBef>
                <a:spcPct val="30000"/>
              </a:spcBef>
              <a:spcAft>
                <a:spcPct val="0"/>
              </a:spcAft>
              <a:buClr>
                <a:srgbClr val="FFFFFF">
                  <a:lumMod val="75000"/>
                </a:srgbClr>
              </a:buClr>
              <a:buSzTx/>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表紙の</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内に必要事項を記載すること。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R="0" lvl="0" algn="l" defTabSz="863600" rtl="0" eaLnBrk="1" fontAlgn="base" latinLnBrk="0" hangingPunct="1">
              <a:lnSpc>
                <a:spcPct val="100000"/>
              </a:lnSpc>
              <a:spcBef>
                <a:spcPct val="30000"/>
              </a:spcBef>
              <a:spcAft>
                <a:spcPct val="0"/>
              </a:spcAft>
              <a:buClr>
                <a:srgbClr val="FFFFFF">
                  <a:lumMod val="75000"/>
                </a:srgbClr>
              </a:buClr>
              <a:buSzTx/>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記入例（黄色枠）を削除して</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、作成すること。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記載する内容は、他の申請書類と整合性がとれること</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各ページで</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赤字</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で表記されている箇所は</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記載必須箇所</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である。</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ja-JP" altLang="en-US" sz="1400" b="0" i="0" u="none" strike="noStrike" kern="1200" cap="none" spc="0" normalizeH="0" baseline="0" noProof="0" dirty="0">
              <a:ln>
                <a:noFill/>
              </a:ln>
              <a:solidFill>
                <a:srgbClr val="0070C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各項目の枚数について指定はない。</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図表などを用いて分かりやすく表現すること。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各説明は具体的かつ定量的に分かりやすく説明すること。</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本スライドは提出不要のため削除し提出すること</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3066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実証内容（充電行動支援）</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７．アプリケーション等による充電行動の支援</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8" name="テキスト プレースホルダー 1">
            <a:extLst>
              <a:ext uri="{FF2B5EF4-FFF2-40B4-BE49-F238E27FC236}">
                <a16:creationId xmlns:a16="http://schemas.microsoft.com/office/drawing/2014/main" id="{592758E6-8283-4FF0-A058-171CBE041758}"/>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アプリケーションによる充電行動の支援の内容</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について詳細に説明すること。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注）アプリケーション等による充電行動の支援を行う補助詳細事業者は作成必須とし、アプリケーションによる充電</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行動の支援を行わない場合は、「該当なし」と明記し、本ページを削除することなく当該書類に含めること。</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注）記入必須項目は下記のとおりとする。</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・通知</a:t>
            </a:r>
            <a:r>
              <a:rPr lang="ja-JP" altLang="en-US" dirty="0">
                <a:solidFill>
                  <a:srgbClr val="FF0000"/>
                </a:solidFill>
                <a:cs typeface="+mn-cs"/>
              </a:rPr>
              <a:t>タイミング</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　・通知内容</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cs typeface="+mn-cs"/>
              </a:rPr>
              <a:t>　・インタラクティブの機能の有無（ある場合、詳細に説明すること）</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cs typeface="+mn-cs"/>
              </a:rPr>
              <a:t>　・充放電タイミングの自動化の仕様や方法（ある場合、詳細に説明すること）</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B05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3DF4C86B-934A-48F6-8055-FA77CCFEF3CF}"/>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2199932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実証内容（データの取得）</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900" dirty="0">
                <a:solidFill>
                  <a:srgbClr val="000000"/>
                </a:solidFill>
              </a:rPr>
              <a:t>８</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１．データ取得方法（必須）</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9" name="テキスト プレースホルダー 1">
            <a:extLst>
              <a:ext uri="{FF2B5EF4-FFF2-40B4-BE49-F238E27FC236}">
                <a16:creationId xmlns:a16="http://schemas.microsoft.com/office/drawing/2014/main" id="{AAC7608F-99B2-408D-9A53-A74C279E6E66}"/>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t>以下に</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記載された項目の</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データ取得方法</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について、システム概要書で用いた図を入れて説明すること。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注）複数台で参加する場合、電動車単位でデータが提出できること。なお、電動車単位でデータが取れている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ことの根拠も説明すること。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必須項目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・基礎充電設備を設置した住宅・事業所等の受電点における電力量のデータ取得方法</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・基礎充電設備による電動車の充電履歴</a:t>
            </a:r>
            <a:r>
              <a:rPr lang="en-US" altLang="ja-JP" dirty="0">
                <a:solidFill>
                  <a:srgbClr val="FF0000"/>
                </a:solidFill>
              </a:rPr>
              <a:t>(kWh)</a:t>
            </a:r>
            <a:r>
              <a:rPr lang="ja-JP" altLang="en-US" dirty="0">
                <a:solidFill>
                  <a:srgbClr val="FF0000"/>
                </a:solidFill>
              </a:rPr>
              <a:t>データ</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注）基礎充電設備で充電及び放電が可能な実証参加者については、放電履歴</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(kWh)</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データを含む。</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・充電シフト実証の期間中に、実証参加者に対して適用された料金メニュー（ＤＰメニュー及び非ＤＰメニュー）</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の実績データ</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93E704FA-4D13-427B-A263-86402C6597AD}"/>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4.</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取得データ</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365545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実証内容（データの取得）</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900" dirty="0">
                <a:solidFill>
                  <a:srgbClr val="000000"/>
                </a:solidFill>
              </a:rPr>
              <a:t>８</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sz="1900" dirty="0">
                <a:solidFill>
                  <a:srgbClr val="000000"/>
                </a:solidFill>
              </a:rPr>
              <a:t>２</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．データ取得方法（</a:t>
            </a:r>
            <a:r>
              <a:rPr lang="ja-JP" altLang="en-US" sz="1900" dirty="0">
                <a:solidFill>
                  <a:srgbClr val="000000"/>
                </a:solidFill>
              </a:rPr>
              <a:t>該当の場合必須</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9" name="テキスト プレースホルダー 1">
            <a:extLst>
              <a:ext uri="{FF2B5EF4-FFF2-40B4-BE49-F238E27FC236}">
                <a16:creationId xmlns:a16="http://schemas.microsoft.com/office/drawing/2014/main" id="{AAC7608F-99B2-408D-9A53-A74C279E6E66}"/>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t>以下に</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記載された項目の</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データ取得方法</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について、システム概要書で用いた図を入れて説明すること。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注）複数台で参加する場合、電動車単位でデータが提出できること。なお、電動車単位でデータが取れている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ことの根拠も説明すること。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注）下記項目のデータを取得する場合は作成必須とし、取得しない場合は、「該当なし」と明記し、本ページを削除</a:t>
            </a:r>
            <a:endParaRPr lang="en-US" altLang="ja-JP" dirty="0">
              <a:solidFill>
                <a:srgbClr val="000000"/>
              </a:solidFill>
            </a:endParaRPr>
          </a:p>
          <a:p>
            <a:pPr marL="0" indent="0">
              <a:buClr>
                <a:srgbClr val="FFFFFF">
                  <a:lumMod val="75000"/>
                </a:srgbClr>
              </a:buClr>
              <a:buNone/>
              <a:defRPr/>
            </a:pPr>
            <a:r>
              <a:rPr lang="ja-JP" altLang="en-US" dirty="0">
                <a:solidFill>
                  <a:srgbClr val="000000"/>
                </a:solidFill>
              </a:rPr>
              <a:t>　　　　することなく当該書類に含めること。</a:t>
            </a:r>
          </a:p>
          <a:p>
            <a:pPr marL="0" indent="0">
              <a:buClr>
                <a:srgbClr val="FFFFFF">
                  <a:lumMod val="75000"/>
                </a:srgbClr>
              </a:buClr>
              <a:buNone/>
              <a:defRPr/>
            </a:pPr>
            <a:endParaRPr kumimoji="1" lang="en-US" altLang="ja-JP"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dirty="0">
                <a:solidFill>
                  <a:srgbClr val="000000"/>
                </a:solidFill>
              </a:rPr>
              <a:t>該当の場合必須</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・充電シフト実証の期間中に、実証参加者に対して実施した料金告知・行動勧奨等の実績データ</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・ユーザ支援アプリケーションにより支援した充電行動の履歴データ</a:t>
            </a:r>
          </a:p>
        </p:txBody>
      </p:sp>
      <p:sp>
        <p:nvSpPr>
          <p:cNvPr id="10" name="正方形/長方形 9">
            <a:extLst>
              <a:ext uri="{FF2B5EF4-FFF2-40B4-BE49-F238E27FC236}">
                <a16:creationId xmlns:a16="http://schemas.microsoft.com/office/drawing/2014/main" id="{EA808A7F-AB5E-4C41-B20E-8963D870890F}"/>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4.</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取得データ</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2069511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実証内容（データの取得）</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900" dirty="0">
                <a:solidFill>
                  <a:srgbClr val="000000"/>
                </a:solidFill>
              </a:rPr>
              <a:t>８</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３．データ取得方法（取得可能である</a:t>
            </a:r>
            <a:r>
              <a:rPr lang="ja-JP" altLang="en-US" sz="1900" dirty="0">
                <a:solidFill>
                  <a:srgbClr val="000000"/>
                </a:solidFill>
              </a:rPr>
              <a:t>場合</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9" name="テキスト プレースホルダー 1">
            <a:extLst>
              <a:ext uri="{FF2B5EF4-FFF2-40B4-BE49-F238E27FC236}">
                <a16:creationId xmlns:a16="http://schemas.microsoft.com/office/drawing/2014/main" id="{AAC7608F-99B2-408D-9A53-A74C279E6E66}"/>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t>以下に</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記載された項目の</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データ取得方法</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について、システム概要書で用いた図を入れて説明すること。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注）複数台で参加する場合、電動車単位でデータが提出できること。なお、電動車単位でデータが取れている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ことの根拠も説明すること。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注）下記項目のデータが取得可能である場合は作成必須とし、取得しない場合は、「該当なし」と明記し、</a:t>
            </a:r>
            <a:endParaRPr lang="en-US" altLang="ja-JP" dirty="0">
              <a:solidFill>
                <a:srgbClr val="000000"/>
              </a:solidFill>
            </a:endParaRPr>
          </a:p>
          <a:p>
            <a:pPr marL="0" indent="0">
              <a:buClr>
                <a:srgbClr val="FFFFFF">
                  <a:lumMod val="75000"/>
                </a:srgbClr>
              </a:buClr>
              <a:buNone/>
              <a:defRPr/>
            </a:pPr>
            <a:r>
              <a:rPr lang="ja-JP" altLang="en-US" dirty="0">
                <a:solidFill>
                  <a:srgbClr val="000000"/>
                </a:solidFill>
              </a:rPr>
              <a:t>　　　　　　本ページを削除することなく当該書類に含めること。</a:t>
            </a:r>
            <a:endParaRPr lang="en-US" altLang="ja-JP" dirty="0">
              <a:solidFill>
                <a:srgbClr val="000000"/>
              </a:solidFill>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取得可能である場合の項目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・電動車が基礎充電場所に駐車していた時間のデータ</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・基礎充電設備以外の外部充電設備による電動車の充電履歴等のデータ</a:t>
            </a: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ja-JP" altLang="en-US"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・電動車の時間ごとの走行量（</a:t>
            </a:r>
            <a:r>
              <a:rPr lang="en-US" altLang="ja-JP" dirty="0">
                <a:solidFill>
                  <a:srgbClr val="FF0000"/>
                </a:solidFill>
              </a:rPr>
              <a:t>km</a:t>
            </a:r>
            <a:r>
              <a:rPr lang="ja-JP" altLang="en-US" dirty="0">
                <a:solidFill>
                  <a:srgbClr val="FF0000"/>
                </a:solidFill>
              </a:rPr>
              <a:t>）データ</a:t>
            </a:r>
          </a:p>
        </p:txBody>
      </p:sp>
      <p:sp>
        <p:nvSpPr>
          <p:cNvPr id="10" name="正方形/長方形 9">
            <a:extLst>
              <a:ext uri="{FF2B5EF4-FFF2-40B4-BE49-F238E27FC236}">
                <a16:creationId xmlns:a16="http://schemas.microsoft.com/office/drawing/2014/main" id="{93D92019-7939-4500-BB98-4B1EDB1F74FE}"/>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4.</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取得データ</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820445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実証内容（データの取得）</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900" dirty="0">
                <a:solidFill>
                  <a:srgbClr val="000000"/>
                </a:solidFill>
              </a:rPr>
              <a:t>８</a:t>
            </a:r>
            <a:r>
              <a:rPr kumimoji="1" lang="en-US" altLang="ja-JP"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sz="1900" dirty="0">
                <a:solidFill>
                  <a:srgbClr val="000000"/>
                </a:solidFill>
              </a:rPr>
              <a:t>４</a:t>
            </a:r>
            <a:r>
              <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．データ取得方法</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sz="1400" dirty="0">
                <a:solidFill>
                  <a:srgbClr val="000000"/>
                </a:solidFill>
              </a:rPr>
              <a:t>該当設備が設置されており、且つ取得可能</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である</a:t>
            </a:r>
            <a:r>
              <a:rPr lang="ja-JP" altLang="en-US" sz="1400" dirty="0">
                <a:solidFill>
                  <a:srgbClr val="000000"/>
                </a:solidFill>
              </a:rPr>
              <a:t>場合</a:t>
            </a: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endParaRPr kumimoji="1" lang="ja-JP" altLang="en-US" sz="1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9" name="テキスト プレースホルダー 1">
            <a:extLst>
              <a:ext uri="{FF2B5EF4-FFF2-40B4-BE49-F238E27FC236}">
                <a16:creationId xmlns:a16="http://schemas.microsoft.com/office/drawing/2014/main" id="{AAC7608F-99B2-408D-9A53-A74C279E6E66}"/>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t>以下に</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記載された項目の</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データ取得方法</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について、システム概要書で用いた図を入れて説明すること。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注）複数台で参加する場合、電動車単位でデータが提出できること。なお、電動車単位でデータが取れている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ことの根拠も説明すること。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lang="en-US" altLang="ja-JP" dirty="0">
              <a:solidFill>
                <a:srgbClr val="000000"/>
              </a:solidFill>
            </a:endParaRPr>
          </a:p>
          <a:p>
            <a:pPr marL="0" indent="0">
              <a:buClr>
                <a:srgbClr val="FFFFFF">
                  <a:lumMod val="75000"/>
                </a:srgbClr>
              </a:buClr>
              <a:buNone/>
              <a:defRPr/>
            </a:pPr>
            <a:r>
              <a:rPr lang="ja-JP" altLang="en-US" dirty="0">
                <a:solidFill>
                  <a:srgbClr val="000000"/>
                </a:solidFill>
              </a:rPr>
              <a:t>　　　注）下記項目のデータについて取得可能である場合は作成必須とし、取得しない場合は、「該当なし」と明記し、</a:t>
            </a:r>
            <a:endParaRPr lang="en-US" altLang="ja-JP" dirty="0">
              <a:solidFill>
                <a:srgbClr val="000000"/>
              </a:solidFill>
            </a:endParaRPr>
          </a:p>
          <a:p>
            <a:pPr marL="0" indent="0">
              <a:buClr>
                <a:srgbClr val="FFFFFF">
                  <a:lumMod val="75000"/>
                </a:srgbClr>
              </a:buClr>
              <a:buNone/>
              <a:defRPr/>
            </a:pPr>
            <a:r>
              <a:rPr lang="ja-JP" altLang="en-US" dirty="0">
                <a:solidFill>
                  <a:srgbClr val="000000"/>
                </a:solidFill>
              </a:rPr>
              <a:t>　　　　　　本ページを削除することなく当該書類に含めること。</a:t>
            </a:r>
            <a:endParaRPr lang="en-US" altLang="ja-JP" dirty="0">
              <a:solidFill>
                <a:srgbClr val="000000"/>
              </a:solidFill>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dirty="0">
                <a:solidFill>
                  <a:srgbClr val="000000"/>
                </a:solidFill>
              </a:rPr>
              <a:t>該当設備が設置されており、且つ取得可能である場合の項目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・実証参加者の住宅・事業所等に設置された太陽光発電設備からの発電量、自家消費量、電動車への充電量</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データ（</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HEMS</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機器等から取得）</a:t>
            </a: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注）全量売電契約の太陽光発電設備を除く。</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・実証参加者の住宅・事業所等に設置された定置用蓄電池、電気給湯器、燃料電池等の消費、充電又は</a:t>
            </a: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放電、発電履歴データ（</a:t>
            </a:r>
            <a:r>
              <a:rPr lang="en-US" altLang="ja-JP" dirty="0">
                <a:solidFill>
                  <a:srgbClr val="FF0000"/>
                </a:solidFill>
              </a:rPr>
              <a:t>HEMS</a:t>
            </a:r>
            <a:r>
              <a:rPr lang="ja-JP" altLang="en-US" dirty="0">
                <a:solidFill>
                  <a:srgbClr val="FF0000"/>
                </a:solidFill>
              </a:rPr>
              <a:t>機器等から取得）</a:t>
            </a:r>
          </a:p>
        </p:txBody>
      </p:sp>
      <p:sp>
        <p:nvSpPr>
          <p:cNvPr id="11" name="正方形/長方形 10">
            <a:extLst>
              <a:ext uri="{FF2B5EF4-FFF2-40B4-BE49-F238E27FC236}">
                <a16:creationId xmlns:a16="http://schemas.microsoft.com/office/drawing/2014/main" id="{48F642D9-6CD3-43D8-8C33-BA79C1D6FF5B}"/>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4.</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取得データ</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3773069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４</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分析の内容及び分析手法</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700" dirty="0">
                <a:solidFill>
                  <a:srgbClr val="000000"/>
                </a:solidFill>
              </a:rPr>
              <a:t>９</a:t>
            </a:r>
            <a:r>
              <a:rPr kumimoji="1" lang="en-US" altLang="ja-JP"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１．</a:t>
            </a:r>
            <a:r>
              <a:rPr lang="ja-JP" altLang="en-US" sz="1700" dirty="0">
                <a:solidFill>
                  <a:srgbClr val="000000"/>
                </a:solidFill>
              </a:rPr>
              <a:t>分析の内容及び分析手法と分析で活用するデータについて（必須）</a:t>
            </a:r>
            <a:endParaRPr kumimoji="1" lang="ja-JP" altLang="en-US"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8" name="テキスト プレースホルダー 1">
            <a:extLst>
              <a:ext uri="{FF2B5EF4-FFF2-40B4-BE49-F238E27FC236}">
                <a16:creationId xmlns:a16="http://schemas.microsoft.com/office/drawing/2014/main" id="{3C230FB8-BE9D-4F75-84F1-1B7F84D85912}"/>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t>以下に</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記載された項目について、</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分析の内容及び、その分析手法、その分析に活用されるデータ</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を明示し説明すること。</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注）少ない実証参加者数のデータでは、統計的に意味のある分析結果を導くことは難しいため、実証参加者の</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t>　　　　　　</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データ</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つ</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つに着目した解析行うこと。</a:t>
            </a:r>
            <a:endParaRPr lang="en-US" altLang="ja-JP" dirty="0"/>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とで、具体的にどの様な差が生じたかを分析すること。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必須項目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・実証参加者属性と充電行動の相関（実証参加者属性等、電動車属性及びその他独自のクラスタリング）</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注）アンケート等で取得した属性等をもとにクラスタリングした上で当該クラスター毎の充電行動分析を行う。</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注）基礎充電設備で充電及び放電が可能な実証参加者については、放電データを含んだ分析を行うこと。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が充電行動に与える影響</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適用が無い場合の実績値、又は</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適用が無い場合を推定した値との比較による分析を行うこと。</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注）料金告知又は行動勧奨を行う場合は、その方法が行動に与える影響についても分析を行うこと。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・実証参加者の経済性</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・小売メニューとしての採算性</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・課題抽出及び解決の方向性の整理、今後の展望</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C5032B7-0CDD-451C-B457-01E35CF14B2A}"/>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7.</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将来性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8.</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社会的意義</a:t>
            </a:r>
          </a:p>
        </p:txBody>
      </p:sp>
    </p:spTree>
    <p:extLst>
      <p:ext uri="{BB962C8B-B14F-4D97-AF65-F5344CB8AC3E}">
        <p14:creationId xmlns:p14="http://schemas.microsoft.com/office/powerpoint/2010/main" val="368403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４</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分析の内容及び分析手法</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1700" dirty="0">
                <a:solidFill>
                  <a:srgbClr val="000000"/>
                </a:solidFill>
              </a:rPr>
              <a:t>９</a:t>
            </a:r>
            <a:r>
              <a:rPr kumimoji="1" lang="en-US" altLang="ja-JP"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sz="1700" dirty="0">
                <a:solidFill>
                  <a:srgbClr val="000000"/>
                </a:solidFill>
              </a:rPr>
              <a:t>２</a:t>
            </a:r>
            <a:r>
              <a:rPr kumimoji="1" lang="ja-JP" altLang="en-US"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lang="ja-JP" altLang="en-US" sz="1700" dirty="0">
                <a:solidFill>
                  <a:srgbClr val="000000"/>
                </a:solidFill>
              </a:rPr>
              <a:t>分析の内容及び分析手法と分析で活用するデータについて（任意）</a:t>
            </a:r>
            <a:endParaRPr kumimoji="1" lang="ja-JP" altLang="en-US"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8" name="テキスト プレースホルダー 1">
            <a:extLst>
              <a:ext uri="{FF2B5EF4-FFF2-40B4-BE49-F238E27FC236}">
                <a16:creationId xmlns:a16="http://schemas.microsoft.com/office/drawing/2014/main" id="{3C230FB8-BE9D-4F75-84F1-1B7F84D85912}"/>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以下に</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記載された項目について、</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分析の内容及び、その分析手法、その分析に活用されるデータ</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を明示し説明すること。</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lang="en-US" altLang="ja-JP" dirty="0"/>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注）少ない実証参加者数のデータでは、統計的に意味のある分析結果を導くことは難しいため、実証参加者の</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t>　　　　　　</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データ</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つ</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つに着目した解析行うこと。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とで、具体的にどの様な差が生じたかを分析すること。</a:t>
            </a:r>
            <a:endParaRPr lang="en-US" altLang="ja-JP" dirty="0"/>
          </a:p>
          <a:p>
            <a:pPr marL="0" indent="0">
              <a:buClr>
                <a:srgbClr val="FFFFFF">
                  <a:lumMod val="75000"/>
                </a:srgbClr>
              </a:buClr>
              <a:buNone/>
              <a:defRPr/>
            </a:pPr>
            <a:r>
              <a:rPr lang="ja-JP" altLang="en-US" dirty="0">
                <a:solidFill>
                  <a:srgbClr val="000000"/>
                </a:solidFill>
              </a:rPr>
              <a:t>　　　注）下記項目について分析を行う場合は作成必須とし、行わない場合は、「該当なし」と明記し、本ページを</a:t>
            </a:r>
            <a:endParaRPr lang="en-US" altLang="ja-JP" dirty="0">
              <a:solidFill>
                <a:srgbClr val="000000"/>
              </a:solidFill>
            </a:endParaRPr>
          </a:p>
          <a:p>
            <a:pPr marL="0" indent="0">
              <a:buClr>
                <a:srgbClr val="FFFFFF">
                  <a:lumMod val="75000"/>
                </a:srgbClr>
              </a:buClr>
              <a:buNone/>
              <a:defRPr/>
            </a:pPr>
            <a:r>
              <a:rPr lang="ja-JP" altLang="en-US" dirty="0">
                <a:solidFill>
                  <a:srgbClr val="000000"/>
                </a:solidFill>
              </a:rPr>
              <a:t>　　　　　　削除することなく当該書類に含めること。</a:t>
            </a:r>
            <a:endParaRPr lang="en-US" altLang="ja-JP" dirty="0">
              <a:solidFill>
                <a:srgbClr val="000000"/>
              </a:solidFill>
            </a:endParaRPr>
          </a:p>
          <a:p>
            <a:pPr marL="0" indent="0">
              <a:buClr>
                <a:srgbClr val="FFFFFF">
                  <a:lumMod val="75000"/>
                </a:srgbClr>
              </a:buClr>
              <a:buNone/>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任意項目</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・小売電気事業者と需要家間で適切にリスクを分散するメニューの在り方</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・太陽光発電設備等、他の設備における消費、蓄電、放電、発電電力との関係の分析</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・基礎充電設備以外の外部充電設備へのＤＰ適用による効果</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・その他、独自の分析</a:t>
            </a:r>
            <a:endParaRPr lang="en-US" altLang="ja-JP" dirty="0">
              <a:solidFill>
                <a:srgbClr val="FF0000"/>
              </a:solidFill>
            </a:endParaRPr>
          </a:p>
        </p:txBody>
      </p:sp>
      <p:sp>
        <p:nvSpPr>
          <p:cNvPr id="10" name="正方形/長方形 9">
            <a:extLst>
              <a:ext uri="{FF2B5EF4-FFF2-40B4-BE49-F238E27FC236}">
                <a16:creationId xmlns:a16="http://schemas.microsoft.com/office/drawing/2014/main" id="{998FCC2F-867C-4CD0-88FA-98CEABBD762D}"/>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7.</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将来性　</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8.</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社会的意義</a:t>
            </a:r>
          </a:p>
        </p:txBody>
      </p:sp>
    </p:spTree>
    <p:extLst>
      <p:ext uri="{BB962C8B-B14F-4D97-AF65-F5344CB8AC3E}">
        <p14:creationId xmlns:p14="http://schemas.microsoft.com/office/powerpoint/2010/main" val="439839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５</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今後の計画</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kumimoji="1" lang="ja-JP" altLang="en-US" sz="17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１０．ダイナミックプライシングを活用したビジネス展望の具体性及び将来性</a:t>
            </a:r>
            <a:endParaRPr kumimoji="1" lang="ja-JP" altLang="en-US" sz="1700" b="1" i="0" u="none" strike="noStrike" kern="1200" cap="none" spc="0" normalizeH="0" baseline="0" noProof="0" dirty="0">
              <a:ln>
                <a:noFill/>
              </a:ln>
              <a:solidFill>
                <a:srgbClr val="000000"/>
              </a:solidFill>
              <a:effectLst/>
              <a:highlight>
                <a:srgbClr val="CCFF99"/>
              </a:highlight>
              <a:uLnTx/>
              <a:uFillTx/>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10" name="テキスト プレースホルダー 1">
            <a:extLst>
              <a:ext uri="{FF2B5EF4-FFF2-40B4-BE49-F238E27FC236}">
                <a16:creationId xmlns:a16="http://schemas.microsoft.com/office/drawing/2014/main" id="{8D37DF0F-D306-46B7-95BA-35B4D8184351}"/>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ダイナミックプライシングを活用したビジネス展望の具体性及び将来性について</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記載すること。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BA5E86B4-B997-4FAE-A8CD-5ED60A7527BC}"/>
              </a:ext>
            </a:extLst>
          </p:cNvPr>
          <p:cNvSpPr/>
          <p:nvPr/>
        </p:nvSpPr>
        <p:spPr bwMode="auto">
          <a:xfrm>
            <a:off x="7546018" y="62384"/>
            <a:ext cx="217726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zh-CN" sz="1000" dirty="0">
                <a:latin typeface="メイリオ" panose="020B0604030504040204" pitchFamily="50" charset="-128"/>
                <a:ea typeface="メイリオ" panose="020B0604030504040204" pitchFamily="50" charset="-128"/>
                <a:cs typeface="Meiryo UI" panose="020B0604030504040204" pitchFamily="50" charset="-128"/>
              </a:rPr>
              <a:t>7.</a:t>
            </a:r>
            <a:r>
              <a:rPr kumimoji="0" lang="zh-CN" altLang="en-US" sz="1000" dirty="0">
                <a:latin typeface="メイリオ" panose="020B0604030504040204" pitchFamily="50" charset="-128"/>
                <a:ea typeface="メイリオ" panose="020B0604030504040204" pitchFamily="50" charset="-128"/>
                <a:cs typeface="Meiryo UI" panose="020B0604030504040204" pitchFamily="50" charset="-128"/>
              </a:rPr>
              <a:t>将来性</a:t>
            </a:r>
          </a:p>
          <a:p>
            <a:r>
              <a:rPr kumimoji="0" lang="en-US" altLang="zh-CN" sz="1000" dirty="0">
                <a:latin typeface="メイリオ" panose="020B0604030504040204" pitchFamily="50" charset="-128"/>
                <a:ea typeface="メイリオ" panose="020B0604030504040204" pitchFamily="50" charset="-128"/>
                <a:cs typeface="Meiryo UI" panose="020B0604030504040204" pitchFamily="50" charset="-128"/>
              </a:rPr>
              <a:t>8.</a:t>
            </a:r>
            <a:r>
              <a:rPr kumimoji="0" lang="zh-CN" altLang="en-US" sz="1000" dirty="0">
                <a:latin typeface="メイリオ" panose="020B0604030504040204" pitchFamily="50" charset="-128"/>
                <a:ea typeface="メイリオ" panose="020B0604030504040204" pitchFamily="50" charset="-128"/>
                <a:cs typeface="Meiryo UI" panose="020B0604030504040204" pitchFamily="50" charset="-128"/>
              </a:rPr>
              <a:t>社会的意義</a:t>
            </a:r>
          </a:p>
        </p:txBody>
      </p:sp>
    </p:spTree>
    <p:extLst>
      <p:ext uri="{BB962C8B-B14F-4D97-AF65-F5344CB8AC3E}">
        <p14:creationId xmlns:p14="http://schemas.microsoft.com/office/powerpoint/2010/main" val="1762939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６</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事業に関するその他情報</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（タイトル）　</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en-US" altLang="ja-JP"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任意）</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6" name="テキスト プレースホルダー 4">
            <a:extLst>
              <a:ext uri="{FF2B5EF4-FFF2-40B4-BE49-F238E27FC236}">
                <a16:creationId xmlns:a16="http://schemas.microsoft.com/office/drawing/2014/main" id="{4A183800-1060-4B96-AC65-B3279705B716}"/>
              </a:ext>
            </a:extLst>
          </p:cNvPr>
          <p:cNvSpPr txBox="1">
            <a:spLocks/>
          </p:cNvSpPr>
          <p:nvPr/>
        </p:nvSpPr>
        <p:spPr>
          <a:xfrm>
            <a:off x="199576"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補助金とは関係無く事業として計画もしくは既に実施していることを公表可能な限り記載すること。 </a:t>
            </a:r>
            <a:endPar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（公表範囲は国、外部審査委員及び</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SII</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rPr>
              <a:t>までとする。）</a:t>
            </a:r>
            <a:endPar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BF9B9C68-08BC-44B0-B40E-27769382BD25}"/>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9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9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8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800" dirty="0">
                <a:latin typeface="メイリオ" panose="020B0604030504040204" pitchFamily="50" charset="-128"/>
                <a:ea typeface="メイリオ" panose="020B0604030504040204" pitchFamily="50" charset="-128"/>
                <a:cs typeface="Meiryo UI" panose="020B0604030504040204" pitchFamily="50" charset="-128"/>
              </a:rPr>
              <a:t>事業内容　　　　　　　　 </a:t>
            </a:r>
            <a:r>
              <a:rPr kumimoji="0" lang="en-US" altLang="ja-JP" sz="8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800" dirty="0">
                <a:latin typeface="メイリオ" panose="020B0604030504040204" pitchFamily="50" charset="-128"/>
                <a:ea typeface="メイリオ" panose="020B0604030504040204" pitchFamily="50" charset="-128"/>
                <a:cs typeface="Meiryo UI" panose="020B0604030504040204" pitchFamily="50" charset="-128"/>
              </a:rPr>
              <a:t>システム構成</a:t>
            </a:r>
            <a:endParaRPr kumimoji="0" lang="en-US" altLang="ja-JP" sz="8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分析内容、分析手法　   </a:t>
            </a:r>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7.</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将来性　</a:t>
            </a:r>
            <a:endPar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実施計画　　               </a:t>
            </a:r>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8.</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社会的意義</a:t>
            </a:r>
            <a:endPar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4.</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取得データ</a:t>
            </a:r>
          </a:p>
          <a:p>
            <a:r>
              <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9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endParaRPr kumimoji="0" lang="en-US" altLang="ja-JP" sz="9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62316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61D5F5-D9E8-4AB7-9D30-C4CDAAB75F75}"/>
              </a:ext>
            </a:extLst>
          </p:cNvPr>
          <p:cNvSpPr txBox="1">
            <a:spLocks/>
          </p:cNvSpPr>
          <p:nvPr/>
        </p:nvSpPr>
        <p:spPr>
          <a:xfrm>
            <a:off x="0" y="952499"/>
            <a:ext cx="9906000" cy="5019676"/>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2500" dirty="0">
                <a:latin typeface="メイリオ" panose="020B0604030504040204" pitchFamily="50" charset="-128"/>
                <a:ea typeface="メイリオ" panose="020B0604030504040204" pitchFamily="50" charset="-128"/>
              </a:rPr>
              <a:t>令和４年度蓄電池等の分散型エネルギーリソースを活用した</a:t>
            </a:r>
            <a:br>
              <a:rPr lang="en-US" altLang="ja-JP" sz="2500" dirty="0">
                <a:latin typeface="メイリオ" panose="020B0604030504040204" pitchFamily="50" charset="-128"/>
                <a:ea typeface="メイリオ" panose="020B0604030504040204" pitchFamily="50" charset="-128"/>
              </a:rPr>
            </a:br>
            <a:r>
              <a:rPr lang="ja-JP" altLang="en-US" sz="2500" dirty="0">
                <a:latin typeface="メイリオ" panose="020B0604030504040204" pitchFamily="50" charset="-128"/>
                <a:ea typeface="メイリオ" panose="020B0604030504040204" pitchFamily="50" charset="-128"/>
              </a:rPr>
              <a:t>次世代技術構築実証事業費補助金 </a:t>
            </a:r>
            <a:br>
              <a:rPr lang="ja-JP" altLang="en-US" sz="2500" dirty="0">
                <a:latin typeface="メイリオ" panose="020B0604030504040204" pitchFamily="50" charset="-128"/>
                <a:ea typeface="メイリオ" panose="020B0604030504040204" pitchFamily="50" charset="-128"/>
              </a:rPr>
            </a:br>
            <a:r>
              <a:rPr lang="en-US" altLang="ja-JP" sz="2500" dirty="0">
                <a:latin typeface="メイリオ" panose="020B0604030504040204" pitchFamily="50" charset="-128"/>
                <a:ea typeface="メイリオ" panose="020B0604030504040204" pitchFamily="50" charset="-128"/>
              </a:rPr>
              <a:t>(</a:t>
            </a:r>
            <a:r>
              <a:rPr lang="ja-JP" altLang="en-US" sz="2500" dirty="0">
                <a:latin typeface="メイリオ" panose="020B0604030504040204" pitchFamily="50" charset="-128"/>
                <a:ea typeface="メイリオ" panose="020B0604030504040204" pitchFamily="50" charset="-128"/>
              </a:rPr>
              <a:t>ダイナミックプライシングによる電動車の充電シフト実証事業</a:t>
            </a:r>
            <a:r>
              <a:rPr lang="en-US" altLang="ja-JP" sz="2500" dirty="0">
                <a:latin typeface="メイリオ" panose="020B0604030504040204" pitchFamily="50" charset="-128"/>
                <a:ea typeface="メイリオ" panose="020B0604030504040204" pitchFamily="50" charset="-128"/>
              </a:rPr>
              <a:t>)</a:t>
            </a:r>
            <a:br>
              <a:rPr lang="en-US" altLang="ja-JP" sz="2925" dirty="0">
                <a:latin typeface="メイリオ" panose="020B0604030504040204" pitchFamily="50" charset="-128"/>
                <a:ea typeface="メイリオ" panose="020B0604030504040204" pitchFamily="50" charset="-128"/>
              </a:rPr>
            </a:br>
            <a:br>
              <a:rPr lang="en-US" altLang="ja-JP" sz="2925" dirty="0">
                <a:latin typeface="メイリオ" panose="020B0604030504040204" pitchFamily="50" charset="-128"/>
                <a:ea typeface="メイリオ" panose="020B0604030504040204" pitchFamily="50" charset="-128"/>
              </a:rPr>
            </a:br>
            <a:r>
              <a:rPr lang="en-US" altLang="ja-JP" sz="2925" dirty="0">
                <a:latin typeface="メイリオ" panose="020B0604030504040204" pitchFamily="50" charset="-128"/>
                <a:ea typeface="メイリオ" panose="020B0604030504040204" pitchFamily="50" charset="-128"/>
              </a:rPr>
              <a:t>【</a:t>
            </a:r>
            <a:r>
              <a:rPr lang="ja-JP" altLang="en-US" sz="2925" dirty="0">
                <a:latin typeface="メイリオ" panose="020B0604030504040204" pitchFamily="50" charset="-128"/>
                <a:ea typeface="メイリオ" panose="020B0604030504040204" pitchFamily="50" charset="-128"/>
              </a:rPr>
              <a:t>補助事業の名称</a:t>
            </a:r>
            <a:r>
              <a:rPr lang="en-US" altLang="ja-JP" sz="2925" dirty="0">
                <a:latin typeface="メイリオ" panose="020B0604030504040204" pitchFamily="50" charset="-128"/>
                <a:ea typeface="メイリオ" panose="020B0604030504040204" pitchFamily="50" charset="-128"/>
              </a:rPr>
              <a:t>】</a:t>
            </a:r>
            <a:br>
              <a:rPr lang="en-US" altLang="ja-JP" sz="2925" dirty="0">
                <a:latin typeface="メイリオ" panose="020B0604030504040204" pitchFamily="50" charset="-128"/>
                <a:ea typeface="メイリオ" panose="020B0604030504040204" pitchFamily="50" charset="-128"/>
              </a:rPr>
            </a:br>
            <a:br>
              <a:rPr lang="en-US" altLang="ja-JP" sz="2925" dirty="0">
                <a:latin typeface="メイリオ" panose="020B0604030504040204" pitchFamily="50" charset="-128"/>
                <a:ea typeface="メイリオ" panose="020B0604030504040204" pitchFamily="50" charset="-128"/>
              </a:rPr>
            </a:br>
            <a:r>
              <a:rPr lang="ja-JP" altLang="en-US" sz="2925" dirty="0">
                <a:latin typeface="メイリオ" panose="020B0604030504040204" pitchFamily="50" charset="-128"/>
                <a:ea typeface="メイリオ" panose="020B0604030504040204" pitchFamily="50" charset="-128"/>
              </a:rPr>
              <a:t>事業概要</a:t>
            </a:r>
            <a:br>
              <a:rPr lang="en-US" altLang="ja-JP" sz="2700" dirty="0">
                <a:latin typeface="メイリオ" panose="020B0604030504040204" pitchFamily="50" charset="-128"/>
                <a:ea typeface="メイリオ" panose="020B0604030504040204" pitchFamily="50" charset="-128"/>
              </a:rPr>
            </a:br>
            <a:endParaRPr lang="en-US" altLang="ja-JP" sz="2700" dirty="0">
              <a:latin typeface="メイリオ" panose="020B0604030504040204" pitchFamily="50" charset="-128"/>
              <a:ea typeface="メイリオ" panose="020B0604030504040204" pitchFamily="50" charset="-128"/>
            </a:endParaRPr>
          </a:p>
          <a:p>
            <a:pPr algn="ctr"/>
            <a:br>
              <a:rPr lang="en-US" altLang="ja-JP" sz="2700" dirty="0">
                <a:latin typeface="メイリオ" panose="020B0604030504040204" pitchFamily="50" charset="-128"/>
                <a:ea typeface="メイリオ" panose="020B0604030504040204" pitchFamily="50" charset="-128"/>
              </a:rPr>
            </a:br>
            <a:r>
              <a:rPr lang="en-US" altLang="ja-JP" sz="2925" dirty="0">
                <a:latin typeface="メイリオ" panose="020B0604030504040204" pitchFamily="50" charset="-128"/>
                <a:ea typeface="メイリオ" panose="020B0604030504040204" pitchFamily="50" charset="-128"/>
              </a:rPr>
              <a:t>【</a:t>
            </a:r>
            <a:r>
              <a:rPr lang="ja-JP" altLang="en-US" sz="2925" dirty="0">
                <a:latin typeface="メイリオ" panose="020B0604030504040204" pitchFamily="50" charset="-128"/>
                <a:ea typeface="メイリオ" panose="020B0604030504040204" pitchFamily="50" charset="-128"/>
              </a:rPr>
              <a:t>コンソーシアムリーダー名</a:t>
            </a:r>
            <a:r>
              <a:rPr lang="en-US" altLang="ja-JP" sz="2925" dirty="0">
                <a:latin typeface="メイリオ" panose="020B0604030504040204" pitchFamily="50" charset="-128"/>
                <a:ea typeface="メイリオ" panose="020B0604030504040204" pitchFamily="50" charset="-128"/>
              </a:rPr>
              <a:t>】</a:t>
            </a:r>
            <a:endParaRPr lang="ja-JP" altLang="en-US" sz="2925" dirty="0">
              <a:latin typeface="メイリオ" panose="020B0604030504040204" pitchFamily="50" charset="-128"/>
              <a:ea typeface="メイリオ" panose="020B0604030504040204" pitchFamily="50" charset="-128"/>
            </a:endParaRPr>
          </a:p>
        </p:txBody>
      </p:sp>
      <p:sp>
        <p:nvSpPr>
          <p:cNvPr id="3" name="テキスト ボックス 2">
            <a:extLst>
              <a:ext uri="{FF2B5EF4-FFF2-40B4-BE49-F238E27FC236}">
                <a16:creationId xmlns:a16="http://schemas.microsoft.com/office/drawing/2014/main" id="{1F212F21-498B-4813-A289-F491D9FC278B}"/>
              </a:ext>
            </a:extLst>
          </p:cNvPr>
          <p:cNvSpPr txBox="1"/>
          <p:nvPr/>
        </p:nvSpPr>
        <p:spPr>
          <a:xfrm>
            <a:off x="8239125" y="301104"/>
            <a:ext cx="1368102"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構成指定</a:t>
            </a:r>
          </a:p>
        </p:txBody>
      </p:sp>
    </p:spTree>
    <p:extLst>
      <p:ext uri="{BB962C8B-B14F-4D97-AF65-F5344CB8AC3E}">
        <p14:creationId xmlns:p14="http://schemas.microsoft.com/office/powerpoint/2010/main" val="21471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en-US" altLang="zh-TW" sz="1300" dirty="0"/>
              <a:t>1.</a:t>
            </a:r>
            <a:r>
              <a:rPr lang="zh-TW" altLang="en-US" sz="1300" dirty="0"/>
              <a:t>令和４年度 </a:t>
            </a:r>
            <a:r>
              <a:rPr lang="en-US" altLang="zh-TW" sz="1300" dirty="0"/>
              <a:t>DP</a:t>
            </a:r>
            <a:r>
              <a:rPr lang="zh-TW" altLang="en-US" sz="1300" dirty="0"/>
              <a:t>事業概要</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r>
              <a:rPr lang="zh-TW" altLang="en-US" sz="2000" dirty="0"/>
              <a:t>１．</a:t>
            </a:r>
            <a:r>
              <a:rPr lang="en-US" altLang="zh-TW" sz="2000" dirty="0"/>
              <a:t>DP</a:t>
            </a:r>
            <a:r>
              <a:rPr lang="zh-TW" altLang="en-US" sz="2000" dirty="0"/>
              <a:t>事業概要　</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a:p>
        </p:txBody>
      </p:sp>
      <p:sp>
        <p:nvSpPr>
          <p:cNvPr id="6" name="テキスト プレースホルダー 1">
            <a:extLst>
              <a:ext uri="{FF2B5EF4-FFF2-40B4-BE49-F238E27FC236}">
                <a16:creationId xmlns:a16="http://schemas.microsoft.com/office/drawing/2014/main" id="{FBD757D3-1F17-4356-B112-A2D98345989A}"/>
              </a:ext>
            </a:extLst>
          </p:cNvPr>
          <p:cNvSpPr txBox="1">
            <a:spLocks/>
          </p:cNvSpPr>
          <p:nvPr/>
        </p:nvSpPr>
        <p:spPr>
          <a:xfrm>
            <a:off x="199579" y="1134273"/>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補助事業の名称</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補助事業の目的及び内容</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ja-JP" altLang="en-US" dirty="0">
                <a:solidFill>
                  <a:srgbClr val="FF0000"/>
                </a:solidFill>
              </a:rPr>
              <a:t>実施体制</a:t>
            </a:r>
            <a:endParaRPr lang="en-US" altLang="ja-JP" dirty="0">
              <a:solidFill>
                <a:srgbClr val="FF0000"/>
              </a:solidFill>
            </a:endParaRPr>
          </a:p>
          <a:p>
            <a:pPr marL="0" indent="0">
              <a:buClr>
                <a:srgbClr val="FFFFFF">
                  <a:lumMod val="75000"/>
                </a:srgbClr>
              </a:buClr>
              <a:buNone/>
              <a:defRPr/>
            </a:pPr>
            <a:r>
              <a:rPr lang="ja-JP" altLang="en-US" dirty="0">
                <a:solidFill>
                  <a:srgbClr val="FF0000"/>
                </a:solidFill>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注）実施体制における記入必須項目は下記のとおりとする。</a:t>
            </a: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lang="ja-JP" altLang="en-US" dirty="0">
                <a:solidFill>
                  <a:srgbClr val="FF0000"/>
                </a:solidFill>
              </a:rPr>
              <a:t>・</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事業者の区分、コンソーシアムに参加する事業者名及び実証における役割</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r>
              <a:rPr lang="ja-JP" altLang="en-US" dirty="0">
                <a:solidFill>
                  <a:srgbClr val="FF0000"/>
                </a:solidFill>
              </a:rPr>
              <a:t>　　　</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・事業者の区分：コンソーシアムリーダー</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小売電気事業者</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実証協力者　区分</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1</a:t>
            </a:r>
            <a:r>
              <a:rPr lang="ja-JP" altLang="en-US" dirty="0">
                <a:solidFill>
                  <a:srgbClr val="FF0000"/>
                </a:solidFill>
              </a:rPr>
              <a:t>又は</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区分２</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充放電設備導入事業申請代行者</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・事業者名：実施体制に含まれる事業者（連携予定の自動車メーカーを含む）を漏れなく記載すること。</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・実証における役割：コンソーシアムの範囲及び各役割が把握できるよう記載すること。</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None/>
              <a:tabLst/>
              <a:defRPr/>
            </a:pPr>
            <a:endPar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コンソーシアムに参加する事業者のうち、賃上げ表明を行う事業者の有無</a:t>
            </a: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1146B7AD-B981-4E67-8B34-B507A90EDC2F}"/>
              </a:ext>
            </a:extLst>
          </p:cNvPr>
          <p:cNvSpPr/>
          <p:nvPr/>
        </p:nvSpPr>
        <p:spPr bwMode="auto">
          <a:xfrm>
            <a:off x="7546018" y="62384"/>
            <a:ext cx="217726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8.</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社会的意義</a:t>
            </a:r>
          </a:p>
          <a:p>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58435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実証内容（料金メニュー）</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r>
              <a:rPr lang="ja-JP" altLang="en-US" sz="2000" dirty="0"/>
              <a:t>２</a:t>
            </a:r>
            <a:r>
              <a:rPr lang="en-US" altLang="ja-JP" sz="2000" dirty="0"/>
              <a:t>-</a:t>
            </a:r>
            <a:r>
              <a:rPr lang="ja-JP" altLang="en-US" sz="2000" dirty="0"/>
              <a:t>１．</a:t>
            </a:r>
            <a:r>
              <a:rPr lang="en-US" altLang="ja-JP" sz="2000" dirty="0"/>
              <a:t>DP</a:t>
            </a:r>
            <a:r>
              <a:rPr lang="ja-JP" altLang="en-US" sz="2000" dirty="0"/>
              <a:t>メニューの内容</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6" name="テキスト プレースホルダー 1">
            <a:extLst>
              <a:ext uri="{FF2B5EF4-FFF2-40B4-BE49-F238E27FC236}">
                <a16:creationId xmlns:a16="http://schemas.microsoft.com/office/drawing/2014/main" id="{79AF7824-3F3C-492A-B6ED-6FAD41943091}"/>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ダイナミックプライシングの内容</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JEPX</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の価格等、電力の需要及び供給の状況に相関すると考えらえる指標を記入すること。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メニューの詳細</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メニューについて詳細に説明すること。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注）「令和２年度ダイナミックプライシングによる電動車の充電シフト実証事業」及び「令和３年度ダイナミックプライ</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シングによる電動車の充電シフト実証事業」 に参加した小売電気事業者及び（コンソーシアム含む）が</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メニューを提供する場合は、令和２年度</a:t>
            </a:r>
            <a:r>
              <a:rPr lang="ja-JP" altLang="en-US" dirty="0">
                <a:solidFill>
                  <a:srgbClr val="000000"/>
                </a:solidFill>
              </a:rPr>
              <a:t>及び</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令和３年度に実施した料金メニューと同一なのか新規なの</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か違いが分かるよう明記すること。（比較表でも可）</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00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メニューの内容は、</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SII</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のホ－ムページに掲載された「実証事業活動事例と、海外での参考事例紹介」を</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000000"/>
                </a:solidFill>
              </a:rPr>
              <a:t>　　　　</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参照し計画策定すること。</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000000"/>
                </a:solidFill>
              </a:rPr>
              <a:t>　注）小売電気事業者と需要家のメリットの両立に向けて、人間系に加えて、充放電タイミングの自動化を図る場合</a:t>
            </a:r>
            <a:endParaRPr lang="en-US" altLang="ja-JP" dirty="0">
              <a:solidFill>
                <a:srgbClr val="00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000000"/>
                </a:solidFill>
              </a:rPr>
              <a:t>　　　　は、具体的な計画内容がよく分かるよう明記すること。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000000"/>
              </a:solidFill>
            </a:endParaRPr>
          </a:p>
        </p:txBody>
      </p:sp>
      <p:sp>
        <p:nvSpPr>
          <p:cNvPr id="10" name="正方形/長方形 9">
            <a:extLst>
              <a:ext uri="{FF2B5EF4-FFF2-40B4-BE49-F238E27FC236}">
                <a16:creationId xmlns:a16="http://schemas.microsoft.com/office/drawing/2014/main" id="{4F420E6E-1652-463C-9D21-D3D770D5BA4C}"/>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7364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実証内容（料金メニュー）</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r>
              <a:rPr lang="ja-JP" altLang="en-US" sz="2000" dirty="0"/>
              <a:t>２</a:t>
            </a:r>
            <a:r>
              <a:rPr lang="en-US" altLang="ja-JP" sz="2000" dirty="0"/>
              <a:t>-</a:t>
            </a:r>
            <a:r>
              <a:rPr lang="ja-JP" altLang="en-US" sz="2000" dirty="0"/>
              <a:t>２． 非</a:t>
            </a:r>
            <a:r>
              <a:rPr lang="en-US" altLang="ja-JP" sz="2000" dirty="0"/>
              <a:t>DP</a:t>
            </a:r>
            <a:r>
              <a:rPr lang="ja-JP" altLang="en-US" sz="2000" dirty="0"/>
              <a:t>メニューの内容</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8" name="テキスト プレースホルダー 1">
            <a:extLst>
              <a:ext uri="{FF2B5EF4-FFF2-40B4-BE49-F238E27FC236}">
                <a16:creationId xmlns:a16="http://schemas.microsoft.com/office/drawing/2014/main" id="{EEC4A3F9-1BA4-47C9-9783-6030773667A5}"/>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非</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メニューの内容</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メニューと比較するために設定する非</a:t>
            </a:r>
            <a:r>
              <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メニューについて詳細に説明すること。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000000"/>
              </a:solidFill>
            </a:endParaRPr>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注）本年度は非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期間を設定せず、「令和３年度ダイナミックプライシングによる電動車の充電シフト実証事業」</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r>
              <a:rPr lang="ja-JP" altLang="en-US" dirty="0"/>
              <a:t>　　　　</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で得られた非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メニューのデータを活用する場合は、下記項目について明示すること。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indent="0">
              <a:buClr>
                <a:srgbClr val="FFFFFF">
                  <a:lumMod val="75000"/>
                </a:srgbClr>
              </a:buClr>
              <a:buNone/>
              <a:defRPr/>
            </a:pPr>
            <a:endParaRPr lang="en-US" altLang="ja-JP" dirty="0"/>
          </a:p>
          <a:p>
            <a:pPr marL="0" indent="0">
              <a:buClr>
                <a:srgbClr val="FFFFFF">
                  <a:lumMod val="75000"/>
                </a:srgbClr>
              </a:buClr>
              <a:buNone/>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・データ活用人数</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・データ活用期間</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・活用するデータの内容</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00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2C621FB8-A805-476A-B98F-392A0ADBA4CB}"/>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27705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実証内容（実証参加者）</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r>
              <a:rPr lang="ja-JP" altLang="en-US" sz="2000" dirty="0"/>
              <a:t>３．実証参加者（実証参加電動車）について</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6" name="テキスト プレースホルダー 1">
            <a:extLst>
              <a:ext uri="{FF2B5EF4-FFF2-40B4-BE49-F238E27FC236}">
                <a16:creationId xmlns:a16="http://schemas.microsoft.com/office/drawing/2014/main" id="{E15D12A8-6848-47B1-90CF-BA464448192C}"/>
              </a:ext>
            </a:extLst>
          </p:cNvPr>
          <p:cNvSpPr txBox="1">
            <a:spLocks/>
          </p:cNvSpPr>
          <p:nvPr/>
        </p:nvSpPr>
        <p:spPr>
          <a:xfrm>
            <a:off x="199710" y="1150870"/>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実証参加予定者（予定電動車）の情報</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注）記入必須項目は</a:t>
            </a:r>
            <a:r>
              <a:rPr lang="ja-JP" altLang="en-US" dirty="0">
                <a:solidFill>
                  <a:srgbClr val="000000"/>
                </a:solidFill>
              </a:rPr>
              <a:t>下記</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のとおりとし、テキストボックスを削除後、表の行数及びレイアウトを調整すること。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実証参加者の募集方法と参加</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実証参加者予定数の計画達成するための行動</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実証協力費の種別</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64DBFF37-C799-4A1C-B8F4-3CCB386CAEDD}"/>
              </a:ext>
            </a:extLst>
          </p:cNvPr>
          <p:cNvGraphicFramePr>
            <a:graphicFrameLocks noGrp="1"/>
          </p:cNvGraphicFramePr>
          <p:nvPr>
            <p:extLst>
              <p:ext uri="{D42A27DB-BD31-4B8C-83A1-F6EECF244321}">
                <p14:modId xmlns:p14="http://schemas.microsoft.com/office/powerpoint/2010/main" val="2619886707"/>
              </p:ext>
            </p:extLst>
          </p:nvPr>
        </p:nvGraphicFramePr>
        <p:xfrm>
          <a:off x="423557" y="2219629"/>
          <a:ext cx="3750878" cy="2689076"/>
        </p:xfrm>
        <a:graphic>
          <a:graphicData uri="http://schemas.openxmlformats.org/drawingml/2006/table">
            <a:tbl>
              <a:tblPr firstRow="1" firstCol="1" lastRow="1" bandRow="1">
                <a:tableStyleId>{5C22544A-7EE6-4342-B048-85BDC9FD1C3A}</a:tableStyleId>
              </a:tblPr>
              <a:tblGrid>
                <a:gridCol w="862850">
                  <a:extLst>
                    <a:ext uri="{9D8B030D-6E8A-4147-A177-3AD203B41FA5}">
                      <a16:colId xmlns:a16="http://schemas.microsoft.com/office/drawing/2014/main" val="1307790332"/>
                    </a:ext>
                  </a:extLst>
                </a:gridCol>
                <a:gridCol w="431075">
                  <a:extLst>
                    <a:ext uri="{9D8B030D-6E8A-4147-A177-3AD203B41FA5}">
                      <a16:colId xmlns:a16="http://schemas.microsoft.com/office/drawing/2014/main" val="4177159435"/>
                    </a:ext>
                  </a:extLst>
                </a:gridCol>
                <a:gridCol w="405516">
                  <a:extLst>
                    <a:ext uri="{9D8B030D-6E8A-4147-A177-3AD203B41FA5}">
                      <a16:colId xmlns:a16="http://schemas.microsoft.com/office/drawing/2014/main" val="2975899265"/>
                    </a:ext>
                  </a:extLst>
                </a:gridCol>
                <a:gridCol w="597458">
                  <a:extLst>
                    <a:ext uri="{9D8B030D-6E8A-4147-A177-3AD203B41FA5}">
                      <a16:colId xmlns:a16="http://schemas.microsoft.com/office/drawing/2014/main" val="3695160658"/>
                    </a:ext>
                  </a:extLst>
                </a:gridCol>
                <a:gridCol w="423699">
                  <a:extLst>
                    <a:ext uri="{9D8B030D-6E8A-4147-A177-3AD203B41FA5}">
                      <a16:colId xmlns:a16="http://schemas.microsoft.com/office/drawing/2014/main" val="841062017"/>
                    </a:ext>
                  </a:extLst>
                </a:gridCol>
                <a:gridCol w="423699">
                  <a:extLst>
                    <a:ext uri="{9D8B030D-6E8A-4147-A177-3AD203B41FA5}">
                      <a16:colId xmlns:a16="http://schemas.microsoft.com/office/drawing/2014/main" val="2677765372"/>
                    </a:ext>
                  </a:extLst>
                </a:gridCol>
                <a:gridCol w="606581">
                  <a:extLst>
                    <a:ext uri="{9D8B030D-6E8A-4147-A177-3AD203B41FA5}">
                      <a16:colId xmlns:a16="http://schemas.microsoft.com/office/drawing/2014/main" val="1368395998"/>
                    </a:ext>
                  </a:extLst>
                </a:gridCol>
              </a:tblGrid>
              <a:tr h="0">
                <a:tc rowSpan="2">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実施</a:t>
                      </a:r>
                      <a:endParaRPr lang="en-US" altLang="ja-JP" sz="1200" b="1" u="none" strike="noStrike" dirty="0">
                        <a:effectLst/>
                        <a:latin typeface="メイリオ" panose="020B0604030504040204" pitchFamily="50" charset="-128"/>
                        <a:ea typeface="メイリオ" panose="020B0604030504040204" pitchFamily="50" charset="-128"/>
                      </a:endParaRPr>
                    </a:p>
                    <a:p>
                      <a:pPr algn="ctr" fontAlgn="ctr"/>
                      <a:r>
                        <a:rPr lang="ja-JP" altLang="en-US" sz="1200" b="1" u="none" strike="noStrike" dirty="0">
                          <a:effectLst/>
                          <a:latin typeface="メイリオ" panose="020B0604030504040204" pitchFamily="50" charset="-128"/>
                          <a:ea typeface="メイリオ" panose="020B0604030504040204" pitchFamily="50" charset="-128"/>
                        </a:rPr>
                        <a:t>電力管区</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B w="38100" cap="flat" cmpd="sng" algn="ctr">
                      <a:solidFill>
                        <a:schemeClr val="bg1"/>
                      </a:solidFill>
                      <a:prstDash val="solid"/>
                      <a:round/>
                      <a:headEnd type="none" w="med" len="med"/>
                      <a:tailEnd type="none" w="med" len="med"/>
                    </a:lnB>
                  </a:tcPr>
                </a:tc>
                <a:tc gridSpan="3">
                  <a:txBody>
                    <a:bodyPr/>
                    <a:lstStyle/>
                    <a:p>
                      <a:pPr algn="ctr" fontAlgn="ctr"/>
                      <a:r>
                        <a:rPr lang="ja-JP" altLang="en-US" sz="1200" b="1" u="none" strike="noStrike" dirty="0">
                          <a:effectLst/>
                          <a:latin typeface="メイリオ" panose="020B0604030504040204" pitchFamily="50" charset="-128"/>
                          <a:ea typeface="メイリオ" panose="020B0604030504040204" pitchFamily="50" charset="-128"/>
                        </a:rPr>
                        <a:t>実証参加</a:t>
                      </a:r>
                      <a:endParaRPr lang="en-US" altLang="ja-JP" sz="1200" b="1" u="none" strike="noStrike" dirty="0">
                        <a:effectLst/>
                        <a:latin typeface="メイリオ" panose="020B0604030504040204" pitchFamily="50" charset="-128"/>
                        <a:ea typeface="メイリオ" panose="020B0604030504040204" pitchFamily="50" charset="-128"/>
                      </a:endParaRPr>
                    </a:p>
                    <a:p>
                      <a:pPr algn="ctr" fontAlgn="ctr"/>
                      <a:r>
                        <a:rPr lang="ja-JP" altLang="en-US" sz="1200" b="1" u="none" strike="noStrike" dirty="0">
                          <a:effectLst/>
                          <a:latin typeface="メイリオ" panose="020B0604030504040204" pitchFamily="50" charset="-128"/>
                          <a:ea typeface="メイリオ" panose="020B0604030504040204" pitchFamily="50" charset="-128"/>
                        </a:rPr>
                        <a:t>予定者数</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200" b="1" i="0" u="none" strike="noStrike" dirty="0">
                          <a:solidFill>
                            <a:schemeClr val="bg1"/>
                          </a:solidFill>
                          <a:effectLst/>
                          <a:latin typeface="メイリオ" panose="020B0604030504040204" pitchFamily="50" charset="-128"/>
                          <a:ea typeface="メイリオ" panose="020B0604030504040204" pitchFamily="50" charset="-128"/>
                        </a:rPr>
                        <a:t>実証参加</a:t>
                      </a:r>
                      <a:endParaRPr lang="en-US" altLang="ja-JP" sz="1200" b="1" i="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b="1" i="0" u="none" strike="noStrike" dirty="0">
                          <a:solidFill>
                            <a:schemeClr val="bg1"/>
                          </a:solidFill>
                          <a:effectLst/>
                          <a:latin typeface="メイリオ" panose="020B0604030504040204" pitchFamily="50" charset="-128"/>
                          <a:ea typeface="メイリオ" panose="020B0604030504040204" pitchFamily="50" charset="-128"/>
                        </a:rPr>
                        <a:t>予定電動車数</a:t>
                      </a:r>
                    </a:p>
                  </a:txBody>
                  <a:tcPr marL="9525" marR="9525" marT="9525" marB="0"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11097477"/>
                  </a:ext>
                </a:extLst>
              </a:tr>
              <a:tr h="152400">
                <a:tc vMerge="1">
                  <a:txBody>
                    <a:bodyPr/>
                    <a:lstStyle/>
                    <a:p>
                      <a:pPr algn="ctr" fontAlgn="ctr"/>
                      <a:r>
                        <a:rPr lang="ja-JP" altLang="en-US" sz="1200" u="none" strike="noStrike" dirty="0">
                          <a:effectLst/>
                          <a:latin typeface="メイリオ" panose="020B0604030504040204" pitchFamily="50" charset="-128"/>
                          <a:ea typeface="メイリオ" panose="020B0604030504040204" pitchFamily="50" charset="-128"/>
                        </a:rPr>
                        <a:t>実施電力管区</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個人</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法人</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合計</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個人</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法人</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合計</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74472690"/>
                  </a:ext>
                </a:extLst>
              </a:tr>
              <a:tr h="152400">
                <a:tc>
                  <a:txBody>
                    <a:bodyPr/>
                    <a:lstStyle/>
                    <a:p>
                      <a:pPr algn="ctr" fontAlgn="ctr"/>
                      <a:r>
                        <a:rPr lang="ja-JP" altLang="en-US" sz="1200" u="none" strike="noStrike" dirty="0">
                          <a:effectLst/>
                          <a:latin typeface="メイリオ" panose="020B0604030504040204" pitchFamily="50" charset="-128"/>
                          <a:ea typeface="メイリオ" panose="020B0604030504040204" pitchFamily="50" charset="-128"/>
                        </a:rPr>
                        <a:t>北海道</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681089844"/>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東北</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359104657"/>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東京</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530941945"/>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中部</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762854110"/>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北陸</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528392090"/>
                  </a:ext>
                </a:extLst>
              </a:tr>
              <a:tr h="197336">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関西</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492496350"/>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中国</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267006018"/>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四国</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943748193"/>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九州</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4077722944"/>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沖縄</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847273978"/>
                  </a:ext>
                </a:extLst>
              </a:tr>
              <a:tr h="152400">
                <a:tc>
                  <a:txBody>
                    <a:bodyPr/>
                    <a:lstStyle/>
                    <a:p>
                      <a:pPr algn="ctr" fontAlgn="ctr"/>
                      <a:r>
                        <a:rPr lang="ja-JP" altLang="en-US" sz="1200" u="none" strike="noStrike">
                          <a:effectLst/>
                          <a:latin typeface="メイリオ" panose="020B0604030504040204" pitchFamily="50" charset="-128"/>
                          <a:ea typeface="メイリオ" panose="020B0604030504040204" pitchFamily="50" charset="-128"/>
                        </a:rPr>
                        <a:t>合計</a:t>
                      </a: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525904968"/>
                  </a:ext>
                </a:extLst>
              </a:tr>
            </a:tbl>
          </a:graphicData>
        </a:graphic>
      </p:graphicFrame>
      <p:graphicFrame>
        <p:nvGraphicFramePr>
          <p:cNvPr id="10" name="表 9">
            <a:extLst>
              <a:ext uri="{FF2B5EF4-FFF2-40B4-BE49-F238E27FC236}">
                <a16:creationId xmlns:a16="http://schemas.microsoft.com/office/drawing/2014/main" id="{38AEE513-00E3-41BF-8255-6F97FA9DA739}"/>
              </a:ext>
            </a:extLst>
          </p:cNvPr>
          <p:cNvGraphicFramePr>
            <a:graphicFrameLocks noGrp="1"/>
          </p:cNvGraphicFramePr>
          <p:nvPr>
            <p:extLst>
              <p:ext uri="{D42A27DB-BD31-4B8C-83A1-F6EECF244321}">
                <p14:modId xmlns:p14="http://schemas.microsoft.com/office/powerpoint/2010/main" val="3747122112"/>
              </p:ext>
            </p:extLst>
          </p:nvPr>
        </p:nvGraphicFramePr>
        <p:xfrm>
          <a:off x="4658487" y="2232307"/>
          <a:ext cx="2807788" cy="1123320"/>
        </p:xfrm>
        <a:graphic>
          <a:graphicData uri="http://schemas.openxmlformats.org/drawingml/2006/table">
            <a:tbl>
              <a:tblPr firstRow="1" firstCol="1" lastRow="1" bandRow="1">
                <a:tableStyleId>{5C22544A-7EE6-4342-B048-85BDC9FD1C3A}</a:tableStyleId>
              </a:tblPr>
              <a:tblGrid>
                <a:gridCol w="2037276">
                  <a:extLst>
                    <a:ext uri="{9D8B030D-6E8A-4147-A177-3AD203B41FA5}">
                      <a16:colId xmlns:a16="http://schemas.microsoft.com/office/drawing/2014/main" val="1162233968"/>
                    </a:ext>
                  </a:extLst>
                </a:gridCol>
                <a:gridCol w="770512">
                  <a:extLst>
                    <a:ext uri="{9D8B030D-6E8A-4147-A177-3AD203B41FA5}">
                      <a16:colId xmlns:a16="http://schemas.microsoft.com/office/drawing/2014/main" val="936588062"/>
                    </a:ext>
                  </a:extLst>
                </a:gridCol>
              </a:tblGrid>
              <a:tr h="316832">
                <a:tc>
                  <a:txBody>
                    <a:bodyPr/>
                    <a:lstStyle/>
                    <a:p>
                      <a:pPr algn="ctr" fontAlgn="ctr"/>
                      <a:r>
                        <a:rPr lang="ja-JP" altLang="en-US" sz="1200" u="none" strike="noStrike" dirty="0">
                          <a:effectLst/>
                          <a:latin typeface="メイリオ" panose="020B0604030504040204" pitchFamily="50" charset="-128"/>
                          <a:ea typeface="メイリオ" panose="020B0604030504040204" pitchFamily="50" charset="-128"/>
                        </a:rPr>
                        <a:t>導入車種名</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計画</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493315983"/>
                  </a:ext>
                </a:extLst>
              </a:tr>
              <a:tr h="201622">
                <a:tc>
                  <a:txBody>
                    <a:bodyPr/>
                    <a:lstStyle/>
                    <a:p>
                      <a:pPr algn="ctr" fontAlgn="ct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686676582"/>
                  </a:ext>
                </a:extLst>
              </a:tr>
              <a:tr h="201622">
                <a:tc>
                  <a:txBody>
                    <a:bodyPr/>
                    <a:lstStyle/>
                    <a:p>
                      <a:pPr algn="ctr" fontAlgn="ct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331869516"/>
                  </a:ext>
                </a:extLst>
              </a:tr>
              <a:tr h="201622">
                <a:tc>
                  <a:txBody>
                    <a:bodyPr/>
                    <a:lstStyle/>
                    <a:p>
                      <a:pPr algn="ctr" fontAlgn="ct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468622201"/>
                  </a:ext>
                </a:extLst>
              </a:tr>
              <a:tr h="201622">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052569682"/>
                  </a:ext>
                </a:extLst>
              </a:tr>
            </a:tbl>
          </a:graphicData>
        </a:graphic>
      </p:graphicFrame>
      <p:graphicFrame>
        <p:nvGraphicFramePr>
          <p:cNvPr id="11" name="表 10">
            <a:extLst>
              <a:ext uri="{FF2B5EF4-FFF2-40B4-BE49-F238E27FC236}">
                <a16:creationId xmlns:a16="http://schemas.microsoft.com/office/drawing/2014/main" id="{317BA240-7817-4844-BDF1-A2C6ED5E308E}"/>
              </a:ext>
            </a:extLst>
          </p:cNvPr>
          <p:cNvGraphicFramePr>
            <a:graphicFrameLocks noGrp="1"/>
          </p:cNvGraphicFramePr>
          <p:nvPr>
            <p:extLst>
              <p:ext uri="{D42A27DB-BD31-4B8C-83A1-F6EECF244321}">
                <p14:modId xmlns:p14="http://schemas.microsoft.com/office/powerpoint/2010/main" val="2258820362"/>
              </p:ext>
            </p:extLst>
          </p:nvPr>
        </p:nvGraphicFramePr>
        <p:xfrm>
          <a:off x="4658486" y="3533551"/>
          <a:ext cx="2807787" cy="880892"/>
        </p:xfrm>
        <a:graphic>
          <a:graphicData uri="http://schemas.openxmlformats.org/drawingml/2006/table">
            <a:tbl>
              <a:tblPr firstRow="1" firstCol="1" lastRow="1" bandRow="1">
                <a:tableStyleId>{5C22544A-7EE6-4342-B048-85BDC9FD1C3A}</a:tableStyleId>
              </a:tblPr>
              <a:tblGrid>
                <a:gridCol w="2044464">
                  <a:extLst>
                    <a:ext uri="{9D8B030D-6E8A-4147-A177-3AD203B41FA5}">
                      <a16:colId xmlns:a16="http://schemas.microsoft.com/office/drawing/2014/main" val="4135403196"/>
                    </a:ext>
                  </a:extLst>
                </a:gridCol>
                <a:gridCol w="763323">
                  <a:extLst>
                    <a:ext uri="{9D8B030D-6E8A-4147-A177-3AD203B41FA5}">
                      <a16:colId xmlns:a16="http://schemas.microsoft.com/office/drawing/2014/main" val="499178566"/>
                    </a:ext>
                  </a:extLst>
                </a:gridCol>
              </a:tblGrid>
              <a:tr h="220223">
                <a:tc>
                  <a:txBody>
                    <a:bodyPr/>
                    <a:lstStyle/>
                    <a:p>
                      <a:pPr algn="ctr" fontAlgn="ctr"/>
                      <a:r>
                        <a:rPr lang="zh-TW" altLang="en-US" sz="1200" u="none" strike="noStrike" dirty="0">
                          <a:solidFill>
                            <a:schemeClr val="bg1"/>
                          </a:solidFill>
                          <a:effectLst/>
                          <a:latin typeface="メイリオ" panose="020B0604030504040204" pitchFamily="50" charset="-128"/>
                          <a:ea typeface="メイリオ" panose="020B0604030504040204" pitchFamily="50" charset="-128"/>
                        </a:rPr>
                        <a:t>充放電設備</a:t>
                      </a: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導入</a:t>
                      </a:r>
                      <a:r>
                        <a:rPr lang="zh-TW" altLang="en-US" sz="1200" u="none" strike="noStrike" dirty="0">
                          <a:solidFill>
                            <a:schemeClr val="bg1"/>
                          </a:solidFill>
                          <a:effectLst/>
                          <a:latin typeface="メイリオ" panose="020B0604030504040204" pitchFamily="50" charset="-128"/>
                          <a:ea typeface="メイリオ" panose="020B0604030504040204" pitchFamily="50" charset="-128"/>
                        </a:rPr>
                        <a:t>台数</a:t>
                      </a:r>
                      <a:endParaRPr lang="zh-TW"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計画</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347333814"/>
                  </a:ext>
                </a:extLst>
              </a:tr>
              <a:tr h="220223">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rPr>
                        <a:t>充放電</a:t>
                      </a: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829709882"/>
                  </a:ext>
                </a:extLst>
              </a:tr>
              <a:tr h="220223">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rPr>
                        <a:t>充電のみ</a:t>
                      </a: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78345625"/>
                  </a:ext>
                </a:extLst>
              </a:tr>
              <a:tr h="220223">
                <a:tc>
                  <a:txBody>
                    <a:bodyPr/>
                    <a:lstStyle/>
                    <a:p>
                      <a:pPr algn="ctr" fontAlgn="ct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375386488"/>
                  </a:ext>
                </a:extLst>
              </a:tr>
            </a:tbl>
          </a:graphicData>
        </a:graphic>
      </p:graphicFrame>
      <p:graphicFrame>
        <p:nvGraphicFramePr>
          <p:cNvPr id="12" name="表 11">
            <a:extLst>
              <a:ext uri="{FF2B5EF4-FFF2-40B4-BE49-F238E27FC236}">
                <a16:creationId xmlns:a16="http://schemas.microsoft.com/office/drawing/2014/main" id="{6D300EAC-BFEC-44DD-837C-C2156327FE81}"/>
              </a:ext>
            </a:extLst>
          </p:cNvPr>
          <p:cNvGraphicFramePr>
            <a:graphicFrameLocks noGrp="1"/>
          </p:cNvGraphicFramePr>
          <p:nvPr>
            <p:extLst>
              <p:ext uri="{D42A27DB-BD31-4B8C-83A1-F6EECF244321}">
                <p14:modId xmlns:p14="http://schemas.microsoft.com/office/powerpoint/2010/main" val="3255029694"/>
              </p:ext>
            </p:extLst>
          </p:nvPr>
        </p:nvGraphicFramePr>
        <p:xfrm>
          <a:off x="4658486" y="4575251"/>
          <a:ext cx="2807787" cy="441462"/>
        </p:xfrm>
        <a:graphic>
          <a:graphicData uri="http://schemas.openxmlformats.org/drawingml/2006/table">
            <a:tbl>
              <a:tblPr firstRow="1" firstCol="1" lastRow="1" bandRow="1">
                <a:tableStyleId>{5C22544A-7EE6-4342-B048-85BDC9FD1C3A}</a:tableStyleId>
              </a:tblPr>
              <a:tblGrid>
                <a:gridCol w="2044464">
                  <a:extLst>
                    <a:ext uri="{9D8B030D-6E8A-4147-A177-3AD203B41FA5}">
                      <a16:colId xmlns:a16="http://schemas.microsoft.com/office/drawing/2014/main" val="4135403196"/>
                    </a:ext>
                  </a:extLst>
                </a:gridCol>
                <a:gridCol w="763323">
                  <a:extLst>
                    <a:ext uri="{9D8B030D-6E8A-4147-A177-3AD203B41FA5}">
                      <a16:colId xmlns:a16="http://schemas.microsoft.com/office/drawing/2014/main" val="499178566"/>
                    </a:ext>
                  </a:extLst>
                </a:gridCol>
              </a:tblGrid>
              <a:tr h="441462">
                <a:tc>
                  <a:txBody>
                    <a:bodyPr/>
                    <a:lstStyle/>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rPr>
                        <a:t>充放電設備導入事業　</a:t>
                      </a:r>
                      <a:endParaRPr lang="en-US" altLang="ja-JP" sz="1200" b="0" i="0" u="none" strike="noStrike" dirty="0">
                        <a:solidFill>
                          <a:schemeClr val="bg1"/>
                        </a:solidFill>
                        <a:effectLst/>
                        <a:latin typeface="メイリオ" panose="020B0604030504040204" pitchFamily="50" charset="-128"/>
                        <a:ea typeface="メイリオ" panose="020B0604030504040204" pitchFamily="50" charset="-128"/>
                      </a:endParaRPr>
                    </a:p>
                    <a:p>
                      <a:pPr algn="ctr" fontAlgn="ctr"/>
                      <a:r>
                        <a:rPr lang="ja-JP" altLang="en-US" sz="1200" b="0" i="0" u="none" strike="noStrike" dirty="0">
                          <a:solidFill>
                            <a:schemeClr val="bg1"/>
                          </a:solidFill>
                          <a:effectLst/>
                          <a:latin typeface="メイリオ" panose="020B0604030504040204" pitchFamily="50" charset="-128"/>
                          <a:ea typeface="メイリオ" panose="020B0604030504040204" pitchFamily="50" charset="-128"/>
                        </a:rPr>
                        <a:t>申請予定件数</a:t>
                      </a:r>
                    </a:p>
                  </a:txBody>
                  <a:tcPr marL="9525" marR="9525" marT="9525" marB="0" anchor="ctr"/>
                </a:tc>
                <a:tc>
                  <a:txBody>
                    <a:bodyPr/>
                    <a:lstStyle/>
                    <a:p>
                      <a:pPr algn="ctr" fontAlgn="ct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2829709882"/>
                  </a:ext>
                </a:extLst>
              </a:tr>
            </a:tbl>
          </a:graphicData>
        </a:graphic>
      </p:graphicFrame>
      <p:sp>
        <p:nvSpPr>
          <p:cNvPr id="14" name="正方形/長方形 13">
            <a:extLst>
              <a:ext uri="{FF2B5EF4-FFF2-40B4-BE49-F238E27FC236}">
                <a16:creationId xmlns:a16="http://schemas.microsoft.com/office/drawing/2014/main" id="{4A435739-7CEA-45C2-B600-BEC2F0AC3297}"/>
              </a:ext>
            </a:extLst>
          </p:cNvPr>
          <p:cNvSpPr/>
          <p:nvPr/>
        </p:nvSpPr>
        <p:spPr bwMode="auto">
          <a:xfrm>
            <a:off x="7546018" y="62384"/>
            <a:ext cx="217726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p:txBody>
      </p:sp>
    </p:spTree>
    <p:extLst>
      <p:ext uri="{BB962C8B-B14F-4D97-AF65-F5344CB8AC3E}">
        <p14:creationId xmlns:p14="http://schemas.microsoft.com/office/powerpoint/2010/main" val="236097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４</a:t>
            </a:r>
            <a:r>
              <a:rPr kumimoji="1" lang="en-US" altLang="ja-JP"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スケジュール</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lang="ja-JP" altLang="en-US" sz="2000" dirty="0">
                <a:solidFill>
                  <a:srgbClr val="000000"/>
                </a:solidFill>
              </a:rPr>
              <a:t>４</a:t>
            </a:r>
            <a:r>
              <a:rPr kumimoji="1" lang="ja-JP" altLang="en-US" sz="20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．全体スケジュール</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6" name="テキスト プレースホルダー 1">
            <a:extLst>
              <a:ext uri="{FF2B5EF4-FFF2-40B4-BE49-F238E27FC236}">
                <a16:creationId xmlns:a16="http://schemas.microsoft.com/office/drawing/2014/main" id="{1F78F3AD-DB44-454E-948C-26F3FE8EB809}"/>
              </a:ext>
            </a:extLst>
          </p:cNvPr>
          <p:cNvSpPr txBox="1">
            <a:spLocks/>
          </p:cNvSpPr>
          <p:nvPr/>
        </p:nvSpPr>
        <p:spPr>
          <a:xfrm>
            <a:off x="199710" y="1137807"/>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事業における全体スケジュール</a:t>
            </a: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を説明すること。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注）記入必須項目は下記のとおりとする。</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・体制構築</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・システム構築</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zh-TW"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実証参加者募集期間</a:t>
            </a:r>
            <a:endParaRPr kumimoji="1" lang="en-US" altLang="zh-TW"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・充電シフト実証期間（このページでは大まかな日程のみ明示し、詳細については次ページで明示すること）</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令和</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3</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年度ダイナミックプライシングによる電動車の充電シフト実証事業」に参加した小売電気事業者が</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メニューを提供する者として</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sz="1300" dirty="0"/>
              <a:t>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参加する事業の場合は、充電シフト実証の期間が</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30</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日間以上であり、そのうち</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メニュー適用期間が</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15</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日間以上、かつ</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sz="1300" dirty="0"/>
              <a:t>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適用期間中に参加する全ての実証参加電動車が基礎充電設備からの充電行動を１回以上実施されることが要件のため注意すること。</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「令和３年度ダイナミックプライシングによる電動車の充電シフト実証事業」に参加した実証参加者は、「令和３年度ダイナミックプライシング</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sz="1300" dirty="0"/>
              <a:t>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による電動車の充電シフト実証事業」で取得した非</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メニューの適用データを提出し、これを用いて分析できる場合、</a:t>
            </a:r>
            <a:r>
              <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メニューの適用</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sz="1300" dirty="0"/>
              <a:t>　　　　</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のみでも充電シフト実証とする 。</a:t>
            </a:r>
            <a:endParaRPr kumimoji="1" lang="en-US" altLang="ja-JP"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注）上記以外の事業者は充電シフト実証の期間のうち</a:t>
            </a:r>
            <a:r>
              <a:rPr kumimoji="1" lang="en-US" altLang="ja-JP"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DP</a:t>
            </a: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メニュー適用期間が</a:t>
            </a:r>
            <a:r>
              <a:rPr kumimoji="1" lang="en-US" altLang="ja-JP"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10</a:t>
            </a: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日間以上であり、</a:t>
            </a:r>
            <a:r>
              <a:rPr kumimoji="1" lang="en-US" altLang="ja-JP"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DP</a:t>
            </a: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メニュー</a:t>
            </a:r>
            <a:endParaRPr kumimoji="1" lang="en-US" altLang="ja-JP"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適用期間中に基礎充電設備からの充電行動が１回以上実施されること。</a:t>
            </a:r>
            <a:endParaRPr kumimoji="1" lang="en-US" altLang="zh-TW" sz="13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・充電シフト実証に係るデータ取得予定期間（</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メニュー期間と非</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メニュー期間）</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solidFill>
                  <a:srgbClr val="FF0000"/>
                </a:solidFill>
              </a:rPr>
              <a:t>　・実証参加者のアンケート取得時期</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・充電シフト実証に係るデータ分析予定期間</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8FFB953-B17E-42E9-B78B-5EDA7015DFBB}"/>
              </a:ext>
            </a:extLst>
          </p:cNvPr>
          <p:cNvSpPr/>
          <p:nvPr/>
        </p:nvSpPr>
        <p:spPr bwMode="auto">
          <a:xfrm>
            <a:off x="7546018" y="62384"/>
            <a:ext cx="217726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089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実証内容（実証の内容）</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５．</a:t>
            </a:r>
            <a:r>
              <a:rPr lang="en-US" altLang="ja-JP" sz="2000" dirty="0"/>
              <a:t>DP</a:t>
            </a:r>
            <a:r>
              <a:rPr lang="ja-JP" altLang="en-US" sz="2000" dirty="0"/>
              <a:t>メニュー・非</a:t>
            </a:r>
            <a:r>
              <a:rPr lang="en-US" altLang="ja-JP" sz="2000" dirty="0"/>
              <a:t>DP</a:t>
            </a:r>
            <a:r>
              <a:rPr lang="ja-JP" altLang="en-US" sz="2000" dirty="0"/>
              <a:t>メニューの提供方法</a:t>
            </a:r>
            <a:endPar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8" name="テキスト プレースホルダー 1">
            <a:extLst>
              <a:ext uri="{FF2B5EF4-FFF2-40B4-BE49-F238E27FC236}">
                <a16:creationId xmlns:a16="http://schemas.microsoft.com/office/drawing/2014/main" id="{2CCE5817-3083-4F78-8CEC-45FAB00FF89C}"/>
              </a:ext>
            </a:extLst>
          </p:cNvPr>
          <p:cNvSpPr txBox="1">
            <a:spLocks/>
          </p:cNvSpPr>
          <p:nvPr/>
        </p:nvSpPr>
        <p:spPr>
          <a:xfrm>
            <a:off x="199710" y="1150870"/>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メニュー・非</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メニューの期間</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5BAC">
                    <a:lumMod val="60000"/>
                    <a:lumOff val="40000"/>
                  </a:srgbClr>
                </a:solidFill>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注）記入必須項目は下記のとおりとする。　</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メニュー実証期間</a:t>
            </a:r>
            <a:endParaRPr lang="en-US" altLang="ja-JP" dirty="0">
              <a:solidFill>
                <a:srgbClr val="FF0000"/>
              </a:solidFill>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・非</a:t>
            </a:r>
            <a:r>
              <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メニュー実証期間</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5BAC">
                  <a:lumMod val="60000"/>
                  <a:lumOff val="40000"/>
                </a:srgbClr>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lang="en-US" altLang="ja-JP" dirty="0">
                <a:solidFill>
                  <a:srgbClr val="FF0000"/>
                </a:solidFill>
              </a:rPr>
              <a:t>DP</a:t>
            </a:r>
            <a:r>
              <a:rPr lang="ja-JP" altLang="en-US" dirty="0">
                <a:solidFill>
                  <a:srgbClr val="FF0000"/>
                </a:solidFill>
              </a:rPr>
              <a:t>メニュー・非</a:t>
            </a:r>
            <a:r>
              <a:rPr lang="en-US" altLang="ja-JP" dirty="0">
                <a:solidFill>
                  <a:srgbClr val="FF0000"/>
                </a:solidFill>
              </a:rPr>
              <a:t>DP</a:t>
            </a:r>
            <a:r>
              <a:rPr lang="ja-JP" altLang="en-US" dirty="0">
                <a:solidFill>
                  <a:srgbClr val="FF0000"/>
                </a:solidFill>
              </a:rPr>
              <a:t>メニューの提供方法</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注）</a:t>
            </a:r>
            <a:r>
              <a:rPr lang="ja-JP" altLang="en-US" dirty="0"/>
              <a:t>実証参加者へ提供する</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メニューの提供方法を説明すること。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参考</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・実証参加者に対して、前半に非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メニュー（又は</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メニュー）を適用し、途中料金メニューを</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（又は非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メニュー）へ切り替えて行う（非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と</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の前後比較を行う）</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・全ての実証参加者は五月雨的に非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メニュー（又は</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メニュー）より実証を開始する</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メニューを適用しない実証参加者が含まれるため非</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メニューの提供は行わない</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lang="ja-JP" altLang="en-US" dirty="0"/>
              <a:t>　　　　　　</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（令和</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3</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年度実証参加者からの継続実証参加者のみ適用）</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・ある程度実証参加者が集まった段階で、前半から</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メニューが適用されるグループと、後半から</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DP</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メニュー</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が適用されるグループの</a:t>
            </a:r>
            <a:r>
              <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2</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つのグループに実証参加者をランダムに振分し実証を行う（ランダム割付）等</a:t>
            </a: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5BAC">
                  <a:lumMod val="60000"/>
                  <a:lumOff val="40000"/>
                </a:srgbClr>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充電シフト実証参加者へのアンケート取得方法</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5BAC">
                    <a:lumMod val="60000"/>
                    <a:lumOff val="40000"/>
                  </a:srgbClr>
                </a:solidFill>
                <a:effectLst/>
                <a:uLnTx/>
                <a:uFillTx/>
                <a:latin typeface="Meiryo UI" panose="020B0604030504040204" pitchFamily="50" charset="-128"/>
                <a:ea typeface="Meiryo UI" panose="020B0604030504040204" pitchFamily="50" charset="-128"/>
              </a:rPr>
              <a:t>　</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注）実証参加者のアンケート取得方法を詳細に説明すること。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58C5EA9-E2C9-4398-BC88-A3605E63E7B9}"/>
              </a:ext>
            </a:extLst>
          </p:cNvPr>
          <p:cNvSpPr/>
          <p:nvPr/>
        </p:nvSpPr>
        <p:spPr bwMode="auto">
          <a:xfrm>
            <a:off x="7546018" y="62384"/>
            <a:ext cx="217726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2.</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分析内容、分析手法</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13886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Autofit/>
          </a:bodyPr>
          <a:lstStyle/>
          <a:p>
            <a:r>
              <a:rPr lang="ja-JP" altLang="en-US" sz="1300" dirty="0"/>
              <a:t>３</a:t>
            </a:r>
            <a:r>
              <a:rPr lang="en-US" altLang="ja-JP" sz="1300" dirty="0"/>
              <a:t>.</a:t>
            </a:r>
            <a:r>
              <a:rPr lang="ja-JP" altLang="en-US" sz="1300" dirty="0"/>
              <a:t>実証内容（通知）</a:t>
            </a:r>
            <a:endParaRPr lang="en-US" altLang="ja-JP" sz="1300" dirty="0"/>
          </a:p>
        </p:txBody>
      </p:sp>
      <p:sp>
        <p:nvSpPr>
          <p:cNvPr id="4" name="テキスト プレースホルダー 3"/>
          <p:cNvSpPr>
            <a:spLocks noGrp="1"/>
          </p:cNvSpPr>
          <p:nvPr>
            <p:ph type="body" sz="quarter" idx="15"/>
          </p:nvPr>
        </p:nvSpPr>
        <p:spPr>
          <a:xfrm>
            <a:off x="200026" y="587379"/>
            <a:ext cx="9505950" cy="359445"/>
          </a:xfrm>
        </p:spPr>
        <p:txBody>
          <a:bodyPr>
            <a:noAutofit/>
          </a:bodyPr>
          <a:lstStyle/>
          <a:p>
            <a:pPr marL="0" marR="0" lvl="0" indent="0" algn="l" defTabSz="863600" rtl="0" eaLnBrk="1" fontAlgn="base" latinLnBrk="0" hangingPunct="1">
              <a:lnSpc>
                <a:spcPct val="100000"/>
              </a:lnSpc>
              <a:spcBef>
                <a:spcPts val="0"/>
              </a:spcBef>
              <a:spcAft>
                <a:spcPct val="0"/>
              </a:spcAft>
              <a:buClr>
                <a:srgbClr val="FFFFFF">
                  <a:lumMod val="75000"/>
                </a:srgbClr>
              </a:buClr>
              <a:buSzTx/>
              <a:buFont typeface="Wingdings" pitchFamily="2" charset="2"/>
              <a:buNone/>
              <a:tabLst/>
              <a:defRPr/>
            </a:pPr>
            <a:r>
              <a:rPr kumimoji="1" lang="ja-JP" altLang="en-US" sz="20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６．料金告知・行動勧奨等の通知</a:t>
            </a:r>
          </a:p>
        </p:txBody>
      </p:sp>
      <p:sp>
        <p:nvSpPr>
          <p:cNvPr id="7" name="テキスト プレースホルダー 6">
            <a:extLst>
              <a:ext uri="{FF2B5EF4-FFF2-40B4-BE49-F238E27FC236}">
                <a16:creationId xmlns:a16="http://schemas.microsoft.com/office/drawing/2014/main" id="{64229918-5751-497E-B2FD-B7BD1C48D01A}"/>
              </a:ext>
            </a:extLst>
          </p:cNvPr>
          <p:cNvSpPr>
            <a:spLocks noGrp="1"/>
          </p:cNvSpPr>
          <p:nvPr>
            <p:ph type="body" sz="quarter" idx="14"/>
          </p:nvPr>
        </p:nvSpPr>
        <p:spPr/>
        <p:txBody>
          <a:bodyPr/>
          <a:lstStyle/>
          <a:p>
            <a:endParaRPr lang="ja-JP" altLang="en-US" dirty="0"/>
          </a:p>
        </p:txBody>
      </p:sp>
      <p:sp>
        <p:nvSpPr>
          <p:cNvPr id="6" name="テキスト プレースホルダー 1">
            <a:extLst>
              <a:ext uri="{FF2B5EF4-FFF2-40B4-BE49-F238E27FC236}">
                <a16:creationId xmlns:a16="http://schemas.microsoft.com/office/drawing/2014/main" id="{0504A1F0-358D-4B55-8E78-3B722E45F5DA}"/>
              </a:ext>
            </a:extLst>
          </p:cNvPr>
          <p:cNvSpPr txBox="1">
            <a:spLocks/>
          </p:cNvSpPr>
          <p:nvPr/>
        </p:nvSpPr>
        <p:spPr>
          <a:xfrm>
            <a:off x="199710" y="1150870"/>
            <a:ext cx="9505950" cy="5327871"/>
          </a:xfrm>
          <a:prstGeom prst="rect">
            <a:avLst/>
          </a:prstGeom>
          <a:solidFill>
            <a:srgbClr val="FFFFCC"/>
          </a:solidFill>
        </p:spPr>
        <p:txBody>
          <a:bodyPr vert="horz" lIns="91440" tIns="45720" rIns="91440" bIns="45720" rtlCol="0">
            <a:noAutofit/>
          </a:bodyPr>
          <a:lstStyle>
            <a:lvl1pPr marL="187325"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n"/>
              <a:tabLst/>
              <a:defRPr kumimoji="1" sz="16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565150" marR="0" indent="-187325" algn="l" defTabSz="863600" rtl="0" eaLnBrk="1" fontAlgn="base" latinLnBrk="0" hangingPunct="1">
              <a:lnSpc>
                <a:spcPct val="100000"/>
              </a:lnSpc>
              <a:spcBef>
                <a:spcPct val="30000"/>
              </a:spcBef>
              <a:spcAft>
                <a:spcPct val="0"/>
              </a:spcAft>
              <a:buClr>
                <a:schemeClr val="bg1">
                  <a:lumMod val="75000"/>
                </a:schemeClr>
              </a:buClr>
              <a:buSzTx/>
              <a:buFont typeface="Wingdings" pitchFamily="2" charset="2"/>
              <a:buChar char="l"/>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52500" marR="0" indent="-196850" algn="l" defTabSz="863600" rtl="0" eaLnBrk="1" fontAlgn="base" latinLnBrk="0" hangingPunct="1">
              <a:lnSpc>
                <a:spcPct val="100000"/>
              </a:lnSpc>
              <a:spcBef>
                <a:spcPct val="20000"/>
              </a:spcBef>
              <a:spcAft>
                <a:spcPct val="0"/>
              </a:spcAft>
              <a:buClr>
                <a:schemeClr val="bg1">
                  <a:lumMod val="75000"/>
                </a:schemeClr>
              </a:buClr>
              <a:buSzTx/>
              <a:buFontTx/>
              <a:buChar char="▪"/>
              <a:tabLst/>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35088" marR="0" indent="-192088" algn="l" defTabSz="863600" rtl="0" eaLnBrk="1" fontAlgn="base" latinLnBrk="0" hangingPunct="1">
              <a:lnSpc>
                <a:spcPct val="100000"/>
              </a:lnSpc>
              <a:spcBef>
                <a:spcPct val="15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717675" marR="0" indent="-192088" algn="l" defTabSz="863600" rtl="0" eaLnBrk="1" fontAlgn="base" latinLnBrk="0" hangingPunct="1">
              <a:lnSpc>
                <a:spcPct val="100000"/>
              </a:lnSpc>
              <a:spcBef>
                <a:spcPct val="10000"/>
              </a:spcBef>
              <a:spcAft>
                <a:spcPct val="0"/>
              </a:spcAft>
              <a:buClr>
                <a:schemeClr val="bg1">
                  <a:lumMod val="75000"/>
                </a:schemeClr>
              </a:buClr>
              <a:buSzTx/>
              <a:buFontTx/>
              <a:buChar char="▪"/>
              <a:tabLst/>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料金告知・行動勧奨等の通知について</a:t>
            </a:r>
            <a:r>
              <a:rPr kumimoji="1" lang="ja-JP" altLang="en-US"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詳細に説明すること。</a:t>
            </a:r>
            <a:endParaRPr kumimoji="1" lang="en-US" altLang="ja-JP" sz="16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注）料金告知・行動勧奨等を行う事業者は作成必須とし、料金告知・行動勧奨等の通知を行わない場合</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は、「該当なし」と明記し、本ページを削除することなく当該書類に含めること。</a:t>
            </a: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注）記入必須項目は下記のとおりとする。</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・通知手段</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・通知</a:t>
            </a:r>
            <a:r>
              <a:rPr lang="ja-JP" altLang="en-US" dirty="0">
                <a:solidFill>
                  <a:srgbClr val="FF0000"/>
                </a:solidFill>
              </a:rPr>
              <a:t>タイミング</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r>
              <a:rPr kumimoji="1" lang="ja-JP" altLang="en-US"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　・通知内容</a:t>
            </a: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187325" marR="0" lvl="0" indent="-187325"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Char char="n"/>
              <a:tabLst/>
              <a:defRPr/>
            </a:pPr>
            <a:endParaRPr kumimoji="1" lang="en-US" altLang="ja-JP" sz="16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863600" rtl="0" eaLnBrk="1" fontAlgn="base" latinLnBrk="0" hangingPunct="1">
              <a:lnSpc>
                <a:spcPct val="100000"/>
              </a:lnSpc>
              <a:spcBef>
                <a:spcPct val="30000"/>
              </a:spcBef>
              <a:spcAft>
                <a:spcPct val="0"/>
              </a:spcAft>
              <a:buClr>
                <a:srgbClr val="FFFFFF">
                  <a:lumMod val="75000"/>
                </a:srgbClr>
              </a:buClr>
              <a:buSzTx/>
              <a:buFont typeface="Wingdings" pitchFamily="2" charset="2"/>
              <a:buNone/>
              <a:tabLst/>
              <a:defRPr/>
            </a:pPr>
            <a:endParaRPr kumimoji="1" lang="en-US" altLang="ja-JP" sz="16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48A11FC6-5EE0-4277-A24B-262080C39A31}"/>
              </a:ext>
            </a:extLst>
          </p:cNvPr>
          <p:cNvSpPr/>
          <p:nvPr/>
        </p:nvSpPr>
        <p:spPr bwMode="auto">
          <a:xfrm>
            <a:off x="7208668" y="62384"/>
            <a:ext cx="2514613" cy="864096"/>
          </a:xfrm>
          <a:prstGeom prst="rect">
            <a:avLst/>
          </a:prstGeom>
          <a:solidFill>
            <a:schemeClr val="bg1">
              <a:lumMod val="85000"/>
            </a:schemeClr>
          </a:solidFill>
          <a:ln w="12700">
            <a:noFill/>
            <a:miter lim="800000"/>
            <a:headEnd/>
            <a:tailEnd/>
          </a:ln>
          <a:effectLst/>
        </p:spPr>
        <p:txBody>
          <a:bodyPr wrap="none" rtlCol="0" anchor="t"/>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0" lang="ja-JP" altLang="en-US" sz="1000" b="1" dirty="0">
                <a:latin typeface="メイリオ" panose="020B0604030504040204" pitchFamily="50" charset="-128"/>
                <a:ea typeface="メイリオ" panose="020B0604030504040204" pitchFamily="50" charset="-128"/>
                <a:cs typeface="Meiryo UI" panose="020B0604030504040204" pitchFamily="50" charset="-128"/>
              </a:rPr>
              <a:t>関係する審査項目</a:t>
            </a:r>
            <a:endParaRPr kumimoji="0" lang="en-US" altLang="ja-JP" sz="1000" b="1"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1.</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3.</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実施計画</a:t>
            </a: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5.</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事業内容の先進性、独創性、応用性</a:t>
            </a:r>
            <a:endPar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endParaRPr>
          </a:p>
          <a:p>
            <a:r>
              <a:rPr kumimoji="0" lang="en-US" altLang="ja-JP" sz="1000" dirty="0">
                <a:latin typeface="メイリオ" panose="020B0604030504040204" pitchFamily="50" charset="-128"/>
                <a:ea typeface="メイリオ" panose="020B0604030504040204" pitchFamily="50" charset="-128"/>
                <a:cs typeface="Meiryo UI" panose="020B0604030504040204" pitchFamily="50" charset="-128"/>
              </a:rPr>
              <a:t>6.</a:t>
            </a:r>
            <a:r>
              <a:rPr kumimoji="0" lang="ja-JP" altLang="en-US" sz="1000" dirty="0">
                <a:latin typeface="メイリオ" panose="020B0604030504040204" pitchFamily="50" charset="-128"/>
                <a:ea typeface="メイリオ" panose="020B0604030504040204" pitchFamily="50" charset="-128"/>
                <a:cs typeface="Meiryo UI" panose="020B0604030504040204" pitchFamily="50" charset="-128"/>
              </a:rPr>
              <a:t>システム構成</a:t>
            </a:r>
          </a:p>
        </p:txBody>
      </p:sp>
    </p:spTree>
    <p:extLst>
      <p:ext uri="{BB962C8B-B14F-4D97-AF65-F5344CB8AC3E}">
        <p14:creationId xmlns:p14="http://schemas.microsoft.com/office/powerpoint/2010/main" val="934852983"/>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3666</Words>
  <Application>Microsoft Office PowerPoint</Application>
  <PresentationFormat>A4 210 x 297 mm</PresentationFormat>
  <Paragraphs>353</Paragraphs>
  <Slides>18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18</vt:i4>
      </vt:variant>
    </vt:vector>
  </HeadingPairs>
  <TitlesOfParts>
    <vt:vector size="29" baseType="lpstr">
      <vt:lpstr>HGP創英角ｺﾞｼｯｸUB</vt:lpstr>
      <vt:lpstr>Meiryo UI</vt:lpstr>
      <vt:lpstr>メイリオ</vt:lpstr>
      <vt:lpstr>游ゴシック</vt:lpstr>
      <vt:lpstr>游ゴシック Light</vt:lpstr>
      <vt:lpstr>Arial</vt:lpstr>
      <vt:lpstr>Calibri</vt:lpstr>
      <vt:lpstr>Calibri Light</vt:lpstr>
      <vt:lpstr>Wingdings</vt:lpstr>
      <vt:lpstr>デザインの設定</vt:lpstr>
      <vt:lpstr>Office テーマ</vt:lpstr>
      <vt:lpstr>令和４年度蓄電池等の分散型エネルギーリソースを活用した次世代技術構築実証事業費補助金  (ダイナミックプライシングによる電動車の充電シフト実証事業)</vt:lpstr>
      <vt:lpstr>PowerPoint プレゼンテーション</vt:lpstr>
      <vt:lpstr>1.令和４年度 DP事業概要</vt:lpstr>
      <vt:lpstr>３.実証内容（料金メニュー）</vt:lpstr>
      <vt:lpstr>３.実証内容（料金メニュー）</vt:lpstr>
      <vt:lpstr>３.実証内容（実証参加者）</vt:lpstr>
      <vt:lpstr>４.スケジュール</vt:lpstr>
      <vt:lpstr>３.実証内容（実証の内容）</vt:lpstr>
      <vt:lpstr>３.実証内容（通知）</vt:lpstr>
      <vt:lpstr>３.実証内容（充電行動支援）</vt:lpstr>
      <vt:lpstr>３.実証内容（データの取得）</vt:lpstr>
      <vt:lpstr>３.実証内容（データの取得）</vt:lpstr>
      <vt:lpstr>３.実証内容（データの取得）</vt:lpstr>
      <vt:lpstr>３.実証内容（データの取得）</vt:lpstr>
      <vt:lpstr>４.分析の内容及び分析手法</vt:lpstr>
      <vt:lpstr>４.分析の内容及び分析手法</vt:lpstr>
      <vt:lpstr>５.今後の計画</vt:lpstr>
      <vt:lpstr>６.事業に関するその他情報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2022-04-06T09:24:53Z</dcterms:created>
  <dcterms:modified xsi:type="dcterms:W3CDTF">2022-04-11T07:40:14Z</dcterms:modified>
</cp:coreProperties>
</file>