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2"/>
  </p:notesMasterIdLst>
  <p:handoutMasterIdLst>
    <p:handoutMasterId r:id="rId13"/>
  </p:handoutMasterIdLst>
  <p:sldIdLst>
    <p:sldId id="286" r:id="rId2"/>
    <p:sldId id="265" r:id="rId3"/>
    <p:sldId id="287" r:id="rId4"/>
    <p:sldId id="294" r:id="rId5"/>
    <p:sldId id="288" r:id="rId6"/>
    <p:sldId id="289" r:id="rId7"/>
    <p:sldId id="290" r:id="rId8"/>
    <p:sldId id="291" r:id="rId9"/>
    <p:sldId id="292" r:id="rId10"/>
    <p:sldId id="293" r:id="rId11"/>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17" autoAdjust="0"/>
    <p:restoredTop sz="81207" autoAdjust="0"/>
  </p:normalViewPr>
  <p:slideViewPr>
    <p:cSldViewPr>
      <p:cViewPr>
        <p:scale>
          <a:sx n="100" d="100"/>
          <a:sy n="100" d="100"/>
        </p:scale>
        <p:origin x="-1037" y="-58"/>
      </p:cViewPr>
      <p:guideLst>
        <p:guide orient="horz" pos="2160"/>
        <p:guide pos="2880"/>
      </p:guideLst>
    </p:cSldViewPr>
  </p:slideViewPr>
  <p:notesTextViewPr>
    <p:cViewPr>
      <p:scale>
        <a:sx n="1" d="1"/>
        <a:sy n="1" d="1"/>
      </p:scale>
      <p:origin x="0" y="120"/>
    </p:cViewPr>
  </p:notesTextViewPr>
  <p:notesViewPr>
    <p:cSldViewPr>
      <p:cViewPr varScale="1">
        <p:scale>
          <a:sx n="85" d="100"/>
          <a:sy n="85" d="100"/>
        </p:scale>
        <p:origin x="-3786" y="-7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07CCFFC4-ECCC-48F5-8D3F-462A5B9D862E}" type="datetimeFigureOut">
              <a:rPr kumimoji="1" lang="ja-JP" altLang="en-US" smtClean="0"/>
              <a:t>2020/4/20</a:t>
            </a:fld>
            <a:endParaRPr kumimoji="1" lang="ja-JP" altLang="en-US"/>
          </a:p>
        </p:txBody>
      </p:sp>
      <p:sp>
        <p:nvSpPr>
          <p:cNvPr id="4" name="フッター プレースホルダー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1079B02B-403B-4B96-984E-70697F463D80}" type="slidenum">
              <a:rPr kumimoji="1" lang="ja-JP" altLang="en-US" smtClean="0"/>
              <a:t>‹#›</a:t>
            </a:fld>
            <a:endParaRPr kumimoji="1" lang="ja-JP" altLang="en-US"/>
          </a:p>
        </p:txBody>
      </p:sp>
    </p:spTree>
    <p:extLst>
      <p:ext uri="{BB962C8B-B14F-4D97-AF65-F5344CB8AC3E}">
        <p14:creationId xmlns:p14="http://schemas.microsoft.com/office/powerpoint/2010/main" val="151042958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D75E2854-4FBD-462E-98C4-BC0E16FB3D5E}" type="datetimeFigureOut">
              <a:rPr kumimoji="1" lang="ja-JP" altLang="en-US" smtClean="0"/>
              <a:t>2020/4/20</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E51DC78B-8530-4493-B636-CAEF2E9D7C47}" type="slidenum">
              <a:rPr kumimoji="1" lang="ja-JP" altLang="en-US" smtClean="0"/>
              <a:t>‹#›</a:t>
            </a:fld>
            <a:endParaRPr kumimoji="1" lang="ja-JP" altLang="en-US"/>
          </a:p>
        </p:txBody>
      </p:sp>
    </p:spTree>
    <p:extLst>
      <p:ext uri="{BB962C8B-B14F-4D97-AF65-F5344CB8AC3E}">
        <p14:creationId xmlns:p14="http://schemas.microsoft.com/office/powerpoint/2010/main" val="427131760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事業採算性、資金調達の見通しについて記載すること。</a:t>
            </a:r>
            <a:endParaRPr kumimoji="1" lang="ja-JP" altLang="ja-JP"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本資料は審査委員が申請内容の審査を実施するための重要な資料となりますので、各注意事項を熟読のうえ作成を行って下さい。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文字の大きさは</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14pt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以上とすること。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既定のフォント（</a:t>
            </a:r>
            <a:r>
              <a:rPr lang="en-US" altLang="ja-JP" sz="1200" dirty="0" err="1"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Meiryo</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UI</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）を使用すること。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各項目の枚数について指定はありません。複数項目を１枚にまとめても問題ありません。</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図表などを用いて、分かりやすく表現して下さい。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各説明は、具体的かつ定量的に分かりやすく説明して下さい。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フッター プレースホルダー 3"/>
          <p:cNvSpPr>
            <a:spLocks noGrp="1"/>
          </p:cNvSpPr>
          <p:nvPr>
            <p:ph type="ftr" sz="quarter"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E51DC78B-8530-4493-B636-CAEF2E9D7C47}" type="slidenum">
              <a:rPr kumimoji="1" lang="ja-JP" altLang="en-US" smtClean="0"/>
              <a:t>2</a:t>
            </a:fld>
            <a:endParaRPr kumimoji="1" lang="ja-JP" altLang="en-US"/>
          </a:p>
        </p:txBody>
      </p:sp>
    </p:spTree>
    <p:extLst>
      <p:ext uri="{BB962C8B-B14F-4D97-AF65-F5344CB8AC3E}">
        <p14:creationId xmlns:p14="http://schemas.microsoft.com/office/powerpoint/2010/main" val="519209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地域マイクログリッドの全体像が把握できる概要図を記載すること。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系統の配電線と自営線が区別できるように説明すること。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補助対象設備を色分けする等して、補助対象設備と補助対象外設備が区別できるように説明すること。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コンソーシアム各社（補助事業者、地方公共団体等）、一般送配電事業者、供給先、及びその他関係者を漏れなく記載すること。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平常時と災害等による大規模停電時の</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電気の流れを記載すること。</a:t>
            </a:r>
            <a:endParaRPr lang="en-US" altLang="ja-JP" sz="12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地域マイクログリッドの全体像が把握できる地図等を添付すること。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地域マイクログリッドの範囲を明確に記載すること。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系統の配電線と自営線が区別できるように記載すること</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主要設備の設置場所（予定含む）を明確に記入すること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en-US" altLang="ja-JP"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対象となる地域特性に応じた課題を説明すること。</a:t>
            </a:r>
            <a:endParaRPr kumimoji="1" lang="ja-JP" altLang="ja-JP"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地域マイクログリッドを行う地域の特性を説明すること。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地域特性を反映した再生可能エネルギーの活用について説明すること。</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ja-JP" altLang="ja-JP" sz="1200" b="0" i="0" u="none" strike="noStrike"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en-US" altLang="ja-JP"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「２．</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対象となる地域特性に応じた課題抽出</a:t>
            </a:r>
            <a:r>
              <a:rPr kumimoji="1" lang="ja-JP" altLang="en-US"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」で記載した課題に対して事業の目的に沿って課題解決できるマスタープランであることを説明すること。</a:t>
            </a:r>
            <a:endParaRPr kumimoji="1" lang="ja-JP" altLang="ja-JP"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ja-JP" altLang="ja-JP" sz="1200" b="0" i="0" u="none" strike="noStrike" kern="1200" dirty="0" smtClean="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当該コミュニティ地域の地方公共団体も関与する、想定のコンソーシアム体制を記載すること。</a:t>
            </a:r>
            <a:endParaRPr kumimoji="1" lang="ja-JP" altLang="ja-JP"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地域マイクログリッドの構築にあたっての想定スケジュールを記載すること。</a:t>
            </a:r>
            <a:endParaRPr kumimoji="1" lang="ja-JP" altLang="ja-JP" sz="1200" b="0" i="0" u="none" strike="noStrike" kern="1200" dirty="0" smtClean="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85800" y="836713"/>
            <a:ext cx="7772400" cy="792088"/>
          </a:xfrm>
          <a:solidFill>
            <a:srgbClr val="0070C0"/>
          </a:solidFill>
        </p:spPr>
        <p:txBody>
          <a:bodyPr>
            <a:normAutofit/>
          </a:bodyPr>
          <a:lstStyle>
            <a:lvl1pPr>
              <a:defRPr sz="2800">
                <a:solidFill>
                  <a:schemeClr val="bg1"/>
                </a:solidFill>
              </a:defRPr>
            </a:lvl1pPr>
          </a:lstStyle>
          <a:p>
            <a:r>
              <a:rPr kumimoji="1" lang="ja-JP" altLang="en-US" dirty="0" smtClean="0"/>
              <a:t>（補助事業の名称を記載）</a:t>
            </a:r>
            <a:endParaRPr kumimoji="1" lang="ja-JP" altLang="en-US" dirty="0"/>
          </a:p>
        </p:txBody>
      </p:sp>
      <p:sp>
        <p:nvSpPr>
          <p:cNvPr id="3" name="サブタイトル 2"/>
          <p:cNvSpPr>
            <a:spLocks noGrp="1"/>
          </p:cNvSpPr>
          <p:nvPr>
            <p:ph type="subTitle" idx="1" hasCustomPrompt="1"/>
          </p:nvPr>
        </p:nvSpPr>
        <p:spPr>
          <a:xfrm>
            <a:off x="683568" y="3789040"/>
            <a:ext cx="7776864" cy="2448272"/>
          </a:xfrm>
          <a:solidFill>
            <a:schemeClr val="accent6">
              <a:lumMod val="20000"/>
              <a:lumOff val="80000"/>
            </a:schemeClr>
          </a:solidFill>
          <a:ln>
            <a:solidFill>
              <a:srgbClr val="FF0000"/>
            </a:solidFill>
          </a:ln>
        </p:spPr>
        <p:txBody>
          <a:bodyPr>
            <a:noAutofit/>
          </a:bodyPr>
          <a:lstStyle>
            <a:lvl1pPr marL="0" indent="0" algn="l">
              <a:buFont typeface="Wingdings" panose="05000000000000000000" pitchFamily="2" charset="2"/>
              <a:buNone/>
              <a:defRPr sz="1400">
                <a:solidFill>
                  <a:srgbClr val="FF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smtClean="0"/>
              <a:t>【</a:t>
            </a:r>
            <a:r>
              <a:rPr kumimoji="1" lang="ja-JP" altLang="en-US" dirty="0" smtClean="0"/>
              <a:t>注意</a:t>
            </a:r>
            <a:r>
              <a:rPr kumimoji="1" lang="en-US" altLang="ja-JP" dirty="0" smtClean="0"/>
              <a:t>】</a:t>
            </a:r>
          </a:p>
          <a:p>
            <a:endParaRPr kumimoji="1" lang="en-US" altLang="ja-JP" dirty="0" smtClean="0"/>
          </a:p>
        </p:txBody>
      </p:sp>
    </p:spTree>
    <p:extLst>
      <p:ext uri="{BB962C8B-B14F-4D97-AF65-F5344CB8AC3E}">
        <p14:creationId xmlns:p14="http://schemas.microsoft.com/office/powerpoint/2010/main" val="351719942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733594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977466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62074"/>
          </a:xfrm>
        </p:spPr>
        <p:txBody>
          <a:bodyPr>
            <a:noAutofit/>
          </a:bodyPr>
          <a:lstStyle>
            <a:lvl1pPr algn="l">
              <a:defRPr sz="1800"/>
            </a:lvl1pPr>
          </a:lstStyle>
          <a:p>
            <a:r>
              <a:rPr kumimoji="1" lang="ja-JP" altLang="en-US" dirty="0" smtClean="0"/>
              <a:t>マスター タイトルの書式設定</a:t>
            </a:r>
            <a:endParaRPr kumimoji="1" lang="ja-JP" altLang="en-US" dirty="0"/>
          </a:p>
        </p:txBody>
      </p:sp>
      <p:sp>
        <p:nvSpPr>
          <p:cNvPr id="3" name="コンテンツ プレースホルダー 2"/>
          <p:cNvSpPr>
            <a:spLocks noGrp="1"/>
          </p:cNvSpPr>
          <p:nvPr>
            <p:ph idx="1" hasCustomPrompt="1"/>
          </p:nvPr>
        </p:nvSpPr>
        <p:spPr>
          <a:xfrm>
            <a:off x="457200" y="2420888"/>
            <a:ext cx="8229600" cy="370527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smtClean="0"/>
              <a:t>【</a:t>
            </a:r>
            <a:r>
              <a:rPr kumimoji="1" lang="ja-JP" altLang="en-US" dirty="0" smtClean="0"/>
              <a:t>詳細</a:t>
            </a:r>
            <a:r>
              <a:rPr kumimoji="1" lang="en-US" altLang="ja-JP" dirty="0" smtClean="0"/>
              <a:t>】</a:t>
            </a:r>
          </a:p>
          <a:p>
            <a:pPr lvl="0"/>
            <a:endParaRPr kumimoji="1" lang="ja-JP" altLang="en-US" dirty="0" smtClean="0"/>
          </a:p>
        </p:txBody>
      </p:sp>
      <p:sp>
        <p:nvSpPr>
          <p:cNvPr id="4" name="日付プレースホルダー 3"/>
          <p:cNvSpPr>
            <a:spLocks noGrp="1"/>
          </p:cNvSpPr>
          <p:nvPr>
            <p:ph type="dt" sz="half" idx="10"/>
          </p:nvPr>
        </p:nvSpPr>
        <p:spPr>
          <a:xfrm>
            <a:off x="457200" y="6356350"/>
            <a:ext cx="5554960" cy="365125"/>
          </a:xfrm>
        </p:spPr>
        <p:txBody>
          <a:bodyPr/>
          <a:lstStyle>
            <a:lvl1pPr>
              <a:defRPr sz="700">
                <a:latin typeface="Meiryo UI" panose="020B0604030504040204" pitchFamily="50" charset="-128"/>
                <a:ea typeface="Meiryo UI" panose="020B0604030504040204" pitchFamily="50" charset="-128"/>
                <a:cs typeface="Meiryo UI" panose="020B0604030504040204" pitchFamily="50" charset="-128"/>
              </a:defRPr>
            </a:lvl1pPr>
          </a:lstStyle>
          <a:p>
            <a:endParaRPr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dirty="0"/>
          </a:p>
        </p:txBody>
      </p:sp>
      <p:sp>
        <p:nvSpPr>
          <p:cNvPr id="7" name="コンテンツ プレースホルダー 2"/>
          <p:cNvSpPr>
            <a:spLocks noGrp="1"/>
          </p:cNvSpPr>
          <p:nvPr>
            <p:ph idx="13" hasCustomPrompt="1"/>
          </p:nvPr>
        </p:nvSpPr>
        <p:spPr>
          <a:xfrm>
            <a:off x="446856" y="1019869"/>
            <a:ext cx="8229600" cy="1329011"/>
          </a:xfrm>
        </p:spPr>
        <p:txBody>
          <a:bodyPr>
            <a:noAutofit/>
          </a:bodyPr>
          <a:lstStyle>
            <a:lvl1pPr marL="0" indent="0">
              <a:buFont typeface="Wingdings" panose="05000000000000000000" pitchFamily="2" charset="2"/>
              <a:buNone/>
              <a:defRPr sz="1400"/>
            </a:lvl1pPr>
            <a:lvl2pPr>
              <a:defRPr sz="1800"/>
            </a:lvl2pPr>
            <a:lvl3pPr>
              <a:defRPr sz="1600"/>
            </a:lvl3pPr>
            <a:lvl4pPr>
              <a:defRPr sz="1400"/>
            </a:lvl4pPr>
            <a:lvl5pPr>
              <a:defRPr sz="1400"/>
            </a:lvl5pPr>
          </a:lstStyle>
          <a:p>
            <a:pPr lvl="0"/>
            <a:r>
              <a:rPr kumimoji="1" lang="en-US" altLang="ja-JP" dirty="0" smtClean="0"/>
              <a:t>【</a:t>
            </a:r>
            <a:r>
              <a:rPr kumimoji="1" lang="ja-JP" altLang="en-US" dirty="0" smtClean="0"/>
              <a:t>要旨</a:t>
            </a:r>
            <a:r>
              <a:rPr kumimoji="1" lang="en-US" altLang="ja-JP" dirty="0" smtClean="0"/>
              <a:t>】</a:t>
            </a:r>
          </a:p>
          <a:p>
            <a:pPr lvl="0"/>
            <a:r>
              <a:rPr kumimoji="1" lang="ja-JP" altLang="en-US" dirty="0" smtClean="0"/>
              <a:t>■　●●●･･･</a:t>
            </a:r>
            <a:endParaRPr kumimoji="1" lang="en-US" altLang="ja-JP" dirty="0" smtClean="0"/>
          </a:p>
          <a:p>
            <a:pPr lvl="0"/>
            <a:r>
              <a:rPr kumimoji="1" lang="ja-JP" altLang="en-US" dirty="0" smtClean="0"/>
              <a:t>■　●●●･･･</a:t>
            </a:r>
            <a:endParaRPr kumimoji="1" lang="en-US" altLang="ja-JP" dirty="0" smtClean="0"/>
          </a:p>
          <a:p>
            <a:pPr lvl="0"/>
            <a:r>
              <a:rPr kumimoji="1" lang="ja-JP" altLang="en-US" dirty="0" smtClean="0"/>
              <a:t>■　●●●･･･</a:t>
            </a:r>
            <a:endParaRPr kumimoji="1" lang="en-US" altLang="ja-JP" dirty="0" smtClean="0"/>
          </a:p>
          <a:p>
            <a:pPr lvl="0"/>
            <a:r>
              <a:rPr kumimoji="1" lang="ja-JP" altLang="en-US" dirty="0" smtClean="0"/>
              <a:t>■　●●●･･･</a:t>
            </a:r>
            <a:endParaRPr kumimoji="1" lang="en-US" altLang="ja-JP" dirty="0" smtClean="0"/>
          </a:p>
        </p:txBody>
      </p:sp>
      <p:sp>
        <p:nvSpPr>
          <p:cNvPr id="8" name="正方形/長方形 7"/>
          <p:cNvSpPr/>
          <p:nvPr userDrawn="1"/>
        </p:nvSpPr>
        <p:spPr>
          <a:xfrm flipV="1">
            <a:off x="0" y="692696"/>
            <a:ext cx="9144000" cy="144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コンテンツ プレースホルダー 2"/>
          <p:cNvSpPr>
            <a:spLocks noGrp="1"/>
          </p:cNvSpPr>
          <p:nvPr>
            <p:ph idx="14" hasCustomPrompt="1"/>
          </p:nvPr>
        </p:nvSpPr>
        <p:spPr>
          <a:xfrm>
            <a:off x="827584" y="2924943"/>
            <a:ext cx="7776864" cy="309634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smtClean="0"/>
              <a:t>【</a:t>
            </a:r>
            <a:r>
              <a:rPr kumimoji="1" lang="ja-JP" altLang="en-US" dirty="0" smtClean="0"/>
              <a:t>記入上の注意</a:t>
            </a:r>
            <a:r>
              <a:rPr kumimoji="1" lang="en-US" altLang="ja-JP" dirty="0" smtClean="0"/>
              <a:t>】</a:t>
            </a:r>
          </a:p>
          <a:p>
            <a:pPr lvl="0"/>
            <a:endParaRPr kumimoji="1" lang="en-US" altLang="ja-JP" dirty="0" smtClean="0"/>
          </a:p>
          <a:p>
            <a:pPr lvl="0"/>
            <a:r>
              <a:rPr kumimoji="1" lang="ja-JP" altLang="en-US" dirty="0" smtClean="0"/>
              <a:t>　□</a:t>
            </a:r>
          </a:p>
        </p:txBody>
      </p:sp>
    </p:spTree>
    <p:extLst>
      <p:ext uri="{BB962C8B-B14F-4D97-AF65-F5344CB8AC3E}">
        <p14:creationId xmlns:p14="http://schemas.microsoft.com/office/powerpoint/2010/main" val="25751070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19656060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171831411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225798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901533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05637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49168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56641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23025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本様式の記入について</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構築概要書類</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コンテンツ プレースホルダー 3"/>
          <p:cNvSpPr>
            <a:spLocks noGrp="1"/>
          </p:cNvSpPr>
          <p:nvPr>
            <p:ph idx="13"/>
          </p:nvPr>
        </p:nvSpPr>
        <p:spPr>
          <a:xfrm>
            <a:off x="446856" y="1019869"/>
            <a:ext cx="8373616" cy="5289451"/>
          </a:xfrm>
          <a:solidFill>
            <a:schemeClr val="accent6">
              <a:lumMod val="20000"/>
              <a:lumOff val="80000"/>
            </a:schemeClr>
          </a:solidFill>
          <a:ln>
            <a:solidFill>
              <a:srgbClr val="FF0000"/>
            </a:solidFill>
          </a:ln>
        </p:spPr>
        <p:txBody>
          <a:bodyPr/>
          <a:lstStyle/>
          <a:p>
            <a:r>
              <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本資料の作成にあたっては、地域マイクログリッド構築における事業</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概要及び以下１～７の項目に</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ついて文章</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及び図表化したもので表現する</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こと。</a:t>
            </a:r>
            <a:endPar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作成段階で未定の箇所がある場合はそのことが分かるように記載すること。</a:t>
            </a:r>
            <a:endParaRPr lang="en-US" altLang="ja-JP"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4" name="表 13"/>
          <p:cNvGraphicFramePr>
            <a:graphicFrameLocks noGrp="1"/>
          </p:cNvGraphicFramePr>
          <p:nvPr>
            <p:extLst>
              <p:ext uri="{D42A27DB-BD31-4B8C-83A1-F6EECF244321}">
                <p14:modId xmlns:p14="http://schemas.microsoft.com/office/powerpoint/2010/main" val="1369194970"/>
              </p:ext>
            </p:extLst>
          </p:nvPr>
        </p:nvGraphicFramePr>
        <p:xfrm>
          <a:off x="539552" y="2276873"/>
          <a:ext cx="8208912" cy="3296394"/>
        </p:xfrm>
        <a:graphic>
          <a:graphicData uri="http://schemas.openxmlformats.org/drawingml/2006/table">
            <a:tbl>
              <a:tblPr firstRow="1" bandRow="1">
                <a:tableStyleId>{5940675A-B579-460E-94D1-54222C63F5DA}</a:tableStyleId>
              </a:tblPr>
              <a:tblGrid>
                <a:gridCol w="432048"/>
                <a:gridCol w="2486676"/>
                <a:gridCol w="5290188"/>
              </a:tblGrid>
              <a:tr h="250288">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No.</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algn="ctr"/>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項目</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algn="ctr"/>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内容</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r>
              <a:tr h="412239">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地域マイクログリッドの対象区域</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対象となる地域の対象範囲及び非常時の電力供給区域を明確に記載すること</a:t>
                      </a:r>
                      <a:endPar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地方公共団体が指定した防災に資する施設についても明確に記載すること</a:t>
                      </a:r>
                      <a:endPar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baseline="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系統線の活用度を記載すること</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r>
              <a:tr h="412239">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対象となる地域特性に応じた課題抽出</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対象となる地域特性に応じた課題を抽出し、記載されていること</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r>
              <a:tr h="412239">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3</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地域特性を反映したエネルギーの活用</a:t>
                      </a:r>
                    </a:p>
                  </a:txBody>
                  <a:tcPr anchor="ctr"/>
                </a:tc>
                <a:tc>
                  <a:txBody>
                    <a:bodyPr/>
                    <a:lstStyle/>
                    <a:p>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地域特性を反映した再生可能エネルギーの活用について記載されていること</a:t>
                      </a:r>
                    </a:p>
                  </a:txBody>
                  <a:tcPr anchor="ctr"/>
                </a:tc>
              </a:tr>
              <a:tr h="412239">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4</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課題解決に向けたマスタープランの策定</a:t>
                      </a:r>
                    </a:p>
                  </a:txBody>
                  <a:tcPr anchor="ctr"/>
                </a:tc>
                <a:tc>
                  <a:txBody>
                    <a:bodyPr/>
                    <a:lstStyle/>
                    <a:p>
                      <a:pPr marL="92075" indent="-92075"/>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策定するマスタープランの策定が、事業の目的に沿って、地域特性に応じた課題解決を目指す地域マイクログリッド構想を記載すること</a:t>
                      </a:r>
                    </a:p>
                  </a:txBody>
                  <a:tcPr anchor="ctr"/>
                </a:tc>
              </a:tr>
              <a:tr h="412239">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5</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地域マイクログリッドの実施体制・事業スキーム及び管理体制</a:t>
                      </a:r>
                    </a:p>
                  </a:txBody>
                  <a:tcPr anchor="ctr"/>
                </a:tc>
                <a:tc>
                  <a:txBody>
                    <a:bodyPr/>
                    <a:lstStyle/>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当該コミュニティ地域の地方公共団体も関与したコンソーシアム体制を具体的に記載すること</a:t>
                      </a:r>
                    </a:p>
                  </a:txBody>
                  <a:tcPr anchor="ctr"/>
                </a:tc>
              </a:tr>
              <a:tr h="412239">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6</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地域マイクログリッド構築スケジュール</a:t>
                      </a:r>
                    </a:p>
                  </a:txBody>
                  <a:tcPr anchor="ctr"/>
                </a:tc>
                <a:tc>
                  <a:txBody>
                    <a:bodyPr/>
                    <a:lstStyle/>
                    <a:p>
                      <a:pPr marL="92075" marR="0" indent="-92075" algn="l" defTabSz="914400" rtl="0" eaLnBrk="1" fontAlgn="auto" latinLnBrk="0" hangingPunct="1">
                        <a:lnSpc>
                          <a:spcPct val="100000"/>
                        </a:lnSpc>
                        <a:spcBef>
                          <a:spcPts val="0"/>
                        </a:spcBef>
                        <a:spcAft>
                          <a:spcPts val="0"/>
                        </a:spcAft>
                        <a:buClrTx/>
                        <a:buSzTx/>
                        <a:buFontTx/>
                        <a:buNone/>
                        <a:tabLst/>
                        <a:defRPr/>
                      </a:pPr>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実施スケジュールについて、各種許認可のスケジュールや設計施工、導入工事に係るスケジュールを記載すること</a:t>
                      </a:r>
                    </a:p>
                  </a:txBody>
                  <a:tcPr anchor="ctr"/>
                </a:tc>
              </a:tr>
              <a:tr h="412239">
                <a:tc>
                  <a:txBody>
                    <a:bodyPr/>
                    <a:lstStyle/>
                    <a:p>
                      <a:pPr algn="ctr"/>
                      <a:r>
                        <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7</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地域マイクログリッド構築における事業化可能性</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baseline="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事業採算性、資金調達の見通しについて記載すること</a:t>
                      </a:r>
                      <a:endParaRPr kumimoji="1"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baseline="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補助対象設備及び再エネ発電設備の平常時の活用方法を記載すること</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r>
            </a:tbl>
          </a:graphicData>
        </a:graphic>
      </p:graphicFrame>
      <p:sp>
        <p:nvSpPr>
          <p:cNvPr id="8" name="フッター プレースホルダー 4"/>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a:t>
            </a:r>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、マスタープラン作成事業</a:t>
            </a:r>
            <a:r>
              <a:rPr lang="ja-JP" altLang="en-US" sz="700"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16341283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７．地域マイクログリッド構築における事業化</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可能性</a:t>
            </a: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10</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構築概要書類</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フッター プレースホルダー 4"/>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a:t>
            </a:r>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、マスタープラン作成事業</a:t>
            </a:r>
            <a:r>
              <a:rPr lang="ja-JP" altLang="en-US" sz="700"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13313068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6512" y="836713"/>
            <a:ext cx="9217024" cy="792088"/>
          </a:xfrm>
        </p:spPr>
        <p:txBody>
          <a:bodyPr>
            <a:normAutofit/>
          </a:bodyPr>
          <a:lstStyle/>
          <a:p>
            <a:r>
              <a:rPr kumimoji="1" lang="ja-JP" altLang="en-US" sz="2400" dirty="0" smtClean="0">
                <a:latin typeface="Meiryo UI" panose="020B0604030504040204" pitchFamily="50" charset="-128"/>
                <a:ea typeface="Meiryo UI" panose="020B0604030504040204" pitchFamily="50" charset="-128"/>
                <a:cs typeface="Meiryo UI" panose="020B0604030504040204" pitchFamily="50" charset="-128"/>
              </a:rPr>
              <a:t>例）</a:t>
            </a:r>
            <a:r>
              <a:rPr kumimoji="1" lang="en-US" altLang="ja-JP" sz="24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400" dirty="0" smtClean="0">
                <a:latin typeface="Meiryo UI" panose="020B0604030504040204" pitchFamily="50" charset="-128"/>
                <a:ea typeface="Meiryo UI" panose="020B0604030504040204" pitchFamily="50" charset="-128"/>
                <a:cs typeface="Meiryo UI" panose="020B0604030504040204" pitchFamily="50" charset="-128"/>
              </a:rPr>
              <a:t>○○市　地域マイクログリッド構築概要</a:t>
            </a:r>
            <a:r>
              <a:rPr kumimoji="1" lang="en-US" altLang="ja-JP" sz="24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1271500033"/>
              </p:ext>
            </p:extLst>
          </p:nvPr>
        </p:nvGraphicFramePr>
        <p:xfrm>
          <a:off x="683568" y="2060846"/>
          <a:ext cx="7776864" cy="1219200"/>
        </p:xfrm>
        <a:graphic>
          <a:graphicData uri="http://schemas.openxmlformats.org/drawingml/2006/table">
            <a:tbl>
              <a:tblPr firstRow="1" bandRow="1">
                <a:tableStyleId>{5940675A-B579-460E-94D1-54222C63F5DA}</a:tableStyleId>
              </a:tblPr>
              <a:tblGrid>
                <a:gridCol w="2880320"/>
                <a:gridCol w="4896544"/>
              </a:tblGrid>
              <a:tr h="2880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申請者１</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●●●●株式会社</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r>
              <a:tr h="288032">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申請者２</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▲▲▲▲株式会社</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r>
              <a:tr h="288032">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地方公共団体</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○○市</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r>
              <a:tr h="288032">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主な再生可能エネルギー発電設備</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例）太陽光発電設備、風力発電設備</a:t>
                      </a:r>
                    </a:p>
                  </a:txBody>
                  <a:tcPr/>
                </a:tc>
              </a:tr>
            </a:tbl>
          </a:graphicData>
        </a:graphic>
      </p:graphicFrame>
      <p:sp>
        <p:nvSpPr>
          <p:cNvPr id="5" name="正方形/長方形 4"/>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概要書類</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フッター プレースホルダー 4"/>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a:t>
            </a:r>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、マスタープラン作成事業</a:t>
            </a:r>
            <a:r>
              <a:rPr lang="ja-JP" altLang="en-US" sz="700"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39168011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Meiryo UI" panose="020B0604030504040204" pitchFamily="50" charset="-128"/>
                <a:ea typeface="Meiryo UI" panose="020B0604030504040204" pitchFamily="50" charset="-128"/>
                <a:cs typeface="Meiryo UI" panose="020B0604030504040204" pitchFamily="50" charset="-128"/>
              </a:rPr>
              <a:t>１</a:t>
            </a:r>
            <a:r>
              <a:rPr lang="ja-JP" altLang="en-US" dirty="0">
                <a:latin typeface="Meiryo UI" panose="020B0604030504040204" pitchFamily="50" charset="-128"/>
                <a:ea typeface="Meiryo UI" panose="020B0604030504040204" pitchFamily="50" charset="-128"/>
                <a:cs typeface="Meiryo UI" panose="020B0604030504040204" pitchFamily="50" charset="-128"/>
              </a:rPr>
              <a:t>．地域マイクログリッドの対象</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区域（概要図）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3</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構築概要書類</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フッター プレースホルダー 4"/>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a:t>
            </a:r>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、マスタープラン作成事業</a:t>
            </a:r>
            <a:r>
              <a:rPr lang="ja-JP" altLang="en-US" sz="700"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41674525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Meiryo UI" panose="020B0604030504040204" pitchFamily="50" charset="-128"/>
                <a:ea typeface="Meiryo UI" panose="020B0604030504040204" pitchFamily="50" charset="-128"/>
                <a:cs typeface="Meiryo UI" panose="020B0604030504040204" pitchFamily="50" charset="-128"/>
              </a:rPr>
              <a:t>１</a:t>
            </a:r>
            <a:r>
              <a:rPr lang="ja-JP" altLang="en-US" dirty="0">
                <a:latin typeface="Meiryo UI" panose="020B0604030504040204" pitchFamily="50" charset="-128"/>
                <a:ea typeface="Meiryo UI" panose="020B0604030504040204" pitchFamily="50" charset="-128"/>
                <a:cs typeface="Meiryo UI" panose="020B0604030504040204" pitchFamily="50" charset="-128"/>
              </a:rPr>
              <a:t>．地域マイクログリッドの対象</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区域（全体地図）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4</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構築概要書類</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フッター プレースホルダー 4"/>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a:t>
            </a:r>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、マスタープラン作成事業</a:t>
            </a:r>
            <a:r>
              <a:rPr lang="ja-JP" altLang="en-US" sz="700"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40102247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２．対象となる地域特性に応じた課題抽出</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5</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構築概要書類</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フッター プレースホルダー 4"/>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a:t>
            </a:r>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、マスタープラン作成事業</a:t>
            </a:r>
            <a:r>
              <a:rPr lang="ja-JP" altLang="en-US" sz="700"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18983541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Meiryo UI" panose="020B0604030504040204" pitchFamily="50" charset="-128"/>
                <a:ea typeface="Meiryo UI" panose="020B0604030504040204" pitchFamily="50" charset="-128"/>
                <a:cs typeface="Meiryo UI" panose="020B0604030504040204" pitchFamily="50" charset="-128"/>
              </a:rPr>
              <a:t>３．</a:t>
            </a:r>
            <a:r>
              <a:rPr lang="ja-JP" altLang="en-US" dirty="0">
                <a:latin typeface="Meiryo UI" panose="020B0604030504040204" pitchFamily="50" charset="-128"/>
                <a:ea typeface="Meiryo UI" panose="020B0604030504040204" pitchFamily="50" charset="-128"/>
                <a:cs typeface="Meiryo UI" panose="020B0604030504040204" pitchFamily="50" charset="-128"/>
              </a:rPr>
              <a:t>地域特性を反映したエネルギーの</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活用</a:t>
            </a: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6</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構築概要書類</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フッター プレースホルダー 4"/>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a:t>
            </a:r>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、マスタープラン作成事業</a:t>
            </a:r>
            <a:r>
              <a:rPr lang="ja-JP" altLang="en-US" sz="700"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30410159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４</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課題解決に向けたマスタープランの</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策定</a:t>
            </a: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7</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構築概要書類</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フッター プレースホルダー 4"/>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a:t>
            </a:r>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、マスタープラン作成事業</a:t>
            </a:r>
            <a:r>
              <a:rPr lang="ja-JP" altLang="en-US" sz="700"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1701477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５．地域マイクログリッドの実施体制・事業スキーム及び管理</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体制</a:t>
            </a: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8</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構築概要書類</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フッター プレースホルダー 4"/>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a:t>
            </a:r>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、マスタープラン作成事業</a:t>
            </a:r>
            <a:r>
              <a:rPr lang="ja-JP" altLang="en-US" sz="700"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37516682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６．地域マイクログリッド構築</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スケジュール</a:t>
            </a:r>
            <a:endParaRPr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smtClean="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smtClean="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smtClean="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9</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a:t>
            </a:r>
            <a:r>
              <a:rPr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構築概要書類</a:t>
            </a:r>
            <a:endParaRPr kumimoji="1" lang="ja-JP" altLang="en-US" sz="11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フッター プレースホルダー 4"/>
          <p:cNvSpPr txBox="1">
            <a:spLocks/>
          </p:cNvSpPr>
          <p:nvPr/>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令和２年度　地域の系統線を活用したエネルギー面的利用事業費補助金（地域マイクログリッド構築支援事業のうち</a:t>
            </a:r>
            <a:r>
              <a:rPr lang="ja-JP" altLang="en-US" sz="700" dirty="0" smtClean="0">
                <a:latin typeface="Meiryo UI" panose="020B0604030504040204" pitchFamily="50" charset="-128"/>
                <a:ea typeface="Meiryo UI" panose="020B0604030504040204" pitchFamily="50" charset="-128"/>
                <a:cs typeface="Meiryo UI" panose="020B0604030504040204" pitchFamily="50" charset="-128"/>
              </a:rPr>
              <a:t>、マスタープラン作成事業</a:t>
            </a:r>
            <a:r>
              <a:rPr lang="ja-JP" altLang="en-US" sz="700" dirty="0">
                <a:latin typeface="Meiryo UI" panose="020B0604030504040204" pitchFamily="50" charset="-128"/>
                <a:ea typeface="Meiryo UI" panose="020B0604030504040204" pitchFamily="50" charset="-128"/>
                <a:cs typeface="Meiryo UI" panose="020B0604030504040204" pitchFamily="50" charset="-128"/>
              </a:rPr>
              <a:t>）</a:t>
            </a:r>
          </a:p>
        </p:txBody>
      </p:sp>
    </p:spTree>
    <p:extLst>
      <p:ext uri="{BB962C8B-B14F-4D97-AF65-F5344CB8AC3E}">
        <p14:creationId xmlns:p14="http://schemas.microsoft.com/office/powerpoint/2010/main" val="21048828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CC"/>
        </a:solidFill>
        <a:ln>
          <a:solidFill>
            <a:srgbClr val="FF0000"/>
          </a:solidFill>
        </a:ln>
      </a:spPr>
      <a:bodyPr rtlCol="0" anchor="ctr"/>
      <a:lstStyle>
        <a:defPPr>
          <a:defRPr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1018</Words>
  <Application>Microsoft Office PowerPoint</Application>
  <PresentationFormat>画面に合わせる (4:3)</PresentationFormat>
  <Paragraphs>182</Paragraphs>
  <Slides>10</Slides>
  <Notes>10</Notes>
  <HiddenSlides>0</HiddenSlides>
  <MMClips>0</MMClips>
  <ScaleCrop>false</ScaleCrop>
  <HeadingPairs>
    <vt:vector size="4" baseType="variant">
      <vt:variant>
        <vt:lpstr>テーマ</vt:lpstr>
      </vt:variant>
      <vt:variant>
        <vt:i4>1</vt:i4>
      </vt:variant>
      <vt:variant>
        <vt:lpstr>スライド タイトル</vt:lpstr>
      </vt:variant>
      <vt:variant>
        <vt:i4>10</vt:i4>
      </vt:variant>
    </vt:vector>
  </HeadingPairs>
  <TitlesOfParts>
    <vt:vector size="11" baseType="lpstr">
      <vt:lpstr>Office ​​テーマ</vt:lpstr>
      <vt:lpstr>本様式の記入について</vt:lpstr>
      <vt:lpstr>例）【○○市　地域マイクログリッド構築概要】</vt:lpstr>
      <vt:lpstr>１．地域マイクログリッドの対象区域（概要図）</vt:lpstr>
      <vt:lpstr>１．地域マイクログリッドの対象区域（全体地図）</vt:lpstr>
      <vt:lpstr>２．対象となる地域特性に応じた課題抽出</vt:lpstr>
      <vt:lpstr>３．地域特性を反映したエネルギーの活用</vt:lpstr>
      <vt:lpstr>４．課題解決に向けたマスタープランの策定</vt:lpstr>
      <vt:lpstr>５．地域マイクログリッドの実施体制・事業スキーム及び管理体制</vt:lpstr>
      <vt:lpstr>６．地域マイクログリッド構築スケジュール</vt:lpstr>
      <vt:lpstr>７．地域マイクログリッド構築における事業化可能性</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2019-03-15T07:04:45Z</dcterms:created>
  <dcterms:modified xsi:type="dcterms:W3CDTF">2020-04-20T07:41:27Z</dcterms:modified>
</cp:coreProperties>
</file>