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48" r:id="rId1"/>
  </p:sldMasterIdLst>
  <p:notesMasterIdLst>
    <p:notesMasterId r:id="rId17"/>
  </p:notesMasterIdLst>
  <p:handoutMasterIdLst>
    <p:handoutMasterId r:id="rId18"/>
  </p:handoutMasterIdLst>
  <p:sldIdLst>
    <p:sldId id="264" r:id="rId2"/>
    <p:sldId id="265" r:id="rId3"/>
    <p:sldId id="268" r:id="rId4"/>
    <p:sldId id="291" r:id="rId5"/>
    <p:sldId id="271" r:id="rId6"/>
    <p:sldId id="292" r:id="rId7"/>
    <p:sldId id="270" r:id="rId8"/>
    <p:sldId id="273" r:id="rId9"/>
    <p:sldId id="274" r:id="rId10"/>
    <p:sldId id="289" r:id="rId11"/>
    <p:sldId id="293" r:id="rId12"/>
    <p:sldId id="277" r:id="rId13"/>
    <p:sldId id="278" r:id="rId14"/>
    <p:sldId id="279" r:id="rId15"/>
    <p:sldId id="290" r:id="rId16"/>
  </p:sldIdLst>
  <p:sldSz cx="9144000" cy="6858000" type="screen4x3"/>
  <p:notesSz cx="6807200" cy="99393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618">
          <p15:clr>
            <a:srgbClr val="A4A3A4"/>
          </p15:clr>
        </p15:guide>
        <p15:guide id="2" pos="295">
          <p15:clr>
            <a:srgbClr val="A4A3A4"/>
          </p15:clr>
        </p15:guide>
      </p15:sldGuideLst>
    </p:ext>
    <p:ext uri="{2D200454-40CA-4A62-9FC3-DE9A4176ACB9}">
      <p15:notesGuideLst xmlns:p15="http://schemas.microsoft.com/office/powerpoint/2012/main">
        <p15:guide id="1" orient="horz" pos="3131">
          <p15:clr>
            <a:srgbClr val="A4A3A4"/>
          </p15:clr>
        </p15:guide>
        <p15:guide id="2" pos="2144">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CCFF"/>
    <a:srgbClr val="FF99FF"/>
    <a:srgbClr val="FFFF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スタイルなし、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69C7853C-536D-4A76-A0AE-DD22124D55A5}" styleName="テーマ スタイル 1 - アクセント 3">
    <a:tblBg>
      <a:fillRef idx="2">
        <a:schemeClr val="accent3"/>
      </a:fillRef>
      <a:effectRef idx="1">
        <a:schemeClr val="accent3"/>
      </a:effectRef>
    </a:tblBg>
    <a:wholeTbl>
      <a:tcTxStyle>
        <a:fontRef idx="minor">
          <a:scrgbClr r="0" g="0" b="0"/>
        </a:fontRef>
        <a:schemeClr val="dk1"/>
      </a:tcTxStyle>
      <a:tcStyle>
        <a:tcBdr>
          <a:left>
            <a:lnRef idx="1">
              <a:schemeClr val="accent3"/>
            </a:lnRef>
          </a:left>
          <a:right>
            <a:lnRef idx="1">
              <a:schemeClr val="accent3"/>
            </a:lnRef>
          </a:right>
          <a:top>
            <a:lnRef idx="1">
              <a:schemeClr val="accent3"/>
            </a:lnRef>
          </a:top>
          <a:bottom>
            <a:lnRef idx="1">
              <a:schemeClr val="accent3"/>
            </a:lnRef>
          </a:bottom>
          <a:insideH>
            <a:lnRef idx="1">
              <a:schemeClr val="accent3"/>
            </a:lnRef>
          </a:insideH>
          <a:insideV>
            <a:lnRef idx="1">
              <a:schemeClr val="accent3"/>
            </a:lnRef>
          </a:insideV>
        </a:tcBdr>
        <a:fill>
          <a:noFill/>
        </a:fill>
      </a:tcStyle>
    </a:wholeTbl>
    <a:band1H>
      <a:tcStyle>
        <a:tcBdr/>
        <a:fill>
          <a:solidFill>
            <a:schemeClr val="accent3">
              <a:alpha val="40000"/>
            </a:schemeClr>
          </a:solidFill>
        </a:fill>
      </a:tcStyle>
    </a:band1H>
    <a:band2H>
      <a:tcStyle>
        <a:tcBdr/>
      </a:tcStyle>
    </a:band2H>
    <a:band1V>
      <a:tcStyle>
        <a:tcBdr>
          <a:top>
            <a:lnRef idx="1">
              <a:schemeClr val="accent3"/>
            </a:lnRef>
          </a:top>
          <a:bottom>
            <a:lnRef idx="1">
              <a:schemeClr val="accent3"/>
            </a:lnRef>
          </a:bottom>
        </a:tcBdr>
        <a:fill>
          <a:solidFill>
            <a:schemeClr val="accent3">
              <a:alpha val="40000"/>
            </a:schemeClr>
          </a:solidFill>
        </a:fill>
      </a:tcStyle>
    </a:band1V>
    <a:band2V>
      <a:tcStyle>
        <a:tcBdr/>
      </a:tcStyle>
    </a:band2V>
    <a:lastCol>
      <a:tcTxStyle b="on"/>
      <a:tcStyle>
        <a:tcBdr>
          <a:left>
            <a:lnRef idx="2">
              <a:schemeClr val="accent3"/>
            </a:lnRef>
          </a:left>
          <a:right>
            <a:lnRef idx="1">
              <a:schemeClr val="accent3"/>
            </a:lnRef>
          </a:right>
          <a:top>
            <a:lnRef idx="1">
              <a:schemeClr val="accent3"/>
            </a:lnRef>
          </a:top>
          <a:bottom>
            <a:lnRef idx="1">
              <a:schemeClr val="accent3"/>
            </a:lnRef>
          </a:bottom>
          <a:insideH>
            <a:lnRef idx="1">
              <a:schemeClr val="accent3"/>
            </a:lnRef>
          </a:insideH>
          <a:insideV>
            <a:ln>
              <a:noFill/>
            </a:ln>
          </a:insideV>
        </a:tcBdr>
      </a:tcStyle>
    </a:lastCol>
    <a:firstCol>
      <a:tcTxStyle b="on"/>
      <a:tcStyle>
        <a:tcBdr>
          <a:left>
            <a:lnRef idx="1">
              <a:schemeClr val="accent3"/>
            </a:lnRef>
          </a:left>
          <a:right>
            <a:lnRef idx="2">
              <a:schemeClr val="accent3"/>
            </a:lnRef>
          </a:right>
          <a:top>
            <a:lnRef idx="1">
              <a:schemeClr val="accent3"/>
            </a:lnRef>
          </a:top>
          <a:bottom>
            <a:lnRef idx="1">
              <a:schemeClr val="accent3"/>
            </a:lnRef>
          </a:bottom>
          <a:insideH>
            <a:lnRef idx="1">
              <a:schemeClr val="accent3"/>
            </a:lnRef>
          </a:insideH>
          <a:insideV>
            <a:ln>
              <a:noFill/>
            </a:ln>
          </a:insideV>
        </a:tcBdr>
      </a:tcStyle>
    </a:firstCol>
    <a:lastRow>
      <a:tcTxStyle b="on"/>
      <a:tcStyle>
        <a:tcBdr>
          <a:left>
            <a:lnRef idx="1">
              <a:schemeClr val="accent3"/>
            </a:lnRef>
          </a:left>
          <a:right>
            <a:lnRef idx="1">
              <a:schemeClr val="accent3"/>
            </a:lnRef>
          </a:right>
          <a:top>
            <a:lnRef idx="2">
              <a:schemeClr val="accent3"/>
            </a:lnRef>
          </a:top>
          <a:bottom>
            <a:lnRef idx="2">
              <a:schemeClr val="accent3"/>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3"/>
            </a:lnRef>
          </a:left>
          <a:right>
            <a:lnRef idx="1">
              <a:schemeClr val="accent3"/>
            </a:lnRef>
          </a:right>
          <a:top>
            <a:lnRef idx="1">
              <a:schemeClr val="accent3"/>
            </a:lnRef>
          </a:top>
          <a:bottom>
            <a:lnRef idx="2">
              <a:schemeClr val="lt1"/>
            </a:lnRef>
          </a:bottom>
          <a:insideH>
            <a:ln>
              <a:noFill/>
            </a:ln>
          </a:insideH>
          <a:insideV>
            <a:ln>
              <a:noFill/>
            </a:ln>
          </a:insideV>
        </a:tcBdr>
        <a:fill>
          <a:solidFill>
            <a:schemeClr val="accent3"/>
          </a:solidFill>
        </a:fill>
      </a:tcStyle>
    </a:firstRow>
  </a:tblStyle>
  <a:tblStyle styleId="{073A0DAA-6AF3-43AB-8588-CEC1D06C72B9}" styleName="スタイル (中間)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2425" autoAdjust="0"/>
    <p:restoredTop sz="81628" autoAdjust="0"/>
  </p:normalViewPr>
  <p:slideViewPr>
    <p:cSldViewPr>
      <p:cViewPr varScale="1">
        <p:scale>
          <a:sx n="89" d="100"/>
          <a:sy n="89" d="100"/>
        </p:scale>
        <p:origin x="2346" y="90"/>
      </p:cViewPr>
      <p:guideLst>
        <p:guide orient="horz" pos="618"/>
        <p:guide pos="295"/>
      </p:guideLst>
    </p:cSldViewPr>
  </p:slideViewPr>
  <p:notesTextViewPr>
    <p:cViewPr>
      <p:scale>
        <a:sx n="1" d="1"/>
        <a:sy n="1" d="1"/>
      </p:scale>
      <p:origin x="0" y="0"/>
    </p:cViewPr>
  </p:notesTextViewPr>
  <p:notesViewPr>
    <p:cSldViewPr>
      <p:cViewPr varScale="1">
        <p:scale>
          <a:sx n="85" d="100"/>
          <a:sy n="85" d="100"/>
        </p:scale>
        <p:origin x="-3786" y="-78"/>
      </p:cViewPr>
      <p:guideLst>
        <p:guide orient="horz" pos="3131"/>
        <p:guide pos="2144"/>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handoutMaster" Target="handoutMasters/handoutMaster1.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787" cy="496967"/>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55838" y="0"/>
            <a:ext cx="2949787" cy="496967"/>
          </a:xfrm>
          <a:prstGeom prst="rect">
            <a:avLst/>
          </a:prstGeom>
        </p:spPr>
        <p:txBody>
          <a:bodyPr vert="horz" lIns="91440" tIns="45720" rIns="91440" bIns="45720" rtlCol="0"/>
          <a:lstStyle>
            <a:lvl1pPr algn="r">
              <a:defRPr sz="1200"/>
            </a:lvl1pPr>
          </a:lstStyle>
          <a:p>
            <a:fld id="{07CCFFC4-ECCC-48F5-8D3F-462A5B9D862E}" type="datetimeFigureOut">
              <a:rPr kumimoji="1" lang="ja-JP" altLang="en-US" smtClean="0"/>
              <a:t>2021/4/21</a:t>
            </a:fld>
            <a:endParaRPr kumimoji="1" lang="ja-JP" altLang="en-US"/>
          </a:p>
        </p:txBody>
      </p:sp>
      <p:sp>
        <p:nvSpPr>
          <p:cNvPr id="4" name="フッター プレースホルダー 3"/>
          <p:cNvSpPr>
            <a:spLocks noGrp="1"/>
          </p:cNvSpPr>
          <p:nvPr>
            <p:ph type="ftr" sz="quarter" idx="2"/>
          </p:nvPr>
        </p:nvSpPr>
        <p:spPr>
          <a:xfrm>
            <a:off x="0" y="9440646"/>
            <a:ext cx="2949787" cy="496967"/>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55838" y="9440646"/>
            <a:ext cx="2949787" cy="496967"/>
          </a:xfrm>
          <a:prstGeom prst="rect">
            <a:avLst/>
          </a:prstGeom>
        </p:spPr>
        <p:txBody>
          <a:bodyPr vert="horz" lIns="91440" tIns="45720" rIns="91440" bIns="45720" rtlCol="0" anchor="b"/>
          <a:lstStyle>
            <a:lvl1pPr algn="r">
              <a:defRPr sz="1200"/>
            </a:lvl1pPr>
          </a:lstStyle>
          <a:p>
            <a:fld id="{1079B02B-403B-4B96-984E-70697F463D80}" type="slidenum">
              <a:rPr kumimoji="1" lang="ja-JP" altLang="en-US" smtClean="0"/>
              <a:t>‹#›</a:t>
            </a:fld>
            <a:endParaRPr kumimoji="1" lang="ja-JP" altLang="en-US"/>
          </a:p>
        </p:txBody>
      </p:sp>
    </p:spTree>
    <p:extLst>
      <p:ext uri="{BB962C8B-B14F-4D97-AF65-F5344CB8AC3E}">
        <p14:creationId xmlns:p14="http://schemas.microsoft.com/office/powerpoint/2010/main" val="1510429581"/>
      </p:ext>
    </p:extLst>
  </p:cSld>
  <p:clrMap bg1="lt1" tx1="dk1" bg2="lt2" tx2="dk2" accent1="accent1" accent2="accent2" accent3="accent3" accent4="accent4" accent5="accent5" accent6="accent6" hlink="hlink" folHlink="folHlink"/>
  <p:hf hd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787" cy="496967"/>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5838" y="0"/>
            <a:ext cx="2949787" cy="496967"/>
          </a:xfrm>
          <a:prstGeom prst="rect">
            <a:avLst/>
          </a:prstGeom>
        </p:spPr>
        <p:txBody>
          <a:bodyPr vert="horz" lIns="91440" tIns="45720" rIns="91440" bIns="45720" rtlCol="0"/>
          <a:lstStyle>
            <a:lvl1pPr algn="r">
              <a:defRPr sz="1200"/>
            </a:lvl1pPr>
          </a:lstStyle>
          <a:p>
            <a:fld id="{D75E2854-4FBD-462E-98C4-BC0E16FB3D5E}" type="datetimeFigureOut">
              <a:rPr kumimoji="1" lang="ja-JP" altLang="en-US" smtClean="0"/>
              <a:t>2021/4/21</a:t>
            </a:fld>
            <a:endParaRPr kumimoji="1" lang="ja-JP" altLang="en-US"/>
          </a:p>
        </p:txBody>
      </p:sp>
      <p:sp>
        <p:nvSpPr>
          <p:cNvPr id="4" name="スライド イメージ プレースホルダー 3"/>
          <p:cNvSpPr>
            <a:spLocks noGrp="1" noRot="1" noChangeAspect="1"/>
          </p:cNvSpPr>
          <p:nvPr>
            <p:ph type="sldImg" idx="2"/>
          </p:nvPr>
        </p:nvSpPr>
        <p:spPr>
          <a:xfrm>
            <a:off x="920750" y="746125"/>
            <a:ext cx="4965700" cy="3725863"/>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0720" y="4721186"/>
            <a:ext cx="5445760" cy="4472702"/>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646"/>
            <a:ext cx="2949787" cy="49696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5838" y="9440646"/>
            <a:ext cx="2949787" cy="496967"/>
          </a:xfrm>
          <a:prstGeom prst="rect">
            <a:avLst/>
          </a:prstGeom>
        </p:spPr>
        <p:txBody>
          <a:bodyPr vert="horz" lIns="91440" tIns="45720" rIns="91440" bIns="45720" rtlCol="0" anchor="b"/>
          <a:lstStyle>
            <a:lvl1pPr algn="r">
              <a:defRPr sz="1200"/>
            </a:lvl1pPr>
          </a:lstStyle>
          <a:p>
            <a:fld id="{E51DC78B-8530-4493-B636-CAEF2E9D7C47}" type="slidenum">
              <a:rPr kumimoji="1" lang="ja-JP" altLang="en-US" smtClean="0"/>
              <a:t>‹#›</a:t>
            </a:fld>
            <a:endParaRPr kumimoji="1" lang="ja-JP" altLang="en-US"/>
          </a:p>
        </p:txBody>
      </p:sp>
    </p:spTree>
    <p:extLst>
      <p:ext uri="{BB962C8B-B14F-4D97-AF65-F5344CB8AC3E}">
        <p14:creationId xmlns:p14="http://schemas.microsoft.com/office/powerpoint/2010/main" val="4271317600"/>
      </p:ext>
    </p:extLst>
  </p:cSld>
  <p:clrMap bg1="lt1" tx1="dk1" bg2="lt2" tx2="dk2" accent1="accent1" accent2="accent2" accent3="accent3" accent4="accent4" accent5="accent5" accent6="accent6" hlink="hlink" folHlink="folHlink"/>
  <p:hf hd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lang="ja-JP" altLang="en-US" dirty="0">
                <a:latin typeface="Meiryo UI" panose="020B0604030504040204" pitchFamily="50" charset="-128"/>
                <a:ea typeface="Meiryo UI" panose="020B0604030504040204" pitchFamily="50" charset="-128"/>
                <a:cs typeface="Meiryo UI" panose="020B0604030504040204" pitchFamily="50" charset="-128"/>
              </a:rPr>
              <a:t>注意</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a:p>
            <a:pPr marL="285750" indent="-285750">
              <a:buFont typeface="Wingdings" panose="05000000000000000000" pitchFamily="2" charset="2"/>
              <a:buChar char="p"/>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本スライドは提出不要です。</a:t>
            </a:r>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平常時の補助対象設備及び地域再エネの活用方法を具体的に説明すること。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マイクログリッドの導入地域における地域の理解や事業の認知度について説明すること。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事業の採算性について説明すること。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3688845853"/>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需給調整の手法について、先導的・先進的な工夫をしている点を説明すること。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12</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財務基盤や資金調達に関する計画等において、地域マイクログリッドの構想の実現性を説明すること。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事業実施予定スケジュールは、具体的かつ実現性があることを説明すること。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13</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災害等による大規模停電時に地域マイクログリッドを発動する手順を明確かつ具体的に説明すること。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一般送配電事業者との連携（連絡）体制等も含めて説明すること。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14</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当該コミュニティ地域の地方公共団体も関与する、想定のコンソーシアム体制を記載すること。</a:t>
            </a:r>
            <a:endParaRPr kumimoji="1" lang="ja-JP" altLang="ja-JP" sz="14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15</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lang="ja-JP" altLang="en-US" dirty="0">
                <a:latin typeface="Meiryo UI" panose="020B0604030504040204" pitchFamily="50" charset="-128"/>
                <a:ea typeface="Meiryo UI" panose="020B0604030504040204" pitchFamily="50" charset="-128"/>
                <a:cs typeface="Meiryo UI" panose="020B0604030504040204" pitchFamily="50" charset="-128"/>
              </a:rPr>
              <a:t>注意</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a:p>
            <a:pPr marL="285750" indent="-285750">
              <a:buFont typeface="Wingdings" panose="05000000000000000000" pitchFamily="2" charset="2"/>
              <a:buChar char="p"/>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本資料は地域マイクログリッドの概要がわかるよう、各注意事項を熟読のうえ作成を行って下さい。</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a:p>
            <a:pPr marL="285750" indent="-285750">
              <a:buFont typeface="Wingdings" panose="05000000000000000000" pitchFamily="2" charset="2"/>
              <a:buChar char="p"/>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記入例を削除して、ご入力ください。（記載する内容は、他の申請書類と整合性をとってください）</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文字の大きさは</a:t>
            </a:r>
            <a:r>
              <a:rPr lang="en-US" altLang="ja-JP" sz="1200" dirty="0">
                <a:latin typeface="Meiryo UI" panose="020B0604030504040204" pitchFamily="50" charset="-128"/>
                <a:ea typeface="Meiryo UI" panose="020B0604030504040204" pitchFamily="50" charset="-128"/>
                <a:cs typeface="Meiryo UI" panose="020B0604030504040204" pitchFamily="50" charset="-128"/>
              </a:rPr>
              <a:t>14pt</a:t>
            </a:r>
            <a:r>
              <a:rPr lang="ja-JP" altLang="en-US" sz="1200" dirty="0">
                <a:latin typeface="Meiryo UI" panose="020B0604030504040204" pitchFamily="50" charset="-128"/>
                <a:ea typeface="Meiryo UI" panose="020B0604030504040204" pitchFamily="50" charset="-128"/>
                <a:cs typeface="Meiryo UI" panose="020B0604030504040204" pitchFamily="50" charset="-128"/>
              </a:rPr>
              <a:t>以上とすること。</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既定のフォント（</a:t>
            </a:r>
            <a:r>
              <a:rPr lang="en-US" altLang="ja-JP" sz="1200" dirty="0" err="1">
                <a:latin typeface="Meiryo UI" panose="020B0604030504040204" pitchFamily="50" charset="-128"/>
                <a:ea typeface="Meiryo UI" panose="020B0604030504040204" pitchFamily="50" charset="-128"/>
                <a:cs typeface="Meiryo UI" panose="020B0604030504040204" pitchFamily="50" charset="-128"/>
              </a:rPr>
              <a:t>Meiryo</a:t>
            </a:r>
            <a:r>
              <a:rPr lang="en-US" altLang="ja-JP" sz="1200" dirty="0">
                <a:latin typeface="Meiryo UI" panose="020B0604030504040204" pitchFamily="50" charset="-128"/>
                <a:ea typeface="Meiryo UI" panose="020B0604030504040204" pitchFamily="50" charset="-128"/>
                <a:cs typeface="Meiryo UI" panose="020B0604030504040204" pitchFamily="50" charset="-128"/>
              </a:rPr>
              <a:t> UI</a:t>
            </a:r>
            <a:r>
              <a:rPr lang="ja-JP" altLang="en-US" sz="1200" dirty="0">
                <a:latin typeface="Meiryo UI" panose="020B0604030504040204" pitchFamily="50" charset="-128"/>
                <a:ea typeface="Meiryo UI" panose="020B0604030504040204" pitchFamily="50" charset="-128"/>
                <a:cs typeface="Meiryo UI" panose="020B0604030504040204" pitchFamily="50" charset="-128"/>
              </a:rPr>
              <a:t>）を使用すること。</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各項目の枚数について指定はありません。複数項目を１枚にまとめても問題ありません。</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図表などを用いて、分かりやすく表現して下さい。</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latin typeface="Meiryo UI" panose="020B0604030504040204" pitchFamily="50" charset="-128"/>
                <a:ea typeface="Meiryo UI" panose="020B0604030504040204" pitchFamily="50" charset="-128"/>
                <a:cs typeface="Meiryo UI" panose="020B0604030504040204" pitchFamily="50" charset="-128"/>
              </a:rPr>
              <a:t>各説明は、具体的かつ定量的に分かりやすく説明して下さい。</a:t>
            </a:r>
            <a:endParaRPr lang="en-US" altLang="ja-JP" sz="12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フッター プレースホルダー 3"/>
          <p:cNvSpPr>
            <a:spLocks noGrp="1"/>
          </p:cNvSpPr>
          <p:nvPr>
            <p:ph type="ftr" sz="quarter" idx="10"/>
          </p:nvPr>
        </p:nvSpPr>
        <p:spPr/>
        <p:txBody>
          <a:bodyPr/>
          <a:lstStyle/>
          <a:p>
            <a:endParaRPr kumimoji="1" lang="ja-JP" altLang="en-US"/>
          </a:p>
        </p:txBody>
      </p:sp>
      <p:sp>
        <p:nvSpPr>
          <p:cNvPr id="5" name="スライド番号プレースホルダー 4"/>
          <p:cNvSpPr>
            <a:spLocks noGrp="1"/>
          </p:cNvSpPr>
          <p:nvPr>
            <p:ph type="sldNum" sz="quarter" idx="11"/>
          </p:nvPr>
        </p:nvSpPr>
        <p:spPr/>
        <p:txBody>
          <a:bodyPr/>
          <a:lstStyle/>
          <a:p>
            <a:fld id="{E51DC78B-8530-4493-B636-CAEF2E9D7C47}" type="slidenum">
              <a:rPr kumimoji="1" lang="ja-JP" altLang="en-US" smtClean="0"/>
              <a:t>2</a:t>
            </a:fld>
            <a:endParaRPr kumimoji="1" lang="ja-JP" altLang="en-US"/>
          </a:p>
        </p:txBody>
      </p:sp>
    </p:spTree>
    <p:extLst>
      <p:ext uri="{BB962C8B-B14F-4D97-AF65-F5344CB8AC3E}">
        <p14:creationId xmlns:p14="http://schemas.microsoft.com/office/powerpoint/2010/main" val="183073898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マイクログリッドの全体像が把握できる概要図を記載すること。</a:t>
            </a:r>
            <a:endParaRPr lang="en-US" altLang="ja-JP" sz="1200" dirty="0">
              <a:latin typeface="ＭＳ 明朝" panose="02020609040205080304" pitchFamily="17" charset="-128"/>
              <a:ea typeface="ＭＳ 明朝" panose="02020609040205080304" pitchFamily="17" charset="-128"/>
            </a:endParaRP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地域マイクログリッドの範囲を明確に記載すること。</a:t>
            </a: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系統線と自営線が区別できるように説明すること。また、それぞれについて以下の点についても記載すること。</a:t>
            </a:r>
            <a:endParaRPr lang="en-US" altLang="ja-JP" sz="1200" dirty="0">
              <a:latin typeface="ＭＳ 明朝" panose="02020609040205080304" pitchFamily="17" charset="-128"/>
              <a:ea typeface="ＭＳ 明朝" panose="02020609040205080304" pitchFamily="17" charset="-128"/>
            </a:endParaRPr>
          </a:p>
          <a:p>
            <a:pPr marL="0" indent="0">
              <a:lnSpc>
                <a:spcPct val="120000"/>
              </a:lnSpc>
              <a:buFont typeface="Wingdings" panose="05000000000000000000" pitchFamily="2" charset="2"/>
              <a:buNone/>
              <a:tabLst>
                <a:tab pos="241795" algn="l"/>
              </a:tabLst>
            </a:pPr>
            <a:r>
              <a:rPr lang="ja-JP" altLang="en-US" sz="1200" dirty="0">
                <a:latin typeface="ＭＳ 明朝" panose="02020609040205080304" pitchFamily="17" charset="-128"/>
                <a:ea typeface="ＭＳ 明朝" panose="02020609040205080304" pitchFamily="17" charset="-128"/>
              </a:rPr>
              <a:t>　・使用する系統電圧</a:t>
            </a:r>
            <a:endParaRPr lang="en-US" altLang="ja-JP" sz="1200" dirty="0">
              <a:latin typeface="ＭＳ 明朝" panose="02020609040205080304" pitchFamily="17" charset="-128"/>
              <a:ea typeface="ＭＳ 明朝" panose="02020609040205080304" pitchFamily="17" charset="-128"/>
            </a:endParaRPr>
          </a:p>
          <a:p>
            <a:pPr marL="0" indent="0">
              <a:lnSpc>
                <a:spcPct val="120000"/>
              </a:lnSpc>
              <a:buFont typeface="Wingdings" panose="05000000000000000000" pitchFamily="2" charset="2"/>
              <a:buNone/>
              <a:tabLst>
                <a:tab pos="241795" algn="l"/>
              </a:tabLst>
            </a:pPr>
            <a:r>
              <a:rPr lang="ja-JP" altLang="en-US" sz="1200" dirty="0">
                <a:latin typeface="ＭＳ 明朝" panose="02020609040205080304" pitchFamily="17" charset="-128"/>
                <a:ea typeface="ＭＳ 明朝" panose="02020609040205080304" pitchFamily="17" charset="-128"/>
              </a:rPr>
              <a:t>　・系統線及び自営線のパス数</a:t>
            </a:r>
            <a:r>
              <a:rPr lang="en-US" altLang="ja-JP" sz="1200" baseline="30000" dirty="0">
                <a:latin typeface="ＭＳ 明朝" panose="02020609040205080304" pitchFamily="17" charset="-128"/>
                <a:ea typeface="ＭＳ 明朝" panose="02020609040205080304" pitchFamily="17" charset="-128"/>
              </a:rPr>
              <a:t>※</a:t>
            </a:r>
          </a:p>
          <a:p>
            <a:pPr marL="0" indent="0">
              <a:lnSpc>
                <a:spcPct val="120000"/>
              </a:lnSpc>
              <a:buFont typeface="Wingdings" panose="05000000000000000000" pitchFamily="2" charset="2"/>
              <a:buNone/>
              <a:tabLst>
                <a:tab pos="241795" algn="l"/>
              </a:tabLst>
            </a:pPr>
            <a:r>
              <a:rPr lang="ja-JP" altLang="en-US" sz="1200" dirty="0">
                <a:latin typeface="ＭＳ 明朝" panose="02020609040205080304" pitchFamily="17" charset="-128"/>
                <a:ea typeface="ＭＳ 明朝" panose="02020609040205080304" pitchFamily="17" charset="-128"/>
              </a:rPr>
              <a:t>　</a:t>
            </a:r>
            <a:r>
              <a:rPr lang="en-US" altLang="ja-JP" sz="1200" dirty="0">
                <a:latin typeface="ＭＳ 明朝" panose="02020609040205080304" pitchFamily="17" charset="-128"/>
                <a:ea typeface="ＭＳ 明朝" panose="02020609040205080304" pitchFamily="17" charset="-128"/>
              </a:rPr>
              <a:t>※</a:t>
            </a:r>
            <a:r>
              <a:rPr lang="ja-JP" altLang="en-US" sz="1200" dirty="0">
                <a:latin typeface="ＭＳ 明朝" panose="02020609040205080304" pitchFamily="17" charset="-128"/>
                <a:ea typeface="ＭＳ 明朝" panose="02020609040205080304" pitchFamily="17" charset="-128"/>
              </a:rPr>
              <a:t>需要（発電）場所～分岐点、分岐点～分岐点までをそれぞれ１パスとする</a:t>
            </a:r>
            <a:endParaRPr lang="en-US" altLang="ja-JP" sz="1200" dirty="0">
              <a:latin typeface="ＭＳ 明朝" panose="02020609040205080304" pitchFamily="17" charset="-128"/>
              <a:ea typeface="ＭＳ 明朝" panose="02020609040205080304" pitchFamily="17" charset="-128"/>
            </a:endParaRP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マイクログリッド発動時のすべての解列点及び切替ポイントを明確に記載すること。</a:t>
            </a: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補助対象範囲について、</a:t>
            </a:r>
            <a:r>
              <a:rPr lang="ja-JP" altLang="en-US" sz="1200" u="sng" dirty="0">
                <a:latin typeface="ＭＳ 明朝" panose="02020609040205080304" pitchFamily="17" charset="-128"/>
                <a:ea typeface="ＭＳ 明朝" panose="02020609040205080304" pitchFamily="17" charset="-128"/>
              </a:rPr>
              <a:t>設備費の対象部分を</a:t>
            </a:r>
            <a:r>
              <a:rPr lang="ja-JP" altLang="en-US" sz="1200" u="sng" dirty="0">
                <a:solidFill>
                  <a:srgbClr val="FF0000"/>
                </a:solidFill>
                <a:latin typeface="ＭＳ 明朝" panose="02020609040205080304" pitchFamily="17" charset="-128"/>
                <a:ea typeface="ＭＳ 明朝" panose="02020609040205080304" pitchFamily="17" charset="-128"/>
              </a:rPr>
              <a:t>赤</a:t>
            </a:r>
            <a:r>
              <a:rPr lang="ja-JP" altLang="en-US" sz="1200" dirty="0">
                <a:latin typeface="ＭＳ 明朝" panose="02020609040205080304" pitchFamily="17" charset="-128"/>
                <a:ea typeface="ＭＳ 明朝" panose="02020609040205080304" pitchFamily="17" charset="-128"/>
              </a:rPr>
              <a:t>、</a:t>
            </a:r>
            <a:r>
              <a:rPr lang="ja-JP" altLang="en-US" sz="1200" u="sng" dirty="0">
                <a:latin typeface="ＭＳ 明朝" panose="02020609040205080304" pitchFamily="17" charset="-128"/>
                <a:ea typeface="ＭＳ 明朝" panose="02020609040205080304" pitchFamily="17" charset="-128"/>
              </a:rPr>
              <a:t>工事費の対象部分を</a:t>
            </a:r>
            <a:r>
              <a:rPr lang="ja-JP" altLang="en-US" sz="1200" u="sng" dirty="0">
                <a:solidFill>
                  <a:srgbClr val="0000FF"/>
                </a:solidFill>
                <a:latin typeface="ＭＳ 明朝" panose="02020609040205080304" pitchFamily="17" charset="-128"/>
                <a:ea typeface="ＭＳ 明朝" panose="02020609040205080304" pitchFamily="17" charset="-128"/>
              </a:rPr>
              <a:t>青</a:t>
            </a:r>
            <a:r>
              <a:rPr lang="ja-JP" altLang="en-US" sz="1200" dirty="0">
                <a:latin typeface="ＭＳ 明朝" panose="02020609040205080304" pitchFamily="17" charset="-128"/>
                <a:ea typeface="ＭＳ 明朝" panose="02020609040205080304" pitchFamily="17" charset="-128"/>
              </a:rPr>
              <a:t>に色分けし、補助対象外部分を黒にして示すこと。また複数年度事業の場合は事業年度がそれぞれ判別できるようにすること。</a:t>
            </a:r>
            <a:endParaRPr lang="en-US" altLang="ja-JP" sz="1200" dirty="0">
              <a:latin typeface="ＭＳ 明朝" panose="02020609040205080304" pitchFamily="17" charset="-128"/>
              <a:ea typeface="ＭＳ 明朝" panose="02020609040205080304" pitchFamily="17" charset="-128"/>
            </a:endParaRP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マイクログリッドに電力を供給する再生可能エネルギー発電設備を明確に記載し、平常時の出力と災害等による大規模停電時の出力及び１日あたりの電力量をそれぞれ記載すること。</a:t>
            </a: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マイクログリッドからの電力が供給される主要な施設を明確に記載し、平常時の出力と災害等による大規模停電時の出力及び一日あたりの電力量をそれぞれ記載すること。ただし、電力供給先として想定していない事業所や一般家庭等については記載不要。</a:t>
            </a: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コンソーシアム各社（補助事業者、地方公共団体等）、一般送配電事業者、供給先、及びその他関係者を漏れなく記載すること。</a:t>
            </a: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非常時と平常時の電気の流れを記載すること。</a:t>
            </a:r>
            <a:endParaRPr lang="en-US" altLang="ja-JP" sz="1200" dirty="0">
              <a:latin typeface="ＭＳ 明朝" panose="02020609040205080304" pitchFamily="17" charset="-128"/>
              <a:ea typeface="ＭＳ 明朝" panose="02020609040205080304" pitchFamily="17" charset="-128"/>
            </a:endParaRPr>
          </a:p>
          <a:p>
            <a:pPr marL="171450" indent="-171450">
              <a:lnSpc>
                <a:spcPct val="120000"/>
              </a:lnSpc>
              <a:buFont typeface="Wingdings" panose="05000000000000000000" pitchFamily="2" charset="2"/>
              <a:buChar char="p"/>
              <a:tabLst>
                <a:tab pos="241795" algn="l"/>
              </a:tabLst>
            </a:pPr>
            <a:r>
              <a:rPr lang="ja-JP" altLang="en-US" sz="1200" dirty="0">
                <a:latin typeface="ＭＳ 明朝" panose="02020609040205080304" pitchFamily="17" charset="-128"/>
                <a:ea typeface="ＭＳ 明朝" panose="02020609040205080304" pitchFamily="17" charset="-128"/>
              </a:rPr>
              <a:t>防災に資する施設を必ず記載すること。</a:t>
            </a:r>
            <a:endParaRPr lang="en-US" altLang="ja-JP" sz="1200" dirty="0">
              <a:latin typeface="ＭＳ 明朝" panose="02020609040205080304" pitchFamily="17" charset="-128"/>
              <a:ea typeface="ＭＳ 明朝" panose="02020609040205080304" pitchFamily="17" charset="-128"/>
            </a:endParaRPr>
          </a:p>
          <a:p>
            <a:pPr marL="171450" indent="-171450">
              <a:buFont typeface="Wingdings" panose="05000000000000000000" pitchFamily="2" charset="2"/>
              <a:buChar char="p"/>
            </a:pPr>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3</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地域マイクログリッドの全体像が把握できる地図等を添付すること。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地域マイクログリッドの範囲を明確に記載すること。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系統の配電線と自営線が区別できるように記載すること。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マイクログリッド発動時のすべての解列点及び切替ポイントを明確に記載すること。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マイクログリッドからの電力が供給される主要な施設を明確に記載すること。ただし、電力供給先として想定していない事業所や一般家庭等については記載不要。</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4</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200096295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地域マイクログリッドを行う地域の特性を説明すること。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地域特性を反映した再生可能エネルギーの活用について説明すること。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5</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マイクログリッドを導入することによる地域の経済等の活性化について説明すること。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6</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2492194471"/>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防災に資する施設の公共性を説明すること。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災害等による大規模停電時に地域住民の生活にどれだけ貢献する施設であるかを説明すること。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地域マイクログリッドの構築規模に対する持続性（供給時間）とその根拠を説明すること。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別途提出する「地域マイクログリッドに供給される出力及び電力量の根拠書類」 、及び「地域マイクログリッドで必要とされる出力及び電力量の根拠書類」と齟齬のない内容であること。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平常時の需給バランスのモニタリングまたは需給調整シミュレーション等について、具体的な計画および頻度を説明すること。</a:t>
            </a:r>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hasCustomPrompt="1"/>
          </p:nvPr>
        </p:nvSpPr>
        <p:spPr>
          <a:xfrm>
            <a:off x="685800" y="836713"/>
            <a:ext cx="7772400" cy="792088"/>
          </a:xfrm>
          <a:solidFill>
            <a:srgbClr val="0070C0"/>
          </a:solidFill>
        </p:spPr>
        <p:txBody>
          <a:bodyPr>
            <a:normAutofit/>
          </a:bodyPr>
          <a:lstStyle>
            <a:lvl1pPr>
              <a:defRPr sz="2800">
                <a:solidFill>
                  <a:schemeClr val="bg1"/>
                </a:solidFill>
              </a:defRPr>
            </a:lvl1pPr>
          </a:lstStyle>
          <a:p>
            <a:r>
              <a:rPr kumimoji="1" lang="ja-JP" altLang="en-US" dirty="0"/>
              <a:t>（補助事業の名称を記載）</a:t>
            </a:r>
          </a:p>
        </p:txBody>
      </p:sp>
      <p:sp>
        <p:nvSpPr>
          <p:cNvPr id="3" name="サブタイトル 2"/>
          <p:cNvSpPr>
            <a:spLocks noGrp="1"/>
          </p:cNvSpPr>
          <p:nvPr>
            <p:ph type="subTitle" idx="1" hasCustomPrompt="1"/>
          </p:nvPr>
        </p:nvSpPr>
        <p:spPr>
          <a:xfrm>
            <a:off x="683568" y="3789040"/>
            <a:ext cx="7776864" cy="2448272"/>
          </a:xfrm>
          <a:solidFill>
            <a:schemeClr val="accent6">
              <a:lumMod val="20000"/>
              <a:lumOff val="80000"/>
            </a:schemeClr>
          </a:solidFill>
          <a:ln>
            <a:solidFill>
              <a:srgbClr val="FF0000"/>
            </a:solidFill>
          </a:ln>
        </p:spPr>
        <p:txBody>
          <a:bodyPr>
            <a:noAutofit/>
          </a:bodyPr>
          <a:lstStyle>
            <a:lvl1pPr marL="0" indent="0" algn="l">
              <a:buFont typeface="Wingdings" panose="05000000000000000000" pitchFamily="2" charset="2"/>
              <a:buNone/>
              <a:defRPr sz="1400">
                <a:solidFill>
                  <a:srgbClr val="FF0000"/>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en-US" altLang="ja-JP" dirty="0"/>
              <a:t>【</a:t>
            </a:r>
            <a:r>
              <a:rPr kumimoji="1" lang="ja-JP" altLang="en-US" dirty="0"/>
              <a:t>注意</a:t>
            </a:r>
            <a:r>
              <a:rPr kumimoji="1" lang="en-US" altLang="ja-JP" dirty="0"/>
              <a:t>】</a:t>
            </a:r>
          </a:p>
          <a:p>
            <a:endParaRPr kumimoji="1" lang="en-US" altLang="ja-JP" dirty="0"/>
          </a:p>
        </p:txBody>
      </p:sp>
    </p:spTree>
    <p:extLst>
      <p:ext uri="{BB962C8B-B14F-4D97-AF65-F5344CB8AC3E}">
        <p14:creationId xmlns:p14="http://schemas.microsoft.com/office/powerpoint/2010/main" val="351719942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73359496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a:xfrm>
            <a:off x="457200" y="274638"/>
            <a:ext cx="6019800" cy="5851525"/>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6977466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4638"/>
            <a:ext cx="8229600" cy="562074"/>
          </a:xfrm>
        </p:spPr>
        <p:txBody>
          <a:bodyPr>
            <a:noAutofit/>
          </a:bodyPr>
          <a:lstStyle>
            <a:lvl1pPr algn="l">
              <a:defRPr sz="1800"/>
            </a:lvl1pPr>
          </a:lstStyle>
          <a:p>
            <a:r>
              <a:rPr kumimoji="1" lang="ja-JP" altLang="en-US" dirty="0"/>
              <a:t>マスター タイトルの書式設定</a:t>
            </a:r>
          </a:p>
        </p:txBody>
      </p:sp>
      <p:sp>
        <p:nvSpPr>
          <p:cNvPr id="3" name="コンテンツ プレースホルダー 2"/>
          <p:cNvSpPr>
            <a:spLocks noGrp="1"/>
          </p:cNvSpPr>
          <p:nvPr>
            <p:ph idx="1" hasCustomPrompt="1"/>
          </p:nvPr>
        </p:nvSpPr>
        <p:spPr>
          <a:xfrm>
            <a:off x="457200" y="2420888"/>
            <a:ext cx="8229600" cy="3705275"/>
          </a:xfrm>
        </p:spPr>
        <p:txBody>
          <a:bodyPr>
            <a:normAutofit/>
          </a:bodyPr>
          <a:lstStyle>
            <a:lvl1pPr marL="0" indent="0">
              <a:buNone/>
              <a:defRPr sz="1400"/>
            </a:lvl1pPr>
            <a:lvl2pPr>
              <a:defRPr sz="1800"/>
            </a:lvl2pPr>
            <a:lvl3pPr>
              <a:defRPr sz="1600"/>
            </a:lvl3pPr>
            <a:lvl4pPr>
              <a:defRPr sz="1400"/>
            </a:lvl4pPr>
            <a:lvl5pPr>
              <a:defRPr sz="1400"/>
            </a:lvl5pPr>
          </a:lstStyle>
          <a:p>
            <a:pPr lvl="0"/>
            <a:r>
              <a:rPr kumimoji="1" lang="en-US" altLang="ja-JP" dirty="0"/>
              <a:t>【</a:t>
            </a:r>
            <a:r>
              <a:rPr kumimoji="1" lang="ja-JP" altLang="en-US" dirty="0"/>
              <a:t>詳細</a:t>
            </a:r>
            <a:r>
              <a:rPr kumimoji="1" lang="en-US" altLang="ja-JP" dirty="0"/>
              <a:t>】</a:t>
            </a:r>
          </a:p>
          <a:p>
            <a:pPr lvl="0"/>
            <a:endParaRPr kumimoji="1" lang="ja-JP" altLang="en-US" dirty="0"/>
          </a:p>
        </p:txBody>
      </p:sp>
      <p:sp>
        <p:nvSpPr>
          <p:cNvPr id="4" name="日付プレースホルダー 3"/>
          <p:cNvSpPr>
            <a:spLocks noGrp="1"/>
          </p:cNvSpPr>
          <p:nvPr>
            <p:ph type="dt" sz="half" idx="10"/>
          </p:nvPr>
        </p:nvSpPr>
        <p:spPr>
          <a:xfrm>
            <a:off x="457200" y="6356350"/>
            <a:ext cx="5554960" cy="365125"/>
          </a:xfrm>
        </p:spPr>
        <p:txBody>
          <a:bodyPr/>
          <a:lstStyle>
            <a:lvl1pPr>
              <a:defRPr sz="700">
                <a:latin typeface="Meiryo UI" panose="020B0604030504040204" pitchFamily="50" charset="-128"/>
                <a:ea typeface="Meiryo UI" panose="020B0604030504040204" pitchFamily="50" charset="-128"/>
                <a:cs typeface="Meiryo UI" panose="020B0604030504040204" pitchFamily="50" charset="-128"/>
              </a:defRPr>
            </a:lvl1pPr>
          </a:lstStyle>
          <a:p>
            <a:endParaRPr lang="ja-JP" altLang="en-US" dirty="0"/>
          </a:p>
        </p:txBody>
      </p:sp>
      <p:sp>
        <p:nvSpPr>
          <p:cNvPr id="5" name="フッター プレースホルダー 4"/>
          <p:cNvSpPr>
            <a:spLocks noGrp="1"/>
          </p:cNvSpPr>
          <p:nvPr>
            <p:ph type="ftr" sz="quarter" idx="11"/>
          </p:nvPr>
        </p:nvSpPr>
        <p:spPr/>
        <p:txBody>
          <a:bodyPr/>
          <a:lstStyle/>
          <a:p>
            <a:endParaRPr kumimoji="1" lang="ja-JP" altLang="en-US" dirty="0"/>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dirty="0"/>
          </a:p>
        </p:txBody>
      </p:sp>
      <p:sp>
        <p:nvSpPr>
          <p:cNvPr id="7" name="コンテンツ プレースホルダー 2"/>
          <p:cNvSpPr>
            <a:spLocks noGrp="1"/>
          </p:cNvSpPr>
          <p:nvPr>
            <p:ph idx="13" hasCustomPrompt="1"/>
          </p:nvPr>
        </p:nvSpPr>
        <p:spPr>
          <a:xfrm>
            <a:off x="446856" y="1019869"/>
            <a:ext cx="8229600" cy="1329011"/>
          </a:xfrm>
        </p:spPr>
        <p:txBody>
          <a:bodyPr>
            <a:noAutofit/>
          </a:bodyPr>
          <a:lstStyle>
            <a:lvl1pPr marL="0" indent="0">
              <a:buFont typeface="Wingdings" panose="05000000000000000000" pitchFamily="2" charset="2"/>
              <a:buNone/>
              <a:defRPr sz="1400"/>
            </a:lvl1pPr>
            <a:lvl2pPr>
              <a:defRPr sz="1800"/>
            </a:lvl2pPr>
            <a:lvl3pPr>
              <a:defRPr sz="1600"/>
            </a:lvl3pPr>
            <a:lvl4pPr>
              <a:defRPr sz="1400"/>
            </a:lvl4pPr>
            <a:lvl5pPr>
              <a:defRPr sz="1400"/>
            </a:lvl5pPr>
          </a:lstStyle>
          <a:p>
            <a:pPr lvl="0"/>
            <a:r>
              <a:rPr kumimoji="1" lang="en-US" altLang="ja-JP" dirty="0"/>
              <a:t>【</a:t>
            </a:r>
            <a:r>
              <a:rPr kumimoji="1" lang="ja-JP" altLang="en-US" dirty="0"/>
              <a:t>要旨</a:t>
            </a:r>
            <a:r>
              <a:rPr kumimoji="1" lang="en-US" altLang="ja-JP" dirty="0"/>
              <a:t>】</a:t>
            </a:r>
          </a:p>
          <a:p>
            <a:pPr lvl="0"/>
            <a:r>
              <a:rPr kumimoji="1" lang="ja-JP" altLang="en-US" dirty="0"/>
              <a:t>■　●●●･･･</a:t>
            </a:r>
            <a:endParaRPr kumimoji="1" lang="en-US" altLang="ja-JP" dirty="0"/>
          </a:p>
          <a:p>
            <a:pPr lvl="0"/>
            <a:r>
              <a:rPr kumimoji="1" lang="ja-JP" altLang="en-US" dirty="0"/>
              <a:t>■　●●●･･･</a:t>
            </a:r>
            <a:endParaRPr kumimoji="1" lang="en-US" altLang="ja-JP" dirty="0"/>
          </a:p>
          <a:p>
            <a:pPr lvl="0"/>
            <a:r>
              <a:rPr kumimoji="1" lang="ja-JP" altLang="en-US" dirty="0"/>
              <a:t>■　●●●･･･</a:t>
            </a:r>
            <a:endParaRPr kumimoji="1" lang="en-US" altLang="ja-JP" dirty="0"/>
          </a:p>
          <a:p>
            <a:pPr lvl="0"/>
            <a:r>
              <a:rPr kumimoji="1" lang="ja-JP" altLang="en-US" dirty="0"/>
              <a:t>■　●●●･･･</a:t>
            </a:r>
            <a:endParaRPr kumimoji="1" lang="en-US" altLang="ja-JP" dirty="0"/>
          </a:p>
        </p:txBody>
      </p:sp>
      <p:sp>
        <p:nvSpPr>
          <p:cNvPr id="8" name="正方形/長方形 7"/>
          <p:cNvSpPr/>
          <p:nvPr userDrawn="1"/>
        </p:nvSpPr>
        <p:spPr>
          <a:xfrm flipV="1">
            <a:off x="0" y="692696"/>
            <a:ext cx="9144000" cy="14401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 name="コンテンツ プレースホルダー 2"/>
          <p:cNvSpPr>
            <a:spLocks noGrp="1"/>
          </p:cNvSpPr>
          <p:nvPr>
            <p:ph idx="14" hasCustomPrompt="1"/>
          </p:nvPr>
        </p:nvSpPr>
        <p:spPr>
          <a:xfrm>
            <a:off x="827584" y="2924943"/>
            <a:ext cx="7776864" cy="3096345"/>
          </a:xfrm>
        </p:spPr>
        <p:txBody>
          <a:bodyPr>
            <a:normAutofit/>
          </a:bodyPr>
          <a:lstStyle>
            <a:lvl1pPr marL="0" indent="0">
              <a:buNone/>
              <a:defRPr sz="1400"/>
            </a:lvl1pPr>
            <a:lvl2pPr>
              <a:defRPr sz="1800"/>
            </a:lvl2pPr>
            <a:lvl3pPr>
              <a:defRPr sz="1600"/>
            </a:lvl3pPr>
            <a:lvl4pPr>
              <a:defRPr sz="1400"/>
            </a:lvl4pPr>
            <a:lvl5pPr>
              <a:defRPr sz="1400"/>
            </a:lvl5pPr>
          </a:lstStyle>
          <a:p>
            <a:pPr lvl="0"/>
            <a:r>
              <a:rPr kumimoji="1" lang="en-US" altLang="ja-JP" dirty="0"/>
              <a:t>【</a:t>
            </a:r>
            <a:r>
              <a:rPr kumimoji="1" lang="ja-JP" altLang="en-US" dirty="0"/>
              <a:t>記入上の注意</a:t>
            </a:r>
            <a:r>
              <a:rPr kumimoji="1" lang="en-US" altLang="ja-JP" dirty="0"/>
              <a:t>】</a:t>
            </a:r>
          </a:p>
          <a:p>
            <a:pPr lvl="0"/>
            <a:endParaRPr kumimoji="1" lang="en-US" altLang="ja-JP" dirty="0"/>
          </a:p>
          <a:p>
            <a:pPr lvl="0"/>
            <a:r>
              <a:rPr kumimoji="1" lang="ja-JP" altLang="en-US" dirty="0"/>
              <a:t>　□</a:t>
            </a:r>
          </a:p>
        </p:txBody>
      </p:sp>
    </p:spTree>
    <p:extLst>
      <p:ext uri="{BB962C8B-B14F-4D97-AF65-F5344CB8AC3E}">
        <p14:creationId xmlns:p14="http://schemas.microsoft.com/office/powerpoint/2010/main" val="25751070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マスター テキストの書式設定</a:t>
            </a:r>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419656060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p:cNvSpPr>
            <a:spLocks noGrp="1"/>
          </p:cNvSpPr>
          <p:nvPr>
            <p:ph type="dt" sz="half" idx="10"/>
          </p:nvPr>
        </p:nvSpPr>
        <p:spPr/>
        <p:txBody>
          <a:bodyPr/>
          <a:lstStyle/>
          <a:p>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171831411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p:cNvSpPr>
            <a:spLocks noGrp="1"/>
          </p:cNvSpPr>
          <p:nvPr>
            <p:ph type="dt" sz="half" idx="10"/>
          </p:nvPr>
        </p:nvSpPr>
        <p:spPr/>
        <p:txBody>
          <a:bodyPr/>
          <a:lstStyle/>
          <a:p>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422579857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日付プレースホルダー 2"/>
          <p:cNvSpPr>
            <a:spLocks noGrp="1"/>
          </p:cNvSpPr>
          <p:nvPr>
            <p:ph type="dt" sz="half" idx="10"/>
          </p:nvPr>
        </p:nvSpPr>
        <p:spPr/>
        <p:txBody>
          <a:bodyPr/>
          <a:lstStyle/>
          <a:p>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390153325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30563794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a:t>マスター タイトルの書式設定</a:t>
            </a:r>
          </a:p>
        </p:txBody>
      </p:sp>
      <p:sp>
        <p:nvSpPr>
          <p:cNvPr id="3" name="コンテンツ プレースホルダー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4491689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a:t>マスター タイトルの書式設定</a:t>
            </a:r>
          </a:p>
        </p:txBody>
      </p:sp>
      <p:sp>
        <p:nvSpPr>
          <p:cNvPr id="3" name="図プレースホルダー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65664129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kumimoji="1" lang="ja-JP" altLang="en-US"/>
          </a:p>
        </p:txBody>
      </p:sp>
      <p:sp>
        <p:nvSpPr>
          <p:cNvPr id="5" name="フッター プレースホルダー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D22E163-5177-42DA-92F3-6E521FD5D760}" type="slidenum">
              <a:rPr kumimoji="1" lang="ja-JP" altLang="en-US" smtClean="0"/>
              <a:t>‹#›</a:t>
            </a:fld>
            <a:endParaRPr kumimoji="1" lang="ja-JP" altLang="en-US"/>
          </a:p>
        </p:txBody>
      </p:sp>
      <p:sp>
        <p:nvSpPr>
          <p:cNvPr id="7" name="フッター プレースホルダー 4">
            <a:extLst>
              <a:ext uri="{FF2B5EF4-FFF2-40B4-BE49-F238E27FC236}">
                <a16:creationId xmlns:a16="http://schemas.microsoft.com/office/drawing/2014/main" id="{72293E90-9742-4103-9A60-8647FF9C6EDB}"/>
              </a:ext>
            </a:extLst>
          </p:cNvPr>
          <p:cNvSpPr txBox="1">
            <a:spLocks/>
          </p:cNvSpPr>
          <p:nvPr userDrawn="1"/>
        </p:nvSpPr>
        <p:spPr>
          <a:xfrm>
            <a:off x="467544" y="6663853"/>
            <a:ext cx="5552256" cy="196131"/>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令和３年度　地域共生型再生可能エネルギー等普及促進事業費補助金（地域マイクログリッド構築支援事業のうち、マイクログリッド構築事業）</a:t>
            </a:r>
          </a:p>
        </p:txBody>
      </p:sp>
      <p:sp>
        <p:nvSpPr>
          <p:cNvPr id="8" name="正方形/長方形 7">
            <a:extLst>
              <a:ext uri="{FF2B5EF4-FFF2-40B4-BE49-F238E27FC236}">
                <a16:creationId xmlns:a16="http://schemas.microsoft.com/office/drawing/2014/main" id="{A48EC276-9A38-493B-A499-1B6DF96C3047}"/>
              </a:ext>
            </a:extLst>
          </p:cNvPr>
          <p:cNvSpPr/>
          <p:nvPr userDrawn="1"/>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地域マイクログリッド構築概要資料</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423025231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a:t>
            </a:fld>
            <a:endParaRPr kumimoji="1" lang="ja-JP" altLang="en-US" dirty="0"/>
          </a:p>
        </p:txBody>
      </p:sp>
      <p:sp>
        <p:nvSpPr>
          <p:cNvPr id="12" name="正方形/長方形 11"/>
          <p:cNvSpPr/>
          <p:nvPr/>
        </p:nvSpPr>
        <p:spPr>
          <a:xfrm>
            <a:off x="-11324" y="0"/>
            <a:ext cx="2848136" cy="360040"/>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2-9</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地域マイクログリッド構築概要資料</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7" name="コンテンツ プレースホルダー 3"/>
          <p:cNvSpPr>
            <a:spLocks noGrp="1"/>
          </p:cNvSpPr>
          <p:nvPr>
            <p:ph idx="13"/>
          </p:nvPr>
        </p:nvSpPr>
        <p:spPr>
          <a:xfrm>
            <a:off x="446856" y="1019869"/>
            <a:ext cx="8229600" cy="5701606"/>
          </a:xfrm>
          <a:solidFill>
            <a:schemeClr val="accent6">
              <a:lumMod val="20000"/>
              <a:lumOff val="80000"/>
            </a:schemeClr>
          </a:solidFill>
          <a:ln>
            <a:solidFill>
              <a:srgbClr val="FF0000"/>
            </a:solidFill>
          </a:ln>
        </p:spPr>
        <p:txBody>
          <a:bodyPr/>
          <a:lstStyle/>
          <a:p>
            <a:r>
              <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注意</a:t>
            </a:r>
            <a:r>
              <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本資料の作成にあたっては、地域マイクログリッド構築における事業概要（対象地域、使用する再生可能エネルギー種別、構成図、平常時・非常時の運用方法等）を文章及び図表化したもので表現すること。</a:t>
            </a:r>
            <a:endPar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記載内容は下記を参照。</a:t>
            </a:r>
            <a:endPar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r>
              <a:rPr lang="ja-JP" altLang="en-US"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graphicFrame>
        <p:nvGraphicFramePr>
          <p:cNvPr id="15" name="表 14"/>
          <p:cNvGraphicFramePr>
            <a:graphicFrameLocks noGrp="1"/>
          </p:cNvGraphicFramePr>
          <p:nvPr>
            <p:extLst>
              <p:ext uri="{D42A27DB-BD31-4B8C-83A1-F6EECF244321}">
                <p14:modId xmlns:p14="http://schemas.microsoft.com/office/powerpoint/2010/main" val="1949082716"/>
              </p:ext>
            </p:extLst>
          </p:nvPr>
        </p:nvGraphicFramePr>
        <p:xfrm>
          <a:off x="539552" y="2180857"/>
          <a:ext cx="7956885" cy="4056455"/>
        </p:xfrm>
        <a:graphic>
          <a:graphicData uri="http://schemas.openxmlformats.org/drawingml/2006/table">
            <a:tbl>
              <a:tblPr firstRow="1" bandRow="1">
                <a:tableStyleId>{5940675A-B579-460E-94D1-54222C63F5DA}</a:tableStyleId>
              </a:tblPr>
              <a:tblGrid>
                <a:gridCol w="648072">
                  <a:extLst>
                    <a:ext uri="{9D8B030D-6E8A-4147-A177-3AD203B41FA5}">
                      <a16:colId xmlns:a16="http://schemas.microsoft.com/office/drawing/2014/main" val="20000"/>
                    </a:ext>
                  </a:extLst>
                </a:gridCol>
                <a:gridCol w="2592288">
                  <a:extLst>
                    <a:ext uri="{9D8B030D-6E8A-4147-A177-3AD203B41FA5}">
                      <a16:colId xmlns:a16="http://schemas.microsoft.com/office/drawing/2014/main" val="20001"/>
                    </a:ext>
                  </a:extLst>
                </a:gridCol>
                <a:gridCol w="4716525">
                  <a:extLst>
                    <a:ext uri="{9D8B030D-6E8A-4147-A177-3AD203B41FA5}">
                      <a16:colId xmlns:a16="http://schemas.microsoft.com/office/drawing/2014/main" val="20002"/>
                    </a:ext>
                  </a:extLst>
                </a:gridCol>
              </a:tblGrid>
              <a:tr h="312035">
                <a:tc>
                  <a:txBody>
                    <a:bodyPr/>
                    <a:lstStyle/>
                    <a:p>
                      <a:pPr algn="ctr"/>
                      <a:r>
                        <a:rPr kumimoji="1"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No.</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項目</a:t>
                      </a:r>
                    </a:p>
                  </a:txBody>
                  <a:tcPr/>
                </a:tc>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内容</a:t>
                      </a:r>
                    </a:p>
                  </a:txBody>
                  <a:tcPr/>
                </a:tc>
                <a:extLst>
                  <a:ext uri="{0D108BD9-81ED-4DB2-BD59-A6C34878D82A}">
                    <a16:rowId xmlns:a16="http://schemas.microsoft.com/office/drawing/2014/main" val="10000"/>
                  </a:ext>
                </a:extLst>
              </a:tr>
              <a:tr h="312035">
                <a:tc>
                  <a:txBody>
                    <a:bodyPr/>
                    <a:lstStyle/>
                    <a:p>
                      <a:pPr algn="ctr"/>
                      <a:r>
                        <a:rPr kumimoji="1"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1</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地域マイクログリッドの概要図　</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地域マイクログリッドの概要及び系統線の活用度</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val="10001"/>
                  </a:ext>
                </a:extLst>
              </a:tr>
              <a:tr h="312035">
                <a:tc>
                  <a:txBody>
                    <a:bodyPr/>
                    <a:lstStyle/>
                    <a:p>
                      <a:pPr algn="ctr"/>
                      <a:r>
                        <a:rPr kumimoji="1"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2</a:t>
                      </a: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地域特性を反映したエネルギーの活用</a:t>
                      </a: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地域特性を反映した再生可能エネルギーを活用している</a:t>
                      </a:r>
                    </a:p>
                  </a:txBody>
                  <a:tcPr/>
                </a:tc>
                <a:extLst>
                  <a:ext uri="{0D108BD9-81ED-4DB2-BD59-A6C34878D82A}">
                    <a16:rowId xmlns:a16="http://schemas.microsoft.com/office/drawing/2014/main" val="10002"/>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３</a:t>
                      </a:r>
                    </a:p>
                  </a:txBody>
                  <a:tcPr/>
                </a:tc>
                <a:tc>
                  <a:txBody>
                    <a:bodyPr/>
                    <a:lstStyle/>
                    <a:p>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地域の活性化</a:t>
                      </a:r>
                    </a:p>
                  </a:txBody>
                  <a:tcPr/>
                </a:tc>
                <a:tc>
                  <a:txBody>
                    <a:bodyPr/>
                    <a:lstStyle/>
                    <a:p>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地域マイクログリッドが地域に根ざした構想である</a:t>
                      </a:r>
                    </a:p>
                  </a:txBody>
                  <a:tcPr/>
                </a:tc>
                <a:extLst>
                  <a:ext uri="{0D108BD9-81ED-4DB2-BD59-A6C34878D82A}">
                    <a16:rowId xmlns:a16="http://schemas.microsoft.com/office/drawing/2014/main" val="3745846772"/>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４</a:t>
                      </a: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供給先の公共性</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地域マイクログリッドから電力が供給される施設の公共性の高さ</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val="10003"/>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５</a:t>
                      </a: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規模に応じた持続性</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地域マイクログリッドの構築規模に対する供給時間の妥当性</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val="10004"/>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６</a:t>
                      </a: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需給バランスの制御</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平常時に実施する需給バランスの制御の内容</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val="10005"/>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７</a:t>
                      </a: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平常時での活用</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平常時における補助対象設備及び地域再エネの活用度</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val="10006"/>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８</a:t>
                      </a:r>
                    </a:p>
                  </a:txBody>
                  <a:tcPr/>
                </a:tc>
                <a:tc>
                  <a:txBody>
                    <a:bodyPr/>
                    <a:lstStyle/>
                    <a:p>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地域マイクログリッドの継続性</a:t>
                      </a:r>
                    </a:p>
                  </a:txBody>
                  <a:tcPr/>
                </a:tc>
                <a:tc>
                  <a:txBody>
                    <a:bodyPr/>
                    <a:lstStyle/>
                    <a:p>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地域の理解・支持や、費用対効果が優れている</a:t>
                      </a:r>
                    </a:p>
                  </a:txBody>
                  <a:tcPr/>
                </a:tc>
                <a:extLst>
                  <a:ext uri="{0D108BD9-81ED-4DB2-BD59-A6C34878D82A}">
                    <a16:rowId xmlns:a16="http://schemas.microsoft.com/office/drawing/2014/main" val="3837074960"/>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９</a:t>
                      </a:r>
                    </a:p>
                  </a:txBody>
                  <a:tcPr/>
                </a:tc>
                <a:tc gridSpan="2">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需給調整の工夫</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hMerge="1">
                  <a:txBody>
                    <a:bodyPr/>
                    <a:lstStyle/>
                    <a:p>
                      <a:endParaRPr kumimoji="1" lang="ja-JP" altLang="en-US" sz="1200" dirty="0">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val="10007"/>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１０</a:t>
                      </a:r>
                    </a:p>
                  </a:txBody>
                  <a:tcPr/>
                </a:tc>
                <a:tc gridSpan="2">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具体性及び実現性</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hMerge="1">
                  <a:txBody>
                    <a:bodyPr/>
                    <a:lstStyle/>
                    <a:p>
                      <a:endParaRPr kumimoji="1" lang="ja-JP" altLang="en-US" sz="1200" dirty="0">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val="10008"/>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１１</a:t>
                      </a:r>
                    </a:p>
                  </a:txBody>
                  <a:tcPr/>
                </a:tc>
                <a:tc gridSpan="2">
                  <a:txBody>
                    <a:bodyPr/>
                    <a:lstStyle/>
                    <a:p>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災害等による大規模停電時での実効性</a:t>
                      </a:r>
                      <a:endPar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tc>
                <a:tc hMerge="1">
                  <a:txBody>
                    <a:bodyPr/>
                    <a:lstStyle/>
                    <a:p>
                      <a:endParaRPr kumimoji="1" lang="ja-JP" altLang="en-US" sz="1200" dirty="0">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val="10009"/>
                  </a:ext>
                </a:extLst>
              </a:tr>
              <a:tr h="312035">
                <a:tc>
                  <a:txBody>
                    <a:bodyPr/>
                    <a:lstStyle/>
                    <a:p>
                      <a:pPr algn="ctr"/>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１２</a:t>
                      </a:r>
                    </a:p>
                  </a:txBody>
                  <a:tcPr/>
                </a:tc>
                <a:tc gridSpan="2">
                  <a:txBody>
                    <a:bodyPr/>
                    <a:lstStyle/>
                    <a:p>
                      <a:r>
                        <a:rPr kumimoji="1"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地域マイクログリッドの実施体制・事業スキーム及び管理体制</a:t>
                      </a:r>
                    </a:p>
                  </a:txBody>
                  <a:tcPr/>
                </a:tc>
                <a:tc hMerge="1">
                  <a:txBody>
                    <a:bodyPr/>
                    <a:lstStyle/>
                    <a:p>
                      <a:endParaRPr kumimoji="1" lang="ja-JP" altLang="en-US"/>
                    </a:p>
                  </a:txBody>
                  <a:tcPr/>
                </a:tc>
                <a:extLst>
                  <a:ext uri="{0D108BD9-81ED-4DB2-BD59-A6C34878D82A}">
                    <a16:rowId xmlns:a16="http://schemas.microsoft.com/office/drawing/2014/main" val="10010"/>
                  </a:ext>
                </a:extLst>
              </a:tr>
            </a:tbl>
          </a:graphicData>
        </a:graphic>
      </p:graphicFrame>
      <p:sp>
        <p:nvSpPr>
          <p:cNvPr id="3" name="タイトル 2"/>
          <p:cNvSpPr>
            <a:spLocks noGrp="1"/>
          </p:cNvSpPr>
          <p:nvPr>
            <p:ph type="title"/>
          </p:nvPr>
        </p:nvSpPr>
        <p:spPr/>
        <p:txBody>
          <a:bodyPr/>
          <a:lstStyle/>
          <a:p>
            <a:r>
              <a:rPr kumimoji="1" lang="ja-JP" altLang="en-US" dirty="0"/>
              <a:t>本様式の記入について</a:t>
            </a:r>
          </a:p>
        </p:txBody>
      </p:sp>
    </p:spTree>
    <p:extLst>
      <p:ext uri="{BB962C8B-B14F-4D97-AF65-F5344CB8AC3E}">
        <p14:creationId xmlns:p14="http://schemas.microsoft.com/office/powerpoint/2010/main" val="404312266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７．平常時での活用</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10</a:t>
            </a:fld>
            <a:endParaRPr kumimoji="1" lang="ja-JP" altLang="en-US" dirty="0"/>
          </a:p>
        </p:txBody>
      </p:sp>
    </p:spTree>
    <p:extLst>
      <p:ext uri="{BB962C8B-B14F-4D97-AF65-F5344CB8AC3E}">
        <p14:creationId xmlns:p14="http://schemas.microsoft.com/office/powerpoint/2010/main" val="392860068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８．地域マイクログリッドの継続性</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11</a:t>
            </a:fld>
            <a:endParaRPr kumimoji="1" lang="ja-JP" altLang="en-US" dirty="0"/>
          </a:p>
        </p:txBody>
      </p:sp>
    </p:spTree>
    <p:extLst>
      <p:ext uri="{BB962C8B-B14F-4D97-AF65-F5344CB8AC3E}">
        <p14:creationId xmlns:p14="http://schemas.microsoft.com/office/powerpoint/2010/main" val="185678727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９．需給調整の工夫</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12</a:t>
            </a:fld>
            <a:endParaRPr kumimoji="1" lang="ja-JP" altLang="en-US" dirty="0"/>
          </a:p>
        </p:txBody>
      </p:sp>
    </p:spTree>
    <p:extLst>
      <p:ext uri="{BB962C8B-B14F-4D97-AF65-F5344CB8AC3E}">
        <p14:creationId xmlns:p14="http://schemas.microsoft.com/office/powerpoint/2010/main" val="232409989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１０．具体性及び実現性</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13</a:t>
            </a:fld>
            <a:endParaRPr kumimoji="1" lang="ja-JP" altLang="en-US" dirty="0"/>
          </a:p>
        </p:txBody>
      </p:sp>
    </p:spTree>
    <p:extLst>
      <p:ext uri="{BB962C8B-B14F-4D97-AF65-F5344CB8AC3E}">
        <p14:creationId xmlns:p14="http://schemas.microsoft.com/office/powerpoint/2010/main" val="232409989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１１．災害等による大規模停電時での実効性</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xfrm>
            <a:off x="448494" y="1019175"/>
            <a:ext cx="8229600" cy="1329705"/>
          </a:xfrm>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r>
              <a:rPr lang="ja-JP" altLang="en-US" dirty="0">
                <a:latin typeface="Meiryo UI" panose="020B0604030504040204" pitchFamily="50" charset="-128"/>
                <a:ea typeface="Meiryo UI" panose="020B0604030504040204" pitchFamily="50" charset="-128"/>
                <a:cs typeface="Meiryo UI" panose="020B0604030504040204" pitchFamily="50" charset="-128"/>
              </a:rPr>
              <a:t>●●●・・・</a:t>
            </a:r>
            <a:endParaRPr lang="en-US" altLang="ja-JP"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14</a:t>
            </a:fld>
            <a:endParaRPr kumimoji="1" lang="ja-JP" altLang="en-US" dirty="0"/>
          </a:p>
        </p:txBody>
      </p:sp>
    </p:spTree>
    <p:extLst>
      <p:ext uri="{BB962C8B-B14F-4D97-AF65-F5344CB8AC3E}">
        <p14:creationId xmlns:p14="http://schemas.microsoft.com/office/powerpoint/2010/main" val="232409989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１２．地域マイクログリッドの実施体制・事業スキーム及び管理体制</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xfrm>
            <a:off x="448494" y="1019175"/>
            <a:ext cx="8229600" cy="1329705"/>
          </a:xfrm>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r>
              <a:rPr lang="ja-JP" altLang="en-US" dirty="0">
                <a:latin typeface="Meiryo UI" panose="020B0604030504040204" pitchFamily="50" charset="-128"/>
                <a:ea typeface="Meiryo UI" panose="020B0604030504040204" pitchFamily="50" charset="-128"/>
                <a:cs typeface="Meiryo UI" panose="020B0604030504040204" pitchFamily="50" charset="-128"/>
              </a:rPr>
              <a:t>●●●・・・</a:t>
            </a:r>
            <a:endParaRPr lang="en-US" altLang="ja-JP"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15</a:t>
            </a:fld>
            <a:endParaRPr kumimoji="1" lang="ja-JP" altLang="en-US" dirty="0"/>
          </a:p>
        </p:txBody>
      </p:sp>
    </p:spTree>
    <p:extLst>
      <p:ext uri="{BB962C8B-B14F-4D97-AF65-F5344CB8AC3E}">
        <p14:creationId xmlns:p14="http://schemas.microsoft.com/office/powerpoint/2010/main" val="118555455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36512" y="836713"/>
            <a:ext cx="9217024" cy="792088"/>
          </a:xfrm>
        </p:spPr>
        <p:txBody>
          <a:bodyPr>
            <a:normAutofit/>
          </a:bodyPr>
          <a:lstStyle/>
          <a:p>
            <a:r>
              <a:rPr kumimoji="1" lang="ja-JP" altLang="en-US" sz="2400" dirty="0">
                <a:latin typeface="Meiryo UI" panose="020B0604030504040204" pitchFamily="50" charset="-128"/>
                <a:ea typeface="Meiryo UI" panose="020B0604030504040204" pitchFamily="50" charset="-128"/>
                <a:cs typeface="Meiryo UI" panose="020B0604030504040204" pitchFamily="50" charset="-128"/>
              </a:rPr>
              <a:t>例）</a:t>
            </a:r>
            <a:r>
              <a:rPr kumimoji="1" lang="en-US" altLang="ja-JP" sz="2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2400" dirty="0">
                <a:latin typeface="Meiryo UI" panose="020B0604030504040204" pitchFamily="50" charset="-128"/>
                <a:ea typeface="Meiryo UI" panose="020B0604030504040204" pitchFamily="50" charset="-128"/>
                <a:cs typeface="Meiryo UI" panose="020B0604030504040204" pitchFamily="50" charset="-128"/>
              </a:rPr>
              <a:t>○○市　地域マイクログリッド構築概要</a:t>
            </a:r>
            <a:r>
              <a:rPr kumimoji="1" lang="en-US" altLang="ja-JP" sz="2400" dirty="0">
                <a:latin typeface="Meiryo UI" panose="020B0604030504040204" pitchFamily="50" charset="-128"/>
                <a:ea typeface="Meiryo UI" panose="020B0604030504040204" pitchFamily="50" charset="-128"/>
                <a:cs typeface="Meiryo UI" panose="020B0604030504040204" pitchFamily="50" charset="-128"/>
              </a:rPr>
              <a:t>】</a:t>
            </a:r>
            <a:endParaRPr kumimoji="1" lang="ja-JP" altLang="en-US" sz="2400" dirty="0">
              <a:latin typeface="Meiryo UI" panose="020B0604030504040204" pitchFamily="50" charset="-128"/>
              <a:ea typeface="Meiryo UI" panose="020B0604030504040204" pitchFamily="50" charset="-128"/>
              <a:cs typeface="Meiryo UI" panose="020B0604030504040204" pitchFamily="50" charset="-128"/>
            </a:endParaRPr>
          </a:p>
        </p:txBody>
      </p:sp>
      <p:graphicFrame>
        <p:nvGraphicFramePr>
          <p:cNvPr id="4" name="表 3"/>
          <p:cNvGraphicFramePr>
            <a:graphicFrameLocks noGrp="1"/>
          </p:cNvGraphicFramePr>
          <p:nvPr>
            <p:extLst>
              <p:ext uri="{D42A27DB-BD31-4B8C-83A1-F6EECF244321}">
                <p14:modId xmlns:p14="http://schemas.microsoft.com/office/powerpoint/2010/main" val="2472401091"/>
              </p:ext>
            </p:extLst>
          </p:nvPr>
        </p:nvGraphicFramePr>
        <p:xfrm>
          <a:off x="683568" y="2060846"/>
          <a:ext cx="7776864" cy="1524000"/>
        </p:xfrm>
        <a:graphic>
          <a:graphicData uri="http://schemas.openxmlformats.org/drawingml/2006/table">
            <a:tbl>
              <a:tblPr firstRow="1" bandRow="1">
                <a:tableStyleId>{5940675A-B579-460E-94D1-54222C63F5DA}</a:tableStyleId>
              </a:tblPr>
              <a:tblGrid>
                <a:gridCol w="2736304">
                  <a:extLst>
                    <a:ext uri="{9D8B030D-6E8A-4147-A177-3AD203B41FA5}">
                      <a16:colId xmlns:a16="http://schemas.microsoft.com/office/drawing/2014/main" val="20000"/>
                    </a:ext>
                  </a:extLst>
                </a:gridCol>
                <a:gridCol w="5040560">
                  <a:extLst>
                    <a:ext uri="{9D8B030D-6E8A-4147-A177-3AD203B41FA5}">
                      <a16:colId xmlns:a16="http://schemas.microsoft.com/office/drawing/2014/main" val="20001"/>
                    </a:ext>
                  </a:extLst>
                </a:gridCol>
              </a:tblGrid>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補助事業者①</a:t>
                      </a:r>
                      <a:endParaRPr kumimoji="1" lang="en-US" altLang="ja-JP" sz="1400" dirty="0">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●●●●株式会社</a:t>
                      </a:r>
                    </a:p>
                  </a:txBody>
                  <a:tcPr/>
                </a:tc>
                <a:extLst>
                  <a:ext uri="{0D108BD9-81ED-4DB2-BD59-A6C34878D82A}">
                    <a16:rowId xmlns:a16="http://schemas.microsoft.com/office/drawing/2014/main" val="10000"/>
                  </a:ext>
                </a:extLst>
              </a:tr>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補助事業者②</a:t>
                      </a:r>
                      <a:endParaRPr kumimoji="1" lang="en-US" altLang="ja-JP" sz="1400" dirty="0">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endParaRPr kumimoji="1" lang="ja-JP" altLang="en-US" sz="1400" dirty="0">
                        <a:latin typeface="Meiryo UI" panose="020B0604030504040204" pitchFamily="50" charset="-128"/>
                        <a:ea typeface="Meiryo UI" panose="020B0604030504040204" pitchFamily="50" charset="-128"/>
                        <a:cs typeface="Meiryo UI" panose="020B0604030504040204" pitchFamily="50" charset="-128"/>
                      </a:endParaRPr>
                    </a:p>
                  </a:txBody>
                  <a:tcPr/>
                </a:tc>
                <a:extLst>
                  <a:ext uri="{0D108BD9-81ED-4DB2-BD59-A6C34878D82A}">
                    <a16:rowId xmlns:a16="http://schemas.microsoft.com/office/drawing/2014/main" val="10001"/>
                  </a:ext>
                </a:extLst>
              </a:tr>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地方公共団体</a:t>
                      </a:r>
                    </a:p>
                  </a:txBody>
                  <a:tcPr/>
                </a:tc>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○○市</a:t>
                      </a:r>
                    </a:p>
                  </a:txBody>
                  <a:tcPr/>
                </a:tc>
                <a:extLst>
                  <a:ext uri="{0D108BD9-81ED-4DB2-BD59-A6C34878D82A}">
                    <a16:rowId xmlns:a16="http://schemas.microsoft.com/office/drawing/2014/main" val="10002"/>
                  </a:ext>
                </a:extLst>
              </a:tr>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一般送配電事業者</a:t>
                      </a: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▲▲▲▲株式会社</a:t>
                      </a:r>
                    </a:p>
                  </a:txBody>
                  <a:tcPr/>
                </a:tc>
                <a:extLst>
                  <a:ext uri="{0D108BD9-81ED-4DB2-BD59-A6C34878D82A}">
                    <a16:rowId xmlns:a16="http://schemas.microsoft.com/office/drawing/2014/main" val="10003"/>
                  </a:ext>
                </a:extLst>
              </a:tr>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主な再生可能エネルギー発電設備</a:t>
                      </a: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発電設備</a:t>
                      </a:r>
                    </a:p>
                  </a:txBody>
                  <a:tcPr/>
                </a:tc>
                <a:extLst>
                  <a:ext uri="{0D108BD9-81ED-4DB2-BD59-A6C34878D82A}">
                    <a16:rowId xmlns:a16="http://schemas.microsoft.com/office/drawing/2014/main" val="10004"/>
                  </a:ext>
                </a:extLst>
              </a:tr>
            </a:tbl>
          </a:graphicData>
        </a:graphic>
      </p:graphicFrame>
    </p:spTree>
    <p:extLst>
      <p:ext uri="{BB962C8B-B14F-4D97-AF65-F5344CB8AC3E}">
        <p14:creationId xmlns:p14="http://schemas.microsoft.com/office/powerpoint/2010/main" val="391680113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１．地域マイクログリッドの概要図</a:t>
            </a:r>
            <a:endParaRPr kumimoji="1"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980728"/>
            <a:ext cx="8229600" cy="5328592"/>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地域マイクログリッド概要図</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8" name="コンテンツ プレースホルダー 2"/>
          <p:cNvSpPr txBox="1">
            <a:spLocks/>
          </p:cNvSpPr>
          <p:nvPr/>
        </p:nvSpPr>
        <p:spPr>
          <a:xfrm>
            <a:off x="830742" y="1412776"/>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3</a:t>
            </a:fld>
            <a:endParaRPr kumimoji="1" lang="ja-JP" altLang="en-US" dirty="0"/>
          </a:p>
        </p:txBody>
      </p:sp>
    </p:spTree>
    <p:extLst>
      <p:ext uri="{BB962C8B-B14F-4D97-AF65-F5344CB8AC3E}">
        <p14:creationId xmlns:p14="http://schemas.microsoft.com/office/powerpoint/2010/main" val="221125875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１．地域マイクログリッドの概要図（全体地図）</a:t>
            </a:r>
            <a:endParaRPr kumimoji="1"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980728"/>
            <a:ext cx="8229600" cy="5328592"/>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地域マイクログリッド</a:t>
            </a:r>
            <a:r>
              <a:rPr lang="ja-JP" altLang="en-US" dirty="0">
                <a:latin typeface="Meiryo UI" panose="020B0604030504040204" pitchFamily="50" charset="-128"/>
                <a:ea typeface="Meiryo UI" panose="020B0604030504040204" pitchFamily="50" charset="-128"/>
                <a:cs typeface="Meiryo UI" panose="020B0604030504040204" pitchFamily="50" charset="-128"/>
              </a:rPr>
              <a:t>全体地図</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8" name="コンテンツ プレースホルダー 2"/>
          <p:cNvSpPr txBox="1">
            <a:spLocks/>
          </p:cNvSpPr>
          <p:nvPr/>
        </p:nvSpPr>
        <p:spPr>
          <a:xfrm>
            <a:off x="830742" y="1412776"/>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4</a:t>
            </a:fld>
            <a:endParaRPr kumimoji="1" lang="ja-JP" altLang="en-US" dirty="0"/>
          </a:p>
        </p:txBody>
      </p:sp>
    </p:spTree>
    <p:extLst>
      <p:ext uri="{BB962C8B-B14F-4D97-AF65-F5344CB8AC3E}">
        <p14:creationId xmlns:p14="http://schemas.microsoft.com/office/powerpoint/2010/main" val="425124831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２．地域特性を反映したエネルギーの活用</a:t>
            </a:r>
            <a:endParaRPr kumimoji="1"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a:buFont typeface="Wingdings" panose="05000000000000000000" pitchFamily="2" charset="2"/>
              <a:buChar char="p"/>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5</a:t>
            </a:fld>
            <a:endParaRPr kumimoji="1" lang="ja-JP" altLang="en-US" dirty="0"/>
          </a:p>
        </p:txBody>
      </p:sp>
    </p:spTree>
    <p:extLst>
      <p:ext uri="{BB962C8B-B14F-4D97-AF65-F5344CB8AC3E}">
        <p14:creationId xmlns:p14="http://schemas.microsoft.com/office/powerpoint/2010/main" val="258381912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３．地域の活性化</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6</a:t>
            </a:fld>
            <a:endParaRPr kumimoji="1" lang="ja-JP" altLang="en-US" dirty="0"/>
          </a:p>
        </p:txBody>
      </p:sp>
    </p:spTree>
    <p:extLst>
      <p:ext uri="{BB962C8B-B14F-4D97-AF65-F5344CB8AC3E}">
        <p14:creationId xmlns:p14="http://schemas.microsoft.com/office/powerpoint/2010/main" val="119115868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４．供給先の公共性</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7</a:t>
            </a:fld>
            <a:endParaRPr kumimoji="1" lang="ja-JP" altLang="en-US" dirty="0"/>
          </a:p>
        </p:txBody>
      </p:sp>
    </p:spTree>
    <p:extLst>
      <p:ext uri="{BB962C8B-B14F-4D97-AF65-F5344CB8AC3E}">
        <p14:creationId xmlns:p14="http://schemas.microsoft.com/office/powerpoint/2010/main" val="426026076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５．規模に応じた持続性</a:t>
            </a:r>
            <a:endParaRPr kumimoji="1"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8</a:t>
            </a:fld>
            <a:endParaRPr kumimoji="1" lang="ja-JP" altLang="en-US" dirty="0"/>
          </a:p>
        </p:txBody>
      </p:sp>
    </p:spTree>
    <p:extLst>
      <p:ext uri="{BB962C8B-B14F-4D97-AF65-F5344CB8AC3E}">
        <p14:creationId xmlns:p14="http://schemas.microsoft.com/office/powerpoint/2010/main" val="258381912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６．需給バランスの制御</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8" name="コンテンツ プレースホルダー 2"/>
          <p:cNvSpPr txBox="1">
            <a:spLocks/>
          </p:cNvSpPr>
          <p:nvPr/>
        </p:nvSpPr>
        <p:spPr>
          <a:xfrm>
            <a:off x="830742" y="3068960"/>
            <a:ext cx="7704856" cy="3096344"/>
          </a:xfrm>
          <a:prstGeom prst="rect">
            <a:avLst/>
          </a:prstGeom>
          <a:ln>
            <a:noFill/>
            <a:prstDash val="sysDot"/>
          </a:ln>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1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16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14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9</a:t>
            </a:fld>
            <a:endParaRPr kumimoji="1" lang="ja-JP" altLang="en-US" dirty="0"/>
          </a:p>
        </p:txBody>
      </p:sp>
    </p:spTree>
    <p:extLst>
      <p:ext uri="{BB962C8B-B14F-4D97-AF65-F5344CB8AC3E}">
        <p14:creationId xmlns:p14="http://schemas.microsoft.com/office/powerpoint/2010/main" val="2583819121"/>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rgbClr val="FFCCFF"/>
        </a:solidFill>
        <a:ln>
          <a:noFill/>
        </a:ln>
      </a:spPr>
      <a:bodyPr rtlCol="0" anchor="ctr"/>
      <a:lstStyle>
        <a:defPPr algn="ctr">
          <a:defRPr kumimoji="1">
            <a:solidFill>
              <a:srgbClr val="FFCCFF"/>
            </a:solidFill>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1724</Words>
  <Application>Microsoft Office PowerPoint</Application>
  <PresentationFormat>画面に合わせる (4:3)</PresentationFormat>
  <Paragraphs>230</Paragraphs>
  <Slides>15</Slides>
  <Notes>15</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15</vt:i4>
      </vt:variant>
    </vt:vector>
  </HeadingPairs>
  <TitlesOfParts>
    <vt:vector size="21" baseType="lpstr">
      <vt:lpstr>Meiryo UI</vt:lpstr>
      <vt:lpstr>ＭＳ 明朝</vt:lpstr>
      <vt:lpstr>Arial</vt:lpstr>
      <vt:lpstr>Calibri</vt:lpstr>
      <vt:lpstr>Wingdings</vt:lpstr>
      <vt:lpstr>Office ​​テーマ</vt:lpstr>
      <vt:lpstr>本様式の記入について</vt:lpstr>
      <vt:lpstr>例）【○○市　地域マイクログリッド構築概要】</vt:lpstr>
      <vt:lpstr>１．地域マイクログリッドの概要図</vt:lpstr>
      <vt:lpstr>１．地域マイクログリッドの概要図（全体地図）</vt:lpstr>
      <vt:lpstr>２．地域特性を反映したエネルギーの活用</vt:lpstr>
      <vt:lpstr>３．地域の活性化</vt:lpstr>
      <vt:lpstr>４．供給先の公共性</vt:lpstr>
      <vt:lpstr>５．規模に応じた持続性</vt:lpstr>
      <vt:lpstr>６．需給バランスの制御</vt:lpstr>
      <vt:lpstr>７．平常時での活用</vt:lpstr>
      <vt:lpstr>８．地域マイクログリッドの継続性</vt:lpstr>
      <vt:lpstr>９．需給調整の工夫</vt:lpstr>
      <vt:lpstr>１０．具体性及び実現性</vt:lpstr>
      <vt:lpstr>１１．災害等による大規模停電時での実効性</vt:lpstr>
      <vt:lpstr>１２．地域マイクログリッドの実施体制・事業スキーム及び管理体制</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
  <cp:lastModifiedBy/>
  <cp:revision>1</cp:revision>
  <dcterms:created xsi:type="dcterms:W3CDTF">2019-03-15T07:04:35Z</dcterms:created>
  <dcterms:modified xsi:type="dcterms:W3CDTF">2021-04-21T05:51:00Z</dcterms:modified>
</cp:coreProperties>
</file>

<file path=docProps/thumbnail.jpeg>
</file>