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12"/>
  </p:notesMasterIdLst>
  <p:handoutMasterIdLst>
    <p:handoutMasterId r:id="rId13"/>
  </p:handoutMasterIdLst>
  <p:sldIdLst>
    <p:sldId id="286" r:id="rId2"/>
    <p:sldId id="265" r:id="rId3"/>
    <p:sldId id="287" r:id="rId4"/>
    <p:sldId id="294" r:id="rId5"/>
    <p:sldId id="288" r:id="rId6"/>
    <p:sldId id="289" r:id="rId7"/>
    <p:sldId id="290" r:id="rId8"/>
    <p:sldId id="291" r:id="rId9"/>
    <p:sldId id="292" r:id="rId10"/>
    <p:sldId id="293" r:id="rId11"/>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1">
          <p15:clr>
            <a:srgbClr val="A4A3A4"/>
          </p15:clr>
        </p15:guide>
        <p15:guide id="2" pos="2144">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017" autoAdjust="0"/>
    <p:restoredTop sz="81207" autoAdjust="0"/>
  </p:normalViewPr>
  <p:slideViewPr>
    <p:cSldViewPr>
      <p:cViewPr varScale="1">
        <p:scale>
          <a:sx n="89" d="100"/>
          <a:sy n="89" d="100"/>
        </p:scale>
        <p:origin x="2370" y="78"/>
      </p:cViewPr>
      <p:guideLst>
        <p:guide orient="horz" pos="2160"/>
        <p:guide pos="2880"/>
      </p:guideLst>
    </p:cSldViewPr>
  </p:slideViewPr>
  <p:notesTextViewPr>
    <p:cViewPr>
      <p:scale>
        <a:sx n="1" d="1"/>
        <a:sy n="1" d="1"/>
      </p:scale>
      <p:origin x="0" y="0"/>
    </p:cViewPr>
  </p:notesTextViewPr>
  <p:notesViewPr>
    <p:cSldViewPr>
      <p:cViewPr varScale="1">
        <p:scale>
          <a:sx n="85" d="100"/>
          <a:sy n="85" d="100"/>
        </p:scale>
        <p:origin x="-3786" y="-78"/>
      </p:cViewPr>
      <p:guideLst>
        <p:guide orient="horz" pos="3131"/>
        <p:guide pos="2144"/>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5838" y="0"/>
            <a:ext cx="2949787" cy="496967"/>
          </a:xfrm>
          <a:prstGeom prst="rect">
            <a:avLst/>
          </a:prstGeom>
        </p:spPr>
        <p:txBody>
          <a:bodyPr vert="horz" lIns="91440" tIns="45720" rIns="91440" bIns="45720" rtlCol="0"/>
          <a:lstStyle>
            <a:lvl1pPr algn="r">
              <a:defRPr sz="1200"/>
            </a:lvl1pPr>
          </a:lstStyle>
          <a:p>
            <a:fld id="{07CCFFC4-ECCC-48F5-8D3F-462A5B9D862E}" type="datetimeFigureOut">
              <a:rPr kumimoji="1" lang="ja-JP" altLang="en-US" smtClean="0"/>
              <a:t>2021/4/16</a:t>
            </a:fld>
            <a:endParaRPr kumimoji="1" lang="ja-JP" altLang="en-US"/>
          </a:p>
        </p:txBody>
      </p:sp>
      <p:sp>
        <p:nvSpPr>
          <p:cNvPr id="4" name="フッター プレースホルダー 3"/>
          <p:cNvSpPr>
            <a:spLocks noGrp="1"/>
          </p:cNvSpPr>
          <p:nvPr>
            <p:ph type="ftr" sz="quarter" idx="2"/>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5838" y="9440646"/>
            <a:ext cx="2949787" cy="496967"/>
          </a:xfrm>
          <a:prstGeom prst="rect">
            <a:avLst/>
          </a:prstGeom>
        </p:spPr>
        <p:txBody>
          <a:bodyPr vert="horz" lIns="91440" tIns="45720" rIns="91440" bIns="45720" rtlCol="0" anchor="b"/>
          <a:lstStyle>
            <a:lvl1pPr algn="r">
              <a:defRPr sz="1200"/>
            </a:lvl1pPr>
          </a:lstStyle>
          <a:p>
            <a:fld id="{1079B02B-403B-4B96-984E-70697F463D80}" type="slidenum">
              <a:rPr kumimoji="1" lang="ja-JP" altLang="en-US" smtClean="0"/>
              <a:t>‹#›</a:t>
            </a:fld>
            <a:endParaRPr kumimoji="1" lang="ja-JP" altLang="en-US"/>
          </a:p>
        </p:txBody>
      </p:sp>
    </p:spTree>
    <p:extLst>
      <p:ext uri="{BB962C8B-B14F-4D97-AF65-F5344CB8AC3E}">
        <p14:creationId xmlns:p14="http://schemas.microsoft.com/office/powerpoint/2010/main" val="1510429581"/>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D75E2854-4FBD-462E-98C4-BC0E16FB3D5E}" type="datetimeFigureOut">
              <a:rPr kumimoji="1" lang="ja-JP" altLang="en-US" smtClean="0"/>
              <a:t>2021/4/16</a:t>
            </a:fld>
            <a:endParaRPr kumimoji="1" lang="ja-JP" altLang="en-US"/>
          </a:p>
        </p:txBody>
      </p:sp>
      <p:sp>
        <p:nvSpPr>
          <p:cNvPr id="4" name="スライド イメージ プレースホルダー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E51DC78B-8530-4493-B636-CAEF2E9D7C47}" type="slidenum">
              <a:rPr kumimoji="1" lang="ja-JP" altLang="en-US" smtClean="0"/>
              <a:t>‹#›</a:t>
            </a:fld>
            <a:endParaRPr kumimoji="1" lang="ja-JP" altLang="en-US"/>
          </a:p>
        </p:txBody>
      </p:sp>
    </p:spTree>
    <p:extLst>
      <p:ext uri="{BB962C8B-B14F-4D97-AF65-F5344CB8AC3E}">
        <p14:creationId xmlns:p14="http://schemas.microsoft.com/office/powerpoint/2010/main" val="4271317600"/>
      </p:ext>
    </p:extLst>
  </p:cSld>
  <p:clrMap bg1="lt1" tx1="dk1" bg2="lt2" tx2="dk2" accent1="accent1" accent2="accent2" accent3="accent3" accent4="accent4" accent5="accent5" accent6="accent6" hlink="hlink" folHlink="folHlink"/>
  <p:hf hd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事業採算性、資金調達の見通しについて記載すること。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本資料は審査委員が申請内容の審査を実施するための重要な資料となりますので、各注意事項を熟読のうえ作成を行って下さい。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文字の大きさは</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14pt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以上とすること。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既定のフォント（</a:t>
            </a:r>
            <a:r>
              <a:rPr lang="en-US" altLang="ja-JP" sz="1200" dirty="0" err="1">
                <a:solidFill>
                  <a:srgbClr val="FF0000"/>
                </a:solidFill>
                <a:latin typeface="Meiryo UI" panose="020B0604030504040204" pitchFamily="50" charset="-128"/>
                <a:ea typeface="Meiryo UI" panose="020B0604030504040204" pitchFamily="50" charset="-128"/>
                <a:cs typeface="Meiryo UI" panose="020B0604030504040204" pitchFamily="50" charset="-128"/>
              </a:rPr>
              <a:t>Meiryo</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UI</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）を使用すること。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各項目の枚数について指定はありません。複数項目を１枚にまとめても問題ありません。</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図表などを用いて、分かりやすく表現して下さい。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各説明は、具体的かつ定量的に分かりやすく説明して下さい。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フッター プレースホルダー 3"/>
          <p:cNvSpPr>
            <a:spLocks noGrp="1"/>
          </p:cNvSpPr>
          <p:nvPr>
            <p:ph type="ftr" sz="quarter" idx="10"/>
          </p:nvPr>
        </p:nvSpPr>
        <p:spPr/>
        <p:txBody>
          <a:bodyPr/>
          <a:lstStyle/>
          <a:p>
            <a:endParaRPr kumimoji="1" lang="ja-JP" altLang="en-US"/>
          </a:p>
        </p:txBody>
      </p:sp>
      <p:sp>
        <p:nvSpPr>
          <p:cNvPr id="5" name="スライド番号プレースホルダー 4"/>
          <p:cNvSpPr>
            <a:spLocks noGrp="1"/>
          </p:cNvSpPr>
          <p:nvPr>
            <p:ph type="sldNum" sz="quarter" idx="11"/>
          </p:nvPr>
        </p:nvSpPr>
        <p:spPr/>
        <p:txBody>
          <a:bodyPr/>
          <a:lstStyle/>
          <a:p>
            <a:fld id="{E51DC78B-8530-4493-B636-CAEF2E9D7C47}" type="slidenum">
              <a:rPr kumimoji="1" lang="ja-JP" altLang="en-US" smtClean="0"/>
              <a:t>2</a:t>
            </a:fld>
            <a:endParaRPr kumimoji="1" lang="ja-JP" altLang="en-US"/>
          </a:p>
        </p:txBody>
      </p:sp>
    </p:spTree>
    <p:extLst>
      <p:ext uri="{BB962C8B-B14F-4D97-AF65-F5344CB8AC3E}">
        <p14:creationId xmlns:p14="http://schemas.microsoft.com/office/powerpoint/2010/main" val="51920937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地域マイクログリッドの全体像が把握できる概要図を記載すること。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系統の配電線と自営線が区別できるように説明すること。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補助対象設備を色分けする等して、補助対象設備と補助対象外設備が区別できるように説明すること。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コンソーシアム各社（補助事業者、地方公共団体等）、一般送配電事業者、供給先、及びその他関係者を漏れなく記載すること。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平常時と災害等による大規模停電時の電気の流れを記載すること。</a:t>
            </a:r>
            <a:endParaRPr lang="en-US" altLang="ja-JP" sz="12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地域マイクログリッドの全体像が把握できる地図等を添付すること。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地域マイクログリッドの範囲を明確に記載すること。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系統の配電線と自営線が区別できるように記載すること。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a:solidFill>
                  <a:srgbClr val="FF0000"/>
                </a:solidFill>
                <a:latin typeface="Meiryo UI" panose="020B0604030504040204" pitchFamily="50" charset="-128"/>
                <a:ea typeface="Meiryo UI" panose="020B0604030504040204" pitchFamily="50" charset="-128"/>
                <a:cs typeface="Meiryo UI" panose="020B0604030504040204" pitchFamily="50" charset="-128"/>
              </a:rPr>
              <a:t>主要設備の設置場所（予定含む）を明確に記入すること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対象となる地域特性に応じた課題を説明すること。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地域マイクログリッドを行う地域の特性を説明すること。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地域特性を反映した再生可能エネルギーの活用について説明すること。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ja-JP" altLang="ja-JP" sz="1200" b="0" i="0" u="none" strike="noStrike"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「２．</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対象となる地域特性に応じた課題抽出</a:t>
            </a: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」で記載した課題に対して事業の目的に沿って課題解決できる導入プランであることを説明すること。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ja-JP" altLang="ja-JP" sz="1200" b="0" i="0" u="none" strike="noStrike"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当該コミュニティ地域の地方公共団体も関与する、想定のコンソーシアム体制を記載すること。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地域マイクログリッドの構築にあたっての想定スケジュールを記載すること。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hasCustomPrompt="1"/>
          </p:nvPr>
        </p:nvSpPr>
        <p:spPr>
          <a:xfrm>
            <a:off x="685800" y="836713"/>
            <a:ext cx="7772400" cy="792088"/>
          </a:xfrm>
          <a:solidFill>
            <a:srgbClr val="0070C0"/>
          </a:solidFill>
        </p:spPr>
        <p:txBody>
          <a:bodyPr>
            <a:normAutofit/>
          </a:bodyPr>
          <a:lstStyle>
            <a:lvl1pPr>
              <a:defRPr sz="2800">
                <a:solidFill>
                  <a:schemeClr val="bg1"/>
                </a:solidFill>
              </a:defRPr>
            </a:lvl1pPr>
          </a:lstStyle>
          <a:p>
            <a:r>
              <a:rPr kumimoji="1" lang="ja-JP" altLang="en-US" dirty="0"/>
              <a:t>（補助事業の名称を記載）</a:t>
            </a:r>
          </a:p>
        </p:txBody>
      </p:sp>
      <p:sp>
        <p:nvSpPr>
          <p:cNvPr id="3" name="サブタイトル 2"/>
          <p:cNvSpPr>
            <a:spLocks noGrp="1"/>
          </p:cNvSpPr>
          <p:nvPr>
            <p:ph type="subTitle" idx="1" hasCustomPrompt="1"/>
          </p:nvPr>
        </p:nvSpPr>
        <p:spPr>
          <a:xfrm>
            <a:off x="683568" y="3789040"/>
            <a:ext cx="7776864" cy="2448272"/>
          </a:xfrm>
          <a:solidFill>
            <a:schemeClr val="accent6">
              <a:lumMod val="20000"/>
              <a:lumOff val="80000"/>
            </a:schemeClr>
          </a:solidFill>
          <a:ln>
            <a:solidFill>
              <a:srgbClr val="FF0000"/>
            </a:solidFill>
          </a:ln>
        </p:spPr>
        <p:txBody>
          <a:bodyPr>
            <a:noAutofit/>
          </a:bodyPr>
          <a:lstStyle>
            <a:lvl1pPr marL="0" indent="0" algn="l">
              <a:buFont typeface="Wingdings" panose="05000000000000000000" pitchFamily="2" charset="2"/>
              <a:buNone/>
              <a:defRPr sz="1400">
                <a:solidFill>
                  <a:srgbClr val="FF0000"/>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en-US" altLang="ja-JP" dirty="0"/>
              <a:t>【</a:t>
            </a:r>
            <a:r>
              <a:rPr kumimoji="1" lang="ja-JP" altLang="en-US" dirty="0"/>
              <a:t>注意</a:t>
            </a:r>
            <a:r>
              <a:rPr kumimoji="1" lang="en-US" altLang="ja-JP" dirty="0"/>
              <a:t>】</a:t>
            </a:r>
          </a:p>
          <a:p>
            <a:endParaRPr kumimoji="1" lang="en-US" altLang="ja-JP" dirty="0"/>
          </a:p>
        </p:txBody>
      </p:sp>
    </p:spTree>
    <p:extLst>
      <p:ext uri="{BB962C8B-B14F-4D97-AF65-F5344CB8AC3E}">
        <p14:creationId xmlns:p14="http://schemas.microsoft.com/office/powerpoint/2010/main" val="35171994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7335949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97746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562074"/>
          </a:xfrm>
        </p:spPr>
        <p:txBody>
          <a:bodyPr>
            <a:noAutofit/>
          </a:bodyPr>
          <a:lstStyle>
            <a:lvl1pPr algn="l">
              <a:defRPr sz="1800"/>
            </a:lvl1pPr>
          </a:lstStyle>
          <a:p>
            <a:r>
              <a:rPr kumimoji="1" lang="ja-JP" altLang="en-US" dirty="0"/>
              <a:t>マスター タイトルの書式設定</a:t>
            </a:r>
          </a:p>
        </p:txBody>
      </p:sp>
      <p:sp>
        <p:nvSpPr>
          <p:cNvPr id="3" name="コンテンツ プレースホルダー 2"/>
          <p:cNvSpPr>
            <a:spLocks noGrp="1"/>
          </p:cNvSpPr>
          <p:nvPr>
            <p:ph idx="1" hasCustomPrompt="1"/>
          </p:nvPr>
        </p:nvSpPr>
        <p:spPr>
          <a:xfrm>
            <a:off x="457200" y="2420888"/>
            <a:ext cx="8229600" cy="370527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詳細</a:t>
            </a:r>
            <a:r>
              <a:rPr kumimoji="1" lang="en-US" altLang="ja-JP" dirty="0"/>
              <a:t>】</a:t>
            </a:r>
          </a:p>
          <a:p>
            <a:pPr lvl="0"/>
            <a:endParaRPr kumimoji="1" lang="ja-JP" altLang="en-US" dirty="0"/>
          </a:p>
        </p:txBody>
      </p:sp>
      <p:sp>
        <p:nvSpPr>
          <p:cNvPr id="4" name="日付プレースホルダー 3"/>
          <p:cNvSpPr>
            <a:spLocks noGrp="1"/>
          </p:cNvSpPr>
          <p:nvPr>
            <p:ph type="dt" sz="half" idx="10"/>
          </p:nvPr>
        </p:nvSpPr>
        <p:spPr>
          <a:xfrm>
            <a:off x="457200" y="6356350"/>
            <a:ext cx="5554960" cy="365125"/>
          </a:xfrm>
        </p:spPr>
        <p:txBody>
          <a:bodyPr/>
          <a:lstStyle>
            <a:lvl1pPr>
              <a:defRPr sz="700">
                <a:latin typeface="Meiryo UI" panose="020B0604030504040204" pitchFamily="50" charset="-128"/>
                <a:ea typeface="Meiryo UI" panose="020B0604030504040204" pitchFamily="50" charset="-128"/>
                <a:cs typeface="Meiryo UI" panose="020B0604030504040204" pitchFamily="50" charset="-128"/>
              </a:defRPr>
            </a:lvl1pPr>
          </a:lstStyle>
          <a:p>
            <a:endParaRPr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dirty="0"/>
          </a:p>
        </p:txBody>
      </p:sp>
      <p:sp>
        <p:nvSpPr>
          <p:cNvPr id="7" name="コンテンツ プレースホルダー 2"/>
          <p:cNvSpPr>
            <a:spLocks noGrp="1"/>
          </p:cNvSpPr>
          <p:nvPr>
            <p:ph idx="13" hasCustomPrompt="1"/>
          </p:nvPr>
        </p:nvSpPr>
        <p:spPr>
          <a:xfrm>
            <a:off x="446856" y="1019869"/>
            <a:ext cx="8229600" cy="1329011"/>
          </a:xfrm>
        </p:spPr>
        <p:txBody>
          <a:bodyPr>
            <a:noAutofit/>
          </a:bodyPr>
          <a:lstStyle>
            <a:lvl1pPr marL="0" indent="0">
              <a:buFont typeface="Wingdings" panose="05000000000000000000" pitchFamily="2" charset="2"/>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要旨</a:t>
            </a:r>
            <a:r>
              <a:rPr kumimoji="1" lang="en-US" altLang="ja-JP" dirty="0"/>
              <a:t>】</a:t>
            </a:r>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p:txBody>
      </p:sp>
      <p:sp>
        <p:nvSpPr>
          <p:cNvPr id="8" name="正方形/長方形 7"/>
          <p:cNvSpPr/>
          <p:nvPr userDrawn="1"/>
        </p:nvSpPr>
        <p:spPr>
          <a:xfrm flipV="1">
            <a:off x="0" y="692696"/>
            <a:ext cx="9144000" cy="14401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コンテンツ プレースホルダー 2"/>
          <p:cNvSpPr>
            <a:spLocks noGrp="1"/>
          </p:cNvSpPr>
          <p:nvPr>
            <p:ph idx="14" hasCustomPrompt="1"/>
          </p:nvPr>
        </p:nvSpPr>
        <p:spPr>
          <a:xfrm>
            <a:off x="827584" y="2924943"/>
            <a:ext cx="7776864" cy="309634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記入上の注意</a:t>
            </a:r>
            <a:r>
              <a:rPr kumimoji="1" lang="en-US" altLang="ja-JP" dirty="0"/>
              <a:t>】</a:t>
            </a:r>
          </a:p>
          <a:p>
            <a:pPr lvl="0"/>
            <a:endParaRPr kumimoji="1" lang="en-US" altLang="ja-JP" dirty="0"/>
          </a:p>
          <a:p>
            <a:pPr lvl="0"/>
            <a:r>
              <a:rPr kumimoji="1" lang="ja-JP" altLang="en-US" dirty="0"/>
              <a:t>　□</a:t>
            </a:r>
          </a:p>
        </p:txBody>
      </p:sp>
    </p:spTree>
    <p:extLst>
      <p:ext uri="{BB962C8B-B14F-4D97-AF65-F5344CB8AC3E}">
        <p14:creationId xmlns:p14="http://schemas.microsoft.com/office/powerpoint/2010/main" val="2575107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1965606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17183141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257985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9015332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056379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491689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566412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D22E163-5177-42DA-92F3-6E521FD5D760}" type="slidenum">
              <a:rPr kumimoji="1" lang="ja-JP" altLang="en-US" smtClean="0"/>
              <a:t>‹#›</a:t>
            </a:fld>
            <a:endParaRPr kumimoji="1" lang="ja-JP" altLang="en-US"/>
          </a:p>
        </p:txBody>
      </p:sp>
      <p:sp>
        <p:nvSpPr>
          <p:cNvPr id="7" name="フッター プレースホルダー 4">
            <a:extLst>
              <a:ext uri="{FF2B5EF4-FFF2-40B4-BE49-F238E27FC236}">
                <a16:creationId xmlns:a16="http://schemas.microsoft.com/office/drawing/2014/main" id="{A6373E70-EE6D-46C2-A28D-72B82B0DFD60}"/>
              </a:ext>
            </a:extLst>
          </p:cNvPr>
          <p:cNvSpPr txBox="1">
            <a:spLocks/>
          </p:cNvSpPr>
          <p:nvPr userDrawn="1"/>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令和３年度　地域共生型再生可能エネルギー等普及促進事業費補助金（地域マイクログリッド構築支援事業のうち、導入プラン作成事業）</a:t>
            </a:r>
          </a:p>
        </p:txBody>
      </p:sp>
    </p:spTree>
    <p:extLst>
      <p:ext uri="{BB962C8B-B14F-4D97-AF65-F5344CB8AC3E}">
        <p14:creationId xmlns:p14="http://schemas.microsoft.com/office/powerpoint/2010/main" val="423025231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a:latin typeface="Meiryo UI" panose="020B0604030504040204" pitchFamily="50" charset="-128"/>
                <a:ea typeface="Meiryo UI" panose="020B0604030504040204" pitchFamily="50" charset="-128"/>
                <a:cs typeface="Meiryo UI" panose="020B0604030504040204" pitchFamily="50" charset="-128"/>
              </a:rPr>
              <a:t>本様式の記入について</a:t>
            </a: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コンテンツ プレースホルダー 3"/>
          <p:cNvSpPr>
            <a:spLocks noGrp="1"/>
          </p:cNvSpPr>
          <p:nvPr>
            <p:ph idx="13"/>
          </p:nvPr>
        </p:nvSpPr>
        <p:spPr>
          <a:xfrm>
            <a:off x="446856" y="1019869"/>
            <a:ext cx="8373616" cy="5289451"/>
          </a:xfrm>
          <a:solidFill>
            <a:schemeClr val="accent6">
              <a:lumMod val="20000"/>
              <a:lumOff val="80000"/>
            </a:schemeClr>
          </a:solidFill>
          <a:ln>
            <a:solidFill>
              <a:srgbClr val="FF0000"/>
            </a:solidFill>
          </a:ln>
        </p:spPr>
        <p:txBody>
          <a:bodyPr/>
          <a:lstStyle/>
          <a:p>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本資料の作成にあたっては、地域マイクログリッド構築における事業概要及び以下１～７の項目について文章及び図表化したもので表現すること。</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作成段階で未定の箇所がある場合はそのことが分かるように記載すること。</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4" name="表 13"/>
          <p:cNvGraphicFramePr>
            <a:graphicFrameLocks noGrp="1"/>
          </p:cNvGraphicFramePr>
          <p:nvPr>
            <p:extLst>
              <p:ext uri="{D42A27DB-BD31-4B8C-83A1-F6EECF244321}">
                <p14:modId xmlns:p14="http://schemas.microsoft.com/office/powerpoint/2010/main" val="1369194970"/>
              </p:ext>
            </p:extLst>
          </p:nvPr>
        </p:nvGraphicFramePr>
        <p:xfrm>
          <a:off x="539552" y="2276873"/>
          <a:ext cx="8208912" cy="3296394"/>
        </p:xfrm>
        <a:graphic>
          <a:graphicData uri="http://schemas.openxmlformats.org/drawingml/2006/table">
            <a:tbl>
              <a:tblPr firstRow="1" bandRow="1">
                <a:tableStyleId>{5940675A-B579-460E-94D1-54222C63F5DA}</a:tableStyleId>
              </a:tblPr>
              <a:tblGrid>
                <a:gridCol w="432048">
                  <a:extLst>
                    <a:ext uri="{9D8B030D-6E8A-4147-A177-3AD203B41FA5}">
                      <a16:colId xmlns:a16="http://schemas.microsoft.com/office/drawing/2014/main" val="20000"/>
                    </a:ext>
                  </a:extLst>
                </a:gridCol>
                <a:gridCol w="2486676">
                  <a:extLst>
                    <a:ext uri="{9D8B030D-6E8A-4147-A177-3AD203B41FA5}">
                      <a16:colId xmlns:a16="http://schemas.microsoft.com/office/drawing/2014/main" val="20001"/>
                    </a:ext>
                  </a:extLst>
                </a:gridCol>
                <a:gridCol w="5290188">
                  <a:extLst>
                    <a:ext uri="{9D8B030D-6E8A-4147-A177-3AD203B41FA5}">
                      <a16:colId xmlns:a16="http://schemas.microsoft.com/office/drawing/2014/main" val="20002"/>
                    </a:ext>
                  </a:extLst>
                </a:gridCol>
              </a:tblGrid>
              <a:tr h="250288">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No.</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pPr algn="ct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項目</a:t>
                      </a:r>
                    </a:p>
                  </a:txBody>
                  <a:tcPr anchor="ctr"/>
                </a:tc>
                <a:tc>
                  <a:txBody>
                    <a:bodyPr/>
                    <a:lstStyle/>
                    <a:p>
                      <a:pPr algn="ct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内容</a:t>
                      </a:r>
                    </a:p>
                  </a:txBody>
                  <a:tcPr anchor="ctr"/>
                </a:tc>
                <a:extLst>
                  <a:ext uri="{0D108BD9-81ED-4DB2-BD59-A6C34878D82A}">
                    <a16:rowId xmlns:a16="http://schemas.microsoft.com/office/drawing/2014/main" val="10000"/>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地域マイクログリッドの対象区域</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対象となる地域の対象範囲及び非常時の電力供給区域を明確に記載すること</a:t>
                      </a:r>
                      <a:endPar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地方公共団体が指定した防災に資する施設についても明確に記載すること</a:t>
                      </a:r>
                      <a:endPar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050" baseline="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系統線の活用度を記載すること</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extLst>
                  <a:ext uri="{0D108BD9-81ED-4DB2-BD59-A6C34878D82A}">
                    <a16:rowId xmlns:a16="http://schemas.microsoft.com/office/drawing/2014/main" val="10001"/>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2</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対象となる地域特性に応じた課題抽出</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対象となる地域特性に応じた課題を抽出し、記載されていること</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extLst>
                  <a:ext uri="{0D108BD9-81ED-4DB2-BD59-A6C34878D82A}">
                    <a16:rowId xmlns:a16="http://schemas.microsoft.com/office/drawing/2014/main" val="10002"/>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3</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地域特性を反映したエネルギーの活用</a:t>
                      </a: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地域特性を反映した再生可能エネルギーの活用について記載されていること</a:t>
                      </a:r>
                    </a:p>
                  </a:txBody>
                  <a:tcPr anchor="ctr"/>
                </a:tc>
                <a:extLst>
                  <a:ext uri="{0D108BD9-81ED-4DB2-BD59-A6C34878D82A}">
                    <a16:rowId xmlns:a16="http://schemas.microsoft.com/office/drawing/2014/main" val="10003"/>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4</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課題解決に向けた導入プランの策定</a:t>
                      </a:r>
                    </a:p>
                  </a:txBody>
                  <a:tcPr anchor="ctr"/>
                </a:tc>
                <a:tc>
                  <a:txBody>
                    <a:bodyPr/>
                    <a:lstStyle/>
                    <a:p>
                      <a:pPr marL="92075" indent="-92075"/>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策定する導入プランの策定が、事業の目的に沿って、地域特性に応じた課題解決を目指す地域マイクログリッド構想を記載すること</a:t>
                      </a:r>
                    </a:p>
                  </a:txBody>
                  <a:tcPr anchor="ctr"/>
                </a:tc>
                <a:extLst>
                  <a:ext uri="{0D108BD9-81ED-4DB2-BD59-A6C34878D82A}">
                    <a16:rowId xmlns:a16="http://schemas.microsoft.com/office/drawing/2014/main" val="10004"/>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5</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地域マイクログリッドの実施体制・事業スキーム及び管理体制</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当該コミュニティ地域の地方公共団体も関与したコンソーシアム体制を具体的に記載すること</a:t>
                      </a:r>
                    </a:p>
                  </a:txBody>
                  <a:tcPr anchor="ctr"/>
                </a:tc>
                <a:extLst>
                  <a:ext uri="{0D108BD9-81ED-4DB2-BD59-A6C34878D82A}">
                    <a16:rowId xmlns:a16="http://schemas.microsoft.com/office/drawing/2014/main" val="10005"/>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6</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地域マイクログリッド構築スケジュール</a:t>
                      </a:r>
                    </a:p>
                  </a:txBody>
                  <a:tcPr anchor="ctr"/>
                </a:tc>
                <a:tc>
                  <a:txBody>
                    <a:bodyPr/>
                    <a:lstStyle/>
                    <a:p>
                      <a:pPr marL="92075" marR="0" indent="-92075"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実施スケジュールについて、各種許認可のスケジュールや設計施工、導入工事に係るスケジュールを記載すること</a:t>
                      </a:r>
                    </a:p>
                  </a:txBody>
                  <a:tcPr anchor="ctr"/>
                </a:tc>
                <a:extLst>
                  <a:ext uri="{0D108BD9-81ED-4DB2-BD59-A6C34878D82A}">
                    <a16:rowId xmlns:a16="http://schemas.microsoft.com/office/drawing/2014/main" val="10006"/>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7</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地域マイクログリッド構築における事業化可能性</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050" baseline="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事業採算性、資金調達の見通しについて記載すること</a:t>
                      </a:r>
                      <a:endPar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050" baseline="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補助対象設備及び再エネ発電設備の平常時の活用方法を記載すること</a:t>
                      </a:r>
                    </a:p>
                  </a:txBody>
                  <a:tcPr anchor="ctr"/>
                </a:tc>
                <a:extLst>
                  <a:ext uri="{0D108BD9-81ED-4DB2-BD59-A6C34878D82A}">
                    <a16:rowId xmlns:a16="http://schemas.microsoft.com/office/drawing/2014/main" val="10007"/>
                  </a:ext>
                </a:extLst>
              </a:tr>
            </a:tbl>
          </a:graphicData>
        </a:graphic>
      </p:graphicFrame>
    </p:spTree>
    <p:extLst>
      <p:ext uri="{BB962C8B-B14F-4D97-AF65-F5344CB8AC3E}">
        <p14:creationId xmlns:p14="http://schemas.microsoft.com/office/powerpoint/2010/main" val="163412830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７．地域マイクログリッド構築における事業化可能性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10</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13313068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36512" y="836713"/>
            <a:ext cx="9217024" cy="792088"/>
          </a:xfrm>
        </p:spPr>
        <p:txBody>
          <a:bodyPr>
            <a:normAutofit/>
          </a:bodyPr>
          <a:lstStyle/>
          <a:p>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例）</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○○市　地域マイクログリッド構築概要</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4" name="表 3"/>
          <p:cNvGraphicFramePr>
            <a:graphicFrameLocks noGrp="1"/>
          </p:cNvGraphicFramePr>
          <p:nvPr>
            <p:extLst>
              <p:ext uri="{D42A27DB-BD31-4B8C-83A1-F6EECF244321}">
                <p14:modId xmlns:p14="http://schemas.microsoft.com/office/powerpoint/2010/main" val="1271500033"/>
              </p:ext>
            </p:extLst>
          </p:nvPr>
        </p:nvGraphicFramePr>
        <p:xfrm>
          <a:off x="683568" y="2060846"/>
          <a:ext cx="7776864" cy="1219200"/>
        </p:xfrm>
        <a:graphic>
          <a:graphicData uri="http://schemas.openxmlformats.org/drawingml/2006/table">
            <a:tbl>
              <a:tblPr firstRow="1" bandRow="1">
                <a:tableStyleId>{5940675A-B579-460E-94D1-54222C63F5DA}</a:tableStyleId>
              </a:tblPr>
              <a:tblGrid>
                <a:gridCol w="2880320">
                  <a:extLst>
                    <a:ext uri="{9D8B030D-6E8A-4147-A177-3AD203B41FA5}">
                      <a16:colId xmlns:a16="http://schemas.microsoft.com/office/drawing/2014/main" val="20000"/>
                    </a:ext>
                  </a:extLst>
                </a:gridCol>
                <a:gridCol w="4896544">
                  <a:extLst>
                    <a:ext uri="{9D8B030D-6E8A-4147-A177-3AD203B41FA5}">
                      <a16:colId xmlns:a16="http://schemas.microsoft.com/office/drawing/2014/main" val="20001"/>
                    </a:ext>
                  </a:extLst>
                </a:gridCol>
              </a:tblGrid>
              <a:tr h="288032">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申請者１</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0"/>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申請者２</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1"/>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地方公共団体</a:t>
                      </a: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○○市</a:t>
                      </a:r>
                    </a:p>
                  </a:txBody>
                  <a:tcPr/>
                </a:tc>
                <a:extLst>
                  <a:ext uri="{0D108BD9-81ED-4DB2-BD59-A6C34878D82A}">
                    <a16:rowId xmlns:a16="http://schemas.microsoft.com/office/drawing/2014/main" val="10002"/>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主な再生可能エネルギー発電設備</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例）太陽光発電設備、風力発電設備</a:t>
                      </a:r>
                    </a:p>
                  </a:txBody>
                  <a:tcPr/>
                </a:tc>
                <a:extLst>
                  <a:ext uri="{0D108BD9-81ED-4DB2-BD59-A6C34878D82A}">
                    <a16:rowId xmlns:a16="http://schemas.microsoft.com/office/drawing/2014/main" val="10003"/>
                  </a:ext>
                </a:extLst>
              </a:tr>
            </a:tbl>
          </a:graphicData>
        </a:graphic>
      </p:graphicFrame>
      <p:sp>
        <p:nvSpPr>
          <p:cNvPr id="5" name="正方形/長方形 4"/>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9168011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１．地域マイクログリッドの対象区域（概要図）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3</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1674525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１．地域マイクログリッドの対象区域（全体地図）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4</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01022473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２．対象となる地域特性に応じた課題抽出</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5</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18983541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３．地域特性を反映したエネルギーの活用</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6</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04101592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４．課題解決に向けた導入プランの策定</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7</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17014775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５．地域マイクログリッドの実施体制・事業スキーム及び管理体制</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8</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7516682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６．地域マイクログリッド構築スケジュール</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9</a:t>
            </a:fld>
            <a:endParaRPr kumimoji="1" lang="ja-JP" altLang="en-US" dirty="0"/>
          </a:p>
        </p:txBody>
      </p:sp>
      <p:sp>
        <p:nvSpPr>
          <p:cNvPr id="12" name="正方形/長方形 11"/>
          <p:cNvSpPr/>
          <p:nvPr/>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タイトル 1"/>
          <p:cNvSpPr txBox="1">
            <a:spLocks/>
          </p:cNvSpPr>
          <p:nvPr/>
        </p:nvSpPr>
        <p:spPr>
          <a:xfrm>
            <a:off x="-36512" y="692696"/>
            <a:ext cx="9217024" cy="144016"/>
          </a:xfrm>
          <a:prstGeom prst="rect">
            <a:avLst/>
          </a:prstGeom>
          <a:solidFill>
            <a:srgbClr val="0070C0"/>
          </a:solidFill>
        </p:spPr>
        <p:txBody>
          <a:bodyPr vert="horz" lIns="91440" tIns="45720" rIns="91440" bIns="45720" rtlCol="0" anchor="ctr">
            <a:normAutofit fontScale="25000" lnSpcReduction="20000"/>
          </a:bodyPr>
          <a:lstStyle>
            <a:lvl1pPr algn="l" defTabSz="914400" rtl="0" eaLnBrk="1" latinLnBrk="0" hangingPunct="1">
              <a:spcBef>
                <a:spcPct val="0"/>
              </a:spcBef>
              <a:buNone/>
              <a:defRPr kumimoji="1" sz="1800" kern="1200">
                <a:solidFill>
                  <a:schemeClr val="tx1"/>
                </a:solidFill>
                <a:latin typeface="+mj-lt"/>
                <a:ea typeface="+mj-ea"/>
                <a:cs typeface="+mj-cs"/>
              </a:defRPr>
            </a:lvl1pPr>
          </a:lstStyle>
          <a:p>
            <a:endParaRPr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2104882834"/>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CC"/>
        </a:solidFill>
        <a:ln>
          <a:solidFill>
            <a:srgbClr val="FF0000"/>
          </a:solidFill>
        </a:ln>
      </a:spPr>
      <a:bodyPr rtlCol="0" anchor="ctr"/>
      <a:lstStyle>
        <a:defPPr>
          <a:defRPr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1337</Words>
  <Application>Microsoft Office PowerPoint</Application>
  <PresentationFormat>画面に合わせる (4:3)</PresentationFormat>
  <Paragraphs>172</Paragraphs>
  <Slides>10</Slides>
  <Notes>10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10</vt:i4>
      </vt:variant>
    </vt:vector>
  </HeadingPairs>
  <TitlesOfParts>
    <vt:vector size="15" baseType="lpstr">
      <vt:lpstr>Meiryo UI</vt:lpstr>
      <vt:lpstr>Arial</vt:lpstr>
      <vt:lpstr>Calibri</vt:lpstr>
      <vt:lpstr>Wingdings</vt:lpstr>
      <vt:lpstr>Office ​​テーマ</vt:lpstr>
      <vt:lpstr>本様式の記入について</vt:lpstr>
      <vt:lpstr>例）【○○市　地域マイクログリッド構築概要】</vt:lpstr>
      <vt:lpstr>１．地域マイクログリッドの対象区域（概要図）</vt:lpstr>
      <vt:lpstr>１．地域マイクログリッドの対象区域（全体地図）</vt:lpstr>
      <vt:lpstr>２．対象となる地域特性に応じた課題抽出</vt:lpstr>
      <vt:lpstr>３．地域特性を反映したエネルギーの活用</vt:lpstr>
      <vt:lpstr>４．課題解決に向けた導入プランの策定</vt:lpstr>
      <vt:lpstr>５．地域マイクログリッドの実施体制・事業スキーム及び管理体制</vt:lpstr>
      <vt:lpstr>６．地域マイクログリッド構築スケジュール</vt:lpstr>
      <vt:lpstr>７．地域マイクログリッド構築における事業化可能性</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2019-03-15T07:04:45Z</dcterms:created>
  <dcterms:modified xsi:type="dcterms:W3CDTF">2021-04-16T02:32:49Z</dcterms:modified>
</cp:coreProperties>
</file>

<file path=docProps/thumbnail.jpeg>
</file>