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2"/>
  </p:notesMasterIdLst>
  <p:handoutMasterIdLst>
    <p:handoutMasterId r:id="rId13"/>
  </p:handoutMasterIdLst>
  <p:sldIdLst>
    <p:sldId id="286" r:id="rId2"/>
    <p:sldId id="265" r:id="rId3"/>
    <p:sldId id="287" r:id="rId4"/>
    <p:sldId id="294" r:id="rId5"/>
    <p:sldId id="288" r:id="rId6"/>
    <p:sldId id="289" r:id="rId7"/>
    <p:sldId id="290" r:id="rId8"/>
    <p:sldId id="291" r:id="rId9"/>
    <p:sldId id="292" r:id="rId10"/>
    <p:sldId id="293" r:id="rId11"/>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1207" autoAdjust="0"/>
  </p:normalViewPr>
  <p:slideViewPr>
    <p:cSldViewPr>
      <p:cViewPr varScale="1">
        <p:scale>
          <a:sx n="89" d="100"/>
          <a:sy n="89" d="100"/>
        </p:scale>
        <p:origin x="2370" y="78"/>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2022/5/20</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2022/5/20</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事業採算性の検討において配電事業ライセンスへの参入可能性を調査する場合は、その旨を記載すること。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本資料は審査委員が申請内容の審査を実施するための重要な資料となりますので、各注意事項を熟読のうえ作成を行って下さい。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519209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地域マイクログリッドの全体像が把握できる概要図を記載すること。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補助対象設備を色分けする等して、補助対象設備と補助対象外設備が区別できるように説明すること。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コンソーシアム各社（補助事業者、地方公共団体等）、一般送配電事業者、供給先、及びその他関係者を漏れなく記載すること。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平常時と災害等による大規模停電時の電気の流れを記載すること。</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a:solidFill>
                  <a:srgbClr val="FF0000"/>
                </a:solidFill>
                <a:latin typeface="Meiryo UI" panose="020B0604030504040204" pitchFamily="50" charset="-128"/>
                <a:ea typeface="Meiryo UI" panose="020B0604030504040204" pitchFamily="50" charset="-128"/>
                <a:cs typeface="Meiryo UI" panose="020B0604030504040204" pitchFamily="50" charset="-128"/>
              </a:rPr>
              <a:t>主要設備の設置場所（予定含む）を明確に記入すること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対象となる地域特性に応じた課題を説明すること。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「２．</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」で記載した課題に対して事業の目的に沿って課題解決できる導入プランであることを説明すること。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地域マイクログリッドの構築にあたっての想定スケジュールを記載すること。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A6373E70-EE6D-46C2-A28D-72B82B0DFD60}"/>
              </a:ext>
            </a:extLst>
          </p:cNvPr>
          <p:cNvSpPr txBox="1">
            <a:spLocks/>
          </p:cNvSpPr>
          <p:nvPr userDrawn="1"/>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令和４年度　地域共生型再生可能エネルギー等普及促進事業費補助金（地域マイクログリッド構築支援事業のうち、導入プラン作成事業）</a:t>
            </a: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本様式の記入について</a:t>
            </a: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コンテンツ プレースホルダー 3"/>
          <p:cNvSpPr>
            <a:spLocks noGrp="1"/>
          </p:cNvSpPr>
          <p:nvPr>
            <p:ph idx="13"/>
          </p:nvPr>
        </p:nvSpPr>
        <p:spPr>
          <a:xfrm>
            <a:off x="446856" y="1019869"/>
            <a:ext cx="8373616" cy="5289451"/>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本資料の作成にあたっては、地域マイクログリッド構築における事業概要及び以下１～７の項目について文章及び図表化したもので表現すること。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作成段階で未定の箇所がある場合はそのことが分かるように記載すること。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3078829983"/>
              </p:ext>
            </p:extLst>
          </p:nvPr>
        </p:nvGraphicFramePr>
        <p:xfrm>
          <a:off x="539552" y="2276873"/>
          <a:ext cx="8208912" cy="345565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2486676">
                  <a:extLst>
                    <a:ext uri="{9D8B030D-6E8A-4147-A177-3AD203B41FA5}">
                      <a16:colId xmlns:a16="http://schemas.microsoft.com/office/drawing/2014/main" val="20001"/>
                    </a:ext>
                  </a:extLst>
                </a:gridCol>
                <a:gridCol w="5290188">
                  <a:extLst>
                    <a:ext uri="{9D8B030D-6E8A-4147-A177-3AD203B41FA5}">
                      <a16:colId xmlns:a16="http://schemas.microsoft.com/office/drawing/2014/main" val="20002"/>
                    </a:ext>
                  </a:extLst>
                </a:gridCol>
              </a:tblGrid>
              <a:tr h="250288">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nchor="ctr"/>
                </a:tc>
                <a:extLst>
                  <a:ext uri="{0D108BD9-81ED-4DB2-BD59-A6C34878D82A}">
                    <a16:rowId xmlns:a16="http://schemas.microsoft.com/office/drawing/2014/main" val="10000"/>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地域マイクログリッドの対象区域</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対象となる地域の対象範囲及び非常時の電力供給区域を明確に記載すること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地方公共団体が指定した防災に資する施設についても明確に記載すること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系統線の活用度を記載すること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1"/>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対象となる地域特性に応じた課題を抽出し、記載されていること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2"/>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地域特性を反映した再生可能エネルギーの活用について記載されていること</a:t>
                      </a:r>
                    </a:p>
                  </a:txBody>
                  <a:tcPr anchor="ctr"/>
                </a:tc>
                <a:extLst>
                  <a:ext uri="{0D108BD9-81ED-4DB2-BD59-A6C34878D82A}">
                    <a16:rowId xmlns:a16="http://schemas.microsoft.com/office/drawing/2014/main" val="1000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課題解決に向けた導入プランの策定</a:t>
                      </a:r>
                    </a:p>
                  </a:txBody>
                  <a:tcPr anchor="ctr"/>
                </a:tc>
                <a:tc>
                  <a:txBody>
                    <a:bodyPr/>
                    <a:lstStyle/>
                    <a:p>
                      <a:pPr marL="92075" indent="-92075"/>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策定する導入プランの策定が、事業の目的に沿って、地域特性に応じた課題解決を目指す地域マイクログリッド構想を記載すること</a:t>
                      </a:r>
                    </a:p>
                  </a:txBody>
                  <a:tcPr anchor="ctr"/>
                </a:tc>
                <a:extLst>
                  <a:ext uri="{0D108BD9-81ED-4DB2-BD59-A6C34878D82A}">
                    <a16:rowId xmlns:a16="http://schemas.microsoft.com/office/drawing/2014/main" val="10004"/>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当該コミュニティ地域の地方公共団体も関与したコンソーシアム体制を具体的に記載すること</a:t>
                      </a:r>
                    </a:p>
                  </a:txBody>
                  <a:tcPr anchor="ctr"/>
                </a:tc>
                <a:extLst>
                  <a:ext uri="{0D108BD9-81ED-4DB2-BD59-A6C34878D82A}">
                    <a16:rowId xmlns:a16="http://schemas.microsoft.com/office/drawing/2014/main" val="10005"/>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地域マイクログリッド構築スケジュール</a:t>
                      </a:r>
                    </a:p>
                  </a:txBody>
                  <a:tcPr anchor="ctr"/>
                </a:tc>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実施スケジュールについて、各種許認可のスケジュールや設計施工、導入工事に係るスケジュールを記載すること</a:t>
                      </a:r>
                    </a:p>
                  </a:txBody>
                  <a:tcPr anchor="ctr"/>
                </a:tc>
                <a:extLst>
                  <a:ext uri="{0D108BD9-81ED-4DB2-BD59-A6C34878D82A}">
                    <a16:rowId xmlns:a16="http://schemas.microsoft.com/office/drawing/2014/main" val="10006"/>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地域マイクログリッド構築における事業化可能性</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配電事業ライセンスへの参入可能性を調査する場合は、その旨を記載すること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補助対象設備及び再エネ発電設備の平常時の活用方法を記載すること</a:t>
                      </a:r>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634128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７．地域マイクログリッド構築における事業化可能性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31306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271500033"/>
              </p:ext>
            </p:extLst>
          </p:nvPr>
        </p:nvGraphicFramePr>
        <p:xfrm>
          <a:off x="683568" y="2060846"/>
          <a:ext cx="7776864" cy="1219200"/>
        </p:xfrm>
        <a:graphic>
          <a:graphicData uri="http://schemas.openxmlformats.org/drawingml/2006/table">
            <a:tbl>
              <a:tblPr firstRow="1" bandRow="1">
                <a:tableStyleId>{5940675A-B579-460E-94D1-54222C63F5DA}</a:tableStyleId>
              </a:tblPr>
              <a:tblGrid>
                <a:gridCol w="2880320">
                  <a:extLst>
                    <a:ext uri="{9D8B030D-6E8A-4147-A177-3AD203B41FA5}">
                      <a16:colId xmlns:a16="http://schemas.microsoft.com/office/drawing/2014/main" val="20000"/>
                    </a:ext>
                  </a:extLst>
                </a:gridCol>
                <a:gridCol w="4896544">
                  <a:extLst>
                    <a:ext uri="{9D8B030D-6E8A-4147-A177-3AD203B41FA5}">
                      <a16:colId xmlns:a16="http://schemas.microsoft.com/office/drawing/2014/main" val="20001"/>
                    </a:ext>
                  </a:extLst>
                </a:gridCol>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申請者１</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申請者２</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例）太陽光発電設備、風力発電設備</a:t>
                      </a:r>
                    </a:p>
                  </a:txBody>
                  <a:tcPr/>
                </a:tc>
                <a:extLst>
                  <a:ext uri="{0D108BD9-81ED-4DB2-BD59-A6C34878D82A}">
                    <a16:rowId xmlns:a16="http://schemas.microsoft.com/office/drawing/2014/main" val="10003"/>
                  </a:ext>
                </a:extLst>
              </a:tr>
            </a:tbl>
          </a:graphicData>
        </a:graphic>
      </p:graphicFrame>
      <p:sp>
        <p:nvSpPr>
          <p:cNvPr id="5" name="正方形/長方形 4"/>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１．地域マイクログリッドの対象区域（概要図）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67452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１．地域マイクログリッドの対象区域（全体地図）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10224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２．対象となる地域特性に応じた課題抽出</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9835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３．地域特性を反映したエネルギーの活用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041015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４．課題解決に向けた導入プランの策定</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0147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５．地域マイクログリッドの実施体制・事業スキーム及び管理体制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751668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６．地域マイクログリッド構築スケジュール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0488283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a:solidFill>
            <a:srgbClr val="FF0000"/>
          </a:solidFill>
        </a:ln>
      </a:spPr>
      <a:bodyPr rtlCol="0" anchor="ctr"/>
      <a:lstStyle>
        <a:defPPr>
          <a:defRPr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1383</Words>
  <Application>Microsoft Office PowerPoint</Application>
  <PresentationFormat>画面に合わせる (4:3)</PresentationFormat>
  <Paragraphs>174</Paragraphs>
  <Slides>10</Slides>
  <Notes>10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Meiryo UI</vt:lpstr>
      <vt:lpstr>Arial</vt:lpstr>
      <vt:lpstr>Calibri</vt:lpstr>
      <vt:lpstr>Wingdings</vt:lpstr>
      <vt:lpstr>Office ​​テーマ</vt:lpstr>
      <vt:lpstr>本様式の記入について</vt:lpstr>
      <vt:lpstr>例）【○○市　地域マイクログリッド構築概要】</vt:lpstr>
      <vt:lpstr>１．地域マイクログリッドの対象区域（概要図）</vt:lpstr>
      <vt:lpstr>１．地域マイクログリッドの対象区域（全体地図）</vt:lpstr>
      <vt:lpstr>２．対象となる地域特性に応じた課題抽出</vt:lpstr>
      <vt:lpstr>３．地域特性を反映したエネルギーの活用</vt:lpstr>
      <vt:lpstr>４．課題解決に向けた導入プランの策定</vt:lpstr>
      <vt:lpstr>５．地域マイクログリッドの実施体制・事業スキーム及び管理体制</vt:lpstr>
      <vt:lpstr>６．地域マイクログリッド構築スケジュール</vt:lpstr>
      <vt:lpstr>７．地域マイクログリッド構築における事業化可能性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2019-03-15T07:04:45Z</dcterms:created>
  <dcterms:modified xsi:type="dcterms:W3CDTF">2022-05-20T08:06:24Z</dcterms:modified>
</cp:coreProperties>
</file>