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13"/>
  </p:notesMasterIdLst>
  <p:handoutMasterIdLst>
    <p:handoutMasterId r:id="rId14"/>
  </p:handoutMasterIdLst>
  <p:sldIdLst>
    <p:sldId id="264" r:id="rId2"/>
    <p:sldId id="265" r:id="rId3"/>
    <p:sldId id="268" r:id="rId4"/>
    <p:sldId id="271" r:id="rId5"/>
    <p:sldId id="270" r:id="rId6"/>
    <p:sldId id="273" r:id="rId7"/>
    <p:sldId id="274" r:id="rId8"/>
    <p:sldId id="289" r:id="rId9"/>
    <p:sldId id="277" r:id="rId10"/>
    <p:sldId id="278" r:id="rId11"/>
    <p:sldId id="279" r:id="rId12"/>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CCFF"/>
    <a:srgbClr val="FF99FF"/>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2425" autoAdjust="0"/>
    <p:restoredTop sz="81628" autoAdjust="0"/>
  </p:normalViewPr>
  <p:slideViewPr>
    <p:cSldViewPr>
      <p:cViewPr>
        <p:scale>
          <a:sx n="90" d="100"/>
          <a:sy n="90" d="100"/>
        </p:scale>
        <p:origin x="-1686" y="-72"/>
      </p:cViewPr>
      <p:guideLst>
        <p:guide orient="horz" pos="618"/>
        <p:guide pos="295"/>
      </p:guideLst>
    </p:cSldViewPr>
  </p:slideViewPr>
  <p:notesTextViewPr>
    <p:cViewPr>
      <p:scale>
        <a:sx n="1" d="1"/>
        <a:sy n="1" d="1"/>
      </p:scale>
      <p:origin x="0" y="0"/>
    </p:cViewPr>
  </p:notesTextViewPr>
  <p:notesViewPr>
    <p:cSldViewPr>
      <p:cViewPr varScale="1">
        <p:scale>
          <a:sx n="85" d="100"/>
          <a:sy n="85" d="100"/>
        </p:scale>
        <p:origin x="-3786" y="-78"/>
      </p:cViewPr>
      <p:guideLst>
        <p:guide orient="horz" pos="3131"/>
        <p:guide pos="2144"/>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5838" y="0"/>
            <a:ext cx="2949787" cy="496967"/>
          </a:xfrm>
          <a:prstGeom prst="rect">
            <a:avLst/>
          </a:prstGeom>
        </p:spPr>
        <p:txBody>
          <a:bodyPr vert="horz" lIns="91440" tIns="45720" rIns="91440" bIns="45720" rtlCol="0"/>
          <a:lstStyle>
            <a:lvl1pPr algn="r">
              <a:defRPr sz="1200"/>
            </a:lvl1pPr>
          </a:lstStyle>
          <a:p>
            <a:fld id="{07CCFFC4-ECCC-48F5-8D3F-462A5B9D862E}" type="datetimeFigureOut">
              <a:rPr kumimoji="1" lang="ja-JP" altLang="en-US" smtClean="0"/>
              <a:t>2019/3/15</a:t>
            </a:fld>
            <a:endParaRPr kumimoji="1" lang="ja-JP" altLang="en-US"/>
          </a:p>
        </p:txBody>
      </p:sp>
      <p:sp>
        <p:nvSpPr>
          <p:cNvPr id="4" name="フッター プレースホルダー 3"/>
          <p:cNvSpPr>
            <a:spLocks noGrp="1"/>
          </p:cNvSpPr>
          <p:nvPr>
            <p:ph type="ftr" sz="quarter" idx="2"/>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5838" y="9440646"/>
            <a:ext cx="2949787" cy="496967"/>
          </a:xfrm>
          <a:prstGeom prst="rect">
            <a:avLst/>
          </a:prstGeom>
        </p:spPr>
        <p:txBody>
          <a:bodyPr vert="horz" lIns="91440" tIns="45720" rIns="91440" bIns="45720" rtlCol="0" anchor="b"/>
          <a:lstStyle>
            <a:lvl1pPr algn="r">
              <a:defRPr sz="1200"/>
            </a:lvl1pPr>
          </a:lstStyle>
          <a:p>
            <a:fld id="{1079B02B-403B-4B96-984E-70697F463D80}" type="slidenum">
              <a:rPr kumimoji="1" lang="ja-JP" altLang="en-US" smtClean="0"/>
              <a:t>‹#›</a:t>
            </a:fld>
            <a:endParaRPr kumimoji="1" lang="ja-JP" altLang="en-US"/>
          </a:p>
        </p:txBody>
      </p:sp>
    </p:spTree>
    <p:extLst>
      <p:ext uri="{BB962C8B-B14F-4D97-AF65-F5344CB8AC3E}">
        <p14:creationId xmlns:p14="http://schemas.microsoft.com/office/powerpoint/2010/main" val="1510429581"/>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D75E2854-4FBD-462E-98C4-BC0E16FB3D5E}" type="datetimeFigureOut">
              <a:rPr kumimoji="1" lang="ja-JP" altLang="en-US" smtClean="0"/>
              <a:t>2019/3/15</a:t>
            </a:fld>
            <a:endParaRPr kumimoji="1" lang="ja-JP" altLang="en-US"/>
          </a:p>
        </p:txBody>
      </p:sp>
      <p:sp>
        <p:nvSpPr>
          <p:cNvPr id="4" name="スライド イメージ プレースホルダー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E51DC78B-8530-4493-B636-CAEF2E9D7C47}" type="slidenum">
              <a:rPr kumimoji="1" lang="ja-JP" altLang="en-US" smtClean="0"/>
              <a:t>‹#›</a:t>
            </a:fld>
            <a:endParaRPr kumimoji="1" lang="ja-JP" altLang="en-US"/>
          </a:p>
        </p:txBody>
      </p:sp>
    </p:spTree>
    <p:extLst>
      <p:ext uri="{BB962C8B-B14F-4D97-AF65-F5344CB8AC3E}">
        <p14:creationId xmlns:p14="http://schemas.microsoft.com/office/powerpoint/2010/main" val="4271317600"/>
      </p:ext>
    </p:extLst>
  </p:cSld>
  <p:clrMap bg1="lt1" tx1="dk1" bg2="lt2" tx2="dk2" accent1="accent1" accent2="accent2" accent3="accent3" accent4="accent4" accent5="accent5" accent6="accent6" hlink="hlink" folHlink="folHlink"/>
  <p:hf hd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本スライドは提出不要です。</a:t>
            </a: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財務基盤や資金調達に関する計画等において、地域マイクログリッドの構想の実現性を説明してください。</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事業実施予定スケジュールは、具体的かつ実現性があることを説明してください。</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非常時に地域マイクログリッドを構築する手順を明確かつ具体的に説明してください。</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一般送配電事業者との連携（連絡）体制等も含めて説明してください。</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本資料は地域マイクログリッドの概要がわかるよう、各注意事項を熟読のうえ作成を行って下さい。</a:t>
            </a:r>
            <a:endParaRPr lang="en-US" altLang="ja-JP" sz="1200" dirty="0" smtClean="0">
              <a:latin typeface="Meiryo UI" panose="020B0604030504040204" pitchFamily="50" charset="-128"/>
              <a:ea typeface="Meiryo UI" panose="020B0604030504040204" pitchFamily="50" charset="-128"/>
              <a:cs typeface="Meiryo UI" panose="020B0604030504040204" pitchFamily="50" charset="-128"/>
            </a:endParaRPr>
          </a:p>
          <a:p>
            <a:pPr marL="285750" indent="-285750">
              <a:buFont typeface="Wingdings" panose="05000000000000000000" pitchFamily="2" charset="2"/>
              <a:buChar char="p"/>
            </a:pP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記入例を削除して、ご入力ください。（記載する内容は、他の申請書類と整合性をとってください）</a:t>
            </a:r>
            <a:endParaRPr lang="en-US" altLang="ja-JP" sz="1200" dirty="0" smtClean="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文字の大きさは</a:t>
            </a:r>
            <a:r>
              <a:rPr lang="en-US" altLang="ja-JP" sz="1200" dirty="0" smtClean="0">
                <a:latin typeface="Meiryo UI" panose="020B0604030504040204" pitchFamily="50" charset="-128"/>
                <a:ea typeface="Meiryo UI" panose="020B0604030504040204" pitchFamily="50" charset="-128"/>
                <a:cs typeface="Meiryo UI" panose="020B0604030504040204" pitchFamily="50" charset="-128"/>
              </a:rPr>
              <a:t>14pt</a:t>
            </a: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以上とすること。</a:t>
            </a:r>
            <a:endParaRPr lang="en-US" altLang="ja-JP" sz="1200" dirty="0" smtClean="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既定のフォント（</a:t>
            </a:r>
            <a:r>
              <a:rPr lang="en-US" altLang="ja-JP" sz="1200" dirty="0" err="1" smtClean="0">
                <a:latin typeface="Meiryo UI" panose="020B0604030504040204" pitchFamily="50" charset="-128"/>
                <a:ea typeface="Meiryo UI" panose="020B0604030504040204" pitchFamily="50" charset="-128"/>
                <a:cs typeface="Meiryo UI" panose="020B0604030504040204" pitchFamily="50" charset="-128"/>
              </a:rPr>
              <a:t>Meiryo</a:t>
            </a:r>
            <a:r>
              <a:rPr lang="en-US" altLang="ja-JP" sz="1200" dirty="0" smtClean="0">
                <a:latin typeface="Meiryo UI" panose="020B0604030504040204" pitchFamily="50" charset="-128"/>
                <a:ea typeface="Meiryo UI" panose="020B0604030504040204" pitchFamily="50" charset="-128"/>
                <a:cs typeface="Meiryo UI" panose="020B0604030504040204" pitchFamily="50" charset="-128"/>
              </a:rPr>
              <a:t> UI</a:t>
            </a: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）を使用すること。</a:t>
            </a:r>
            <a:endParaRPr lang="en-US" altLang="ja-JP" sz="1200" dirty="0" smtClean="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各項目の枚数について指定はありません。複数項目を１枚にまとめても問題ありません。</a:t>
            </a:r>
            <a:endParaRPr lang="en-US" altLang="ja-JP" sz="1200" dirty="0" smtClean="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図表などを用いて、分かりやすく表現して下さい。</a:t>
            </a:r>
            <a:endParaRPr lang="en-US" altLang="ja-JP" sz="1200" dirty="0" smtClean="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各説明は、具体的かつ定量的に分かりやすく説明して下さい。</a:t>
            </a:r>
            <a:endParaRPr lang="en-US" altLang="ja-JP" sz="1200" dirty="0" smtClean="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フッター プレースホルダー 3"/>
          <p:cNvSpPr>
            <a:spLocks noGrp="1"/>
          </p:cNvSpPr>
          <p:nvPr>
            <p:ph type="ftr" sz="quarter" idx="10"/>
          </p:nvPr>
        </p:nvSpPr>
        <p:spPr/>
        <p:txBody>
          <a:bodyPr/>
          <a:lstStyle/>
          <a:p>
            <a:endParaRPr kumimoji="1" lang="ja-JP" altLang="en-US"/>
          </a:p>
        </p:txBody>
      </p:sp>
      <p:sp>
        <p:nvSpPr>
          <p:cNvPr id="5" name="スライド番号プレースホルダー 4"/>
          <p:cNvSpPr>
            <a:spLocks noGrp="1"/>
          </p:cNvSpPr>
          <p:nvPr>
            <p:ph type="sldNum" sz="quarter" idx="11"/>
          </p:nvPr>
        </p:nvSpPr>
        <p:spPr/>
        <p:txBody>
          <a:bodyPr/>
          <a:lstStyle/>
          <a:p>
            <a:fld id="{E51DC78B-8530-4493-B636-CAEF2E9D7C47}" type="slidenum">
              <a:rPr kumimoji="1" lang="ja-JP" altLang="en-US" smtClean="0"/>
              <a:t>2</a:t>
            </a:fld>
            <a:endParaRPr kumimoji="1" lang="ja-JP" altLang="en-US"/>
          </a:p>
        </p:txBody>
      </p:sp>
    </p:spTree>
    <p:extLst>
      <p:ext uri="{BB962C8B-B14F-4D97-AF65-F5344CB8AC3E}">
        <p14:creationId xmlns:p14="http://schemas.microsoft.com/office/powerpoint/2010/main" val="18307389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地域マイクログリッドの全体像が把握できる概要図を記載すること。</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系統の配電線と自営線が区別できるように説明すること。</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補助対象設備を色分けする等して、補助対象設備と補助対象外設備が区別できるように説明すること。</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コンソーシアム各社（補助事業者、地方公共団体等）、一般送配電事業者、供給先、及びその他関係者を漏れなく記載すること。</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非常時と平常時の電気の流れを記載すること。</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地域マイクログリッドを行う地域の特性を説明すること。</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地域特性を反映した再生可能エネルギーの活用について説明すること。</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防災に資する施設の公共性を説明してください。</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地域マイクログリッドの構築規模に対する持続性（供給時間）とその根拠を説明してください。</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別途提出する「系統遮断時において地域マイクログリッドに供給される電気容量及び電力量の根拠書類」 、及び「系統遮断時において地域マイクログリッドで必要とされる電気容量及び電力量の根拠書類」と齟齬のない内容であること。</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平常時の需給調整のシミュレーション等について、具体的な計画および頻度を説明してください。</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平常時の補助対象設備の活用方法を具体的に説明してください。</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需給調整の手法について、先導的・先進的な工夫をしている点を説明してください。</a:t>
            </a: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hasCustomPrompt="1"/>
          </p:nvPr>
        </p:nvSpPr>
        <p:spPr>
          <a:xfrm>
            <a:off x="685800" y="836713"/>
            <a:ext cx="7772400" cy="792088"/>
          </a:xfrm>
          <a:solidFill>
            <a:srgbClr val="0070C0"/>
          </a:solidFill>
        </p:spPr>
        <p:txBody>
          <a:bodyPr>
            <a:normAutofit/>
          </a:bodyPr>
          <a:lstStyle>
            <a:lvl1pPr>
              <a:defRPr sz="2800">
                <a:solidFill>
                  <a:schemeClr val="bg1"/>
                </a:solidFill>
              </a:defRPr>
            </a:lvl1pPr>
          </a:lstStyle>
          <a:p>
            <a:r>
              <a:rPr kumimoji="1" lang="ja-JP" altLang="en-US" dirty="0" smtClean="0"/>
              <a:t>（補助事業の名称を記載）</a:t>
            </a:r>
            <a:endParaRPr kumimoji="1" lang="ja-JP" altLang="en-US" dirty="0"/>
          </a:p>
        </p:txBody>
      </p:sp>
      <p:sp>
        <p:nvSpPr>
          <p:cNvPr id="3" name="サブタイトル 2"/>
          <p:cNvSpPr>
            <a:spLocks noGrp="1"/>
          </p:cNvSpPr>
          <p:nvPr>
            <p:ph type="subTitle" idx="1" hasCustomPrompt="1"/>
          </p:nvPr>
        </p:nvSpPr>
        <p:spPr>
          <a:xfrm>
            <a:off x="683568" y="3789040"/>
            <a:ext cx="7776864" cy="2448272"/>
          </a:xfrm>
          <a:solidFill>
            <a:schemeClr val="accent6">
              <a:lumMod val="20000"/>
              <a:lumOff val="80000"/>
            </a:schemeClr>
          </a:solidFill>
          <a:ln>
            <a:solidFill>
              <a:srgbClr val="FF0000"/>
            </a:solidFill>
          </a:ln>
        </p:spPr>
        <p:txBody>
          <a:bodyPr>
            <a:noAutofit/>
          </a:bodyPr>
          <a:lstStyle>
            <a:lvl1pPr marL="0" indent="0" algn="l">
              <a:buFont typeface="Wingdings" panose="05000000000000000000" pitchFamily="2" charset="2"/>
              <a:buNone/>
              <a:defRPr sz="1400">
                <a:solidFill>
                  <a:srgbClr val="FF0000"/>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en-US" altLang="ja-JP" dirty="0" smtClean="0"/>
              <a:t>【</a:t>
            </a:r>
            <a:r>
              <a:rPr kumimoji="1" lang="ja-JP" altLang="en-US" dirty="0" smtClean="0"/>
              <a:t>注意</a:t>
            </a:r>
            <a:r>
              <a:rPr kumimoji="1" lang="en-US" altLang="ja-JP" dirty="0" smtClean="0"/>
              <a:t>】</a:t>
            </a:r>
          </a:p>
          <a:p>
            <a:endParaRPr kumimoji="1" lang="en-US" altLang="ja-JP" dirty="0" smtClean="0"/>
          </a:p>
        </p:txBody>
      </p:sp>
    </p:spTree>
    <p:extLst>
      <p:ext uri="{BB962C8B-B14F-4D97-AF65-F5344CB8AC3E}">
        <p14:creationId xmlns:p14="http://schemas.microsoft.com/office/powerpoint/2010/main" val="3517199429"/>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7335949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9774665"/>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562074"/>
          </a:xfrm>
        </p:spPr>
        <p:txBody>
          <a:bodyPr>
            <a:noAutofit/>
          </a:bodyPr>
          <a:lstStyle>
            <a:lvl1pPr algn="l">
              <a:defRPr sz="1800"/>
            </a:lvl1pPr>
          </a:lstStyle>
          <a:p>
            <a:r>
              <a:rPr kumimoji="1" lang="ja-JP" altLang="en-US" dirty="0" smtClean="0"/>
              <a:t>マスター タイトルの書式設定</a:t>
            </a:r>
            <a:endParaRPr kumimoji="1" lang="ja-JP" altLang="en-US" dirty="0"/>
          </a:p>
        </p:txBody>
      </p:sp>
      <p:sp>
        <p:nvSpPr>
          <p:cNvPr id="3" name="コンテンツ プレースホルダー 2"/>
          <p:cNvSpPr>
            <a:spLocks noGrp="1"/>
          </p:cNvSpPr>
          <p:nvPr>
            <p:ph idx="1" hasCustomPrompt="1"/>
          </p:nvPr>
        </p:nvSpPr>
        <p:spPr>
          <a:xfrm>
            <a:off x="457200" y="2420888"/>
            <a:ext cx="8229600" cy="370527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smtClean="0"/>
              <a:t>【</a:t>
            </a:r>
            <a:r>
              <a:rPr kumimoji="1" lang="ja-JP" altLang="en-US" dirty="0" smtClean="0"/>
              <a:t>詳細</a:t>
            </a:r>
            <a:r>
              <a:rPr kumimoji="1" lang="en-US" altLang="ja-JP" dirty="0" smtClean="0"/>
              <a:t>】</a:t>
            </a:r>
          </a:p>
          <a:p>
            <a:pPr lvl="0"/>
            <a:endParaRPr kumimoji="1" lang="ja-JP" altLang="en-US" dirty="0" smtClean="0"/>
          </a:p>
        </p:txBody>
      </p:sp>
      <p:sp>
        <p:nvSpPr>
          <p:cNvPr id="4" name="日付プレースホルダー 3"/>
          <p:cNvSpPr>
            <a:spLocks noGrp="1"/>
          </p:cNvSpPr>
          <p:nvPr>
            <p:ph type="dt" sz="half" idx="10"/>
          </p:nvPr>
        </p:nvSpPr>
        <p:spPr>
          <a:xfrm>
            <a:off x="457200" y="6356350"/>
            <a:ext cx="5554960" cy="365125"/>
          </a:xfrm>
        </p:spPr>
        <p:txBody>
          <a:bodyPr/>
          <a:lstStyle>
            <a:lvl1pPr>
              <a:defRPr sz="700">
                <a:latin typeface="Meiryo UI" panose="020B0604030504040204" pitchFamily="50" charset="-128"/>
                <a:ea typeface="Meiryo UI" panose="020B0604030504040204" pitchFamily="50" charset="-128"/>
                <a:cs typeface="Meiryo UI" panose="020B0604030504040204" pitchFamily="50" charset="-128"/>
              </a:defRPr>
            </a:lvl1pPr>
          </a:lstStyle>
          <a:p>
            <a:endParaRPr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dirty="0"/>
          </a:p>
        </p:txBody>
      </p:sp>
      <p:sp>
        <p:nvSpPr>
          <p:cNvPr id="7" name="コンテンツ プレースホルダー 2"/>
          <p:cNvSpPr>
            <a:spLocks noGrp="1"/>
          </p:cNvSpPr>
          <p:nvPr>
            <p:ph idx="13" hasCustomPrompt="1"/>
          </p:nvPr>
        </p:nvSpPr>
        <p:spPr>
          <a:xfrm>
            <a:off x="446856" y="1019869"/>
            <a:ext cx="8229600" cy="1329011"/>
          </a:xfrm>
        </p:spPr>
        <p:txBody>
          <a:bodyPr>
            <a:noAutofit/>
          </a:bodyPr>
          <a:lstStyle>
            <a:lvl1pPr marL="0" indent="0">
              <a:buFont typeface="Wingdings" panose="05000000000000000000" pitchFamily="2" charset="2"/>
              <a:buNone/>
              <a:defRPr sz="1400"/>
            </a:lvl1pPr>
            <a:lvl2pPr>
              <a:defRPr sz="1800"/>
            </a:lvl2pPr>
            <a:lvl3pPr>
              <a:defRPr sz="1600"/>
            </a:lvl3pPr>
            <a:lvl4pPr>
              <a:defRPr sz="1400"/>
            </a:lvl4pPr>
            <a:lvl5pPr>
              <a:defRPr sz="1400"/>
            </a:lvl5pPr>
          </a:lstStyle>
          <a:p>
            <a:pPr lvl="0"/>
            <a:r>
              <a:rPr kumimoji="1" lang="en-US" altLang="ja-JP" dirty="0" smtClean="0"/>
              <a:t>【</a:t>
            </a:r>
            <a:r>
              <a:rPr kumimoji="1" lang="ja-JP" altLang="en-US" dirty="0" smtClean="0"/>
              <a:t>要旨</a:t>
            </a:r>
            <a:r>
              <a:rPr kumimoji="1" lang="en-US" altLang="ja-JP" dirty="0" smtClean="0"/>
              <a:t>】</a:t>
            </a:r>
          </a:p>
          <a:p>
            <a:pPr lvl="0"/>
            <a:r>
              <a:rPr kumimoji="1" lang="ja-JP" altLang="en-US" dirty="0" smtClean="0"/>
              <a:t>■　●●●･･･</a:t>
            </a:r>
            <a:endParaRPr kumimoji="1" lang="en-US" altLang="ja-JP" dirty="0" smtClean="0"/>
          </a:p>
          <a:p>
            <a:pPr lvl="0"/>
            <a:r>
              <a:rPr kumimoji="1" lang="ja-JP" altLang="en-US" dirty="0" smtClean="0"/>
              <a:t>■　●●●･･･</a:t>
            </a:r>
            <a:endParaRPr kumimoji="1" lang="en-US" altLang="ja-JP" dirty="0" smtClean="0"/>
          </a:p>
          <a:p>
            <a:pPr lvl="0"/>
            <a:r>
              <a:rPr kumimoji="1" lang="ja-JP" altLang="en-US" dirty="0" smtClean="0"/>
              <a:t>■　●●●･･･</a:t>
            </a:r>
            <a:endParaRPr kumimoji="1" lang="en-US" altLang="ja-JP" dirty="0" smtClean="0"/>
          </a:p>
          <a:p>
            <a:pPr lvl="0"/>
            <a:r>
              <a:rPr kumimoji="1" lang="ja-JP" altLang="en-US" dirty="0" smtClean="0"/>
              <a:t>■　●●●･･･</a:t>
            </a:r>
            <a:endParaRPr kumimoji="1" lang="en-US" altLang="ja-JP" dirty="0" smtClean="0"/>
          </a:p>
        </p:txBody>
      </p:sp>
      <p:sp>
        <p:nvSpPr>
          <p:cNvPr id="8" name="正方形/長方形 7"/>
          <p:cNvSpPr/>
          <p:nvPr userDrawn="1"/>
        </p:nvSpPr>
        <p:spPr>
          <a:xfrm flipV="1">
            <a:off x="0" y="692696"/>
            <a:ext cx="9144000" cy="14401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コンテンツ プレースホルダー 2"/>
          <p:cNvSpPr>
            <a:spLocks noGrp="1"/>
          </p:cNvSpPr>
          <p:nvPr>
            <p:ph idx="14" hasCustomPrompt="1"/>
          </p:nvPr>
        </p:nvSpPr>
        <p:spPr>
          <a:xfrm>
            <a:off x="827584" y="2924943"/>
            <a:ext cx="7776864" cy="309634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smtClean="0"/>
              <a:t>【</a:t>
            </a:r>
            <a:r>
              <a:rPr kumimoji="1" lang="ja-JP" altLang="en-US" dirty="0" smtClean="0"/>
              <a:t>記入上の注意</a:t>
            </a:r>
            <a:r>
              <a:rPr kumimoji="1" lang="en-US" altLang="ja-JP" dirty="0" smtClean="0"/>
              <a:t>】</a:t>
            </a:r>
          </a:p>
          <a:p>
            <a:pPr lvl="0"/>
            <a:endParaRPr kumimoji="1" lang="en-US" altLang="ja-JP" dirty="0" smtClean="0"/>
          </a:p>
          <a:p>
            <a:pPr lvl="0"/>
            <a:r>
              <a:rPr kumimoji="1" lang="ja-JP" altLang="en-US" dirty="0" smtClean="0"/>
              <a:t>　□</a:t>
            </a:r>
          </a:p>
        </p:txBody>
      </p:sp>
    </p:spTree>
    <p:extLst>
      <p:ext uri="{BB962C8B-B14F-4D97-AF65-F5344CB8AC3E}">
        <p14:creationId xmlns:p14="http://schemas.microsoft.com/office/powerpoint/2010/main" val="257510706"/>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196560607"/>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1718314110"/>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257985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9015332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056379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491689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566412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3025231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iming>
    <p:tnLst>
      <p:par>
        <p:cTn id="1" dur="indefinite" restart="never" nodeType="tmRoot"/>
      </p:par>
    </p:tnLst>
  </p:timing>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7" name="コンテンツ プレースホルダー 3"/>
          <p:cNvSpPr>
            <a:spLocks noGrp="1"/>
          </p:cNvSpPr>
          <p:nvPr>
            <p:ph idx="13"/>
          </p:nvPr>
        </p:nvSpPr>
        <p:spPr>
          <a:xfrm>
            <a:off x="446856" y="1019869"/>
            <a:ext cx="8229600" cy="5289451"/>
          </a:xfrm>
          <a:solidFill>
            <a:schemeClr val="accent6">
              <a:lumMod val="20000"/>
              <a:lumOff val="80000"/>
            </a:schemeClr>
          </a:solidFill>
          <a:ln>
            <a:solidFill>
              <a:srgbClr val="FF0000"/>
            </a:solidFill>
          </a:ln>
        </p:spPr>
        <p:txBody>
          <a:bodyPr/>
          <a:lstStyle/>
          <a:p>
            <a:r>
              <a:rPr lang="en-US" altLang="ja-JP"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本資料</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の作成にあたっては</a:t>
            </a:r>
            <a:r>
              <a:rPr lang="ja-JP" altLang="en-US"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、地域マイクログリッド構築における事業概要（対象地域、使用する再生可能エネルギー種別、構成図、平常時・非常時の運用方法等）を文章及び図表化したもので表現すること。</a:t>
            </a:r>
            <a:endParaRPr lang="en-US" altLang="ja-JP"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　また、下記</a:t>
            </a:r>
            <a:r>
              <a:rPr lang="en-US" altLang="ja-JP"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en-US" altLang="ja-JP"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9</a:t>
            </a:r>
            <a:r>
              <a:rPr lang="ja-JP" altLang="en-US"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の</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項目に</a:t>
            </a:r>
            <a:r>
              <a:rPr lang="ja-JP" altLang="en-US"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ついても記載</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すること</a:t>
            </a:r>
            <a:r>
              <a:rPr lang="ja-JP" altLang="en-US"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endParaRPr lang="en-US" altLang="ja-JP"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2793896411"/>
              </p:ext>
            </p:extLst>
          </p:nvPr>
        </p:nvGraphicFramePr>
        <p:xfrm>
          <a:off x="539552" y="2180857"/>
          <a:ext cx="7956885" cy="3120350"/>
        </p:xfrm>
        <a:graphic>
          <a:graphicData uri="http://schemas.openxmlformats.org/drawingml/2006/table">
            <a:tbl>
              <a:tblPr firstRow="1" bandRow="1">
                <a:tableStyleId>{5940675A-B579-460E-94D1-54222C63F5DA}</a:tableStyleId>
              </a:tblPr>
              <a:tblGrid>
                <a:gridCol w="648072"/>
                <a:gridCol w="2592288"/>
                <a:gridCol w="4716525"/>
              </a:tblGrid>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No.</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algn="ctr"/>
                      <a:r>
                        <a:rPr kumimoji="1"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項目</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algn="ctr"/>
                      <a:r>
                        <a:rPr kumimoji="1"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内容</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r>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1</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系統の配電線の活用　</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r>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2</a:t>
                      </a: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地域特性を反映したエネルギーの活用</a:t>
                      </a: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地域特性を反映した再生可能エネルギーを活用している</a:t>
                      </a:r>
                    </a:p>
                  </a:txBody>
                  <a:tcPr/>
                </a:tc>
              </a:tr>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3</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供給先の公共性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地域マイクログリッドから電力が供給される施設の公共性の高さ</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r>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4</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規模に応じた持続性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地域マイクログリッドの構築規模に対する供給時間の妥当性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r>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5</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平常時での需給調整シミュレーション</a:t>
                      </a:r>
                      <a:endParaRPr kumimoji="1"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平常時に実施する需給調整シミュレーションの有無及び内容</a:t>
                      </a:r>
                      <a:endParaRPr kumimoji="1"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r>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6</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平常時での活用</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平常時における補助対象設備の活用度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r>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7</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gridSpan="2">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需給調整の工夫</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tr>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8</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gridSpan="2">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具体性及び実現性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tr>
              <a:tr h="312035">
                <a:tc>
                  <a:txBody>
                    <a:bodyPr/>
                    <a:lstStyle/>
                    <a:p>
                      <a:pPr algn="ctr"/>
                      <a:r>
                        <a:rPr kumimoji="1"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9</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gridSpan="2">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非常時での実効性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tr>
            </a:tbl>
          </a:graphicData>
        </a:graphic>
      </p:graphicFrame>
      <p:sp>
        <p:nvSpPr>
          <p:cNvPr id="3" name="タイトル 2"/>
          <p:cNvSpPr>
            <a:spLocks noGrp="1"/>
          </p:cNvSpPr>
          <p:nvPr>
            <p:ph type="title"/>
          </p:nvPr>
        </p:nvSpPr>
        <p:spPr/>
        <p:txBody>
          <a:bodyPr/>
          <a:lstStyle/>
          <a:p>
            <a:r>
              <a:rPr kumimoji="1" lang="ja-JP" altLang="en-US" dirty="0" smtClean="0"/>
              <a:t>本様式の記入について</a:t>
            </a:r>
            <a:endParaRPr kumimoji="1" lang="ja-JP" altLang="en-US" dirty="0"/>
          </a:p>
        </p:txBody>
      </p:sp>
    </p:spTree>
    <p:extLst>
      <p:ext uri="{BB962C8B-B14F-4D97-AF65-F5344CB8AC3E}">
        <p14:creationId xmlns:p14="http://schemas.microsoft.com/office/powerpoint/2010/main" val="404312266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latin typeface="Meiryo UI" panose="020B0604030504040204" pitchFamily="50" charset="-128"/>
                <a:ea typeface="Meiryo UI" panose="020B0604030504040204" pitchFamily="50" charset="-128"/>
                <a:cs typeface="Meiryo UI" panose="020B0604030504040204" pitchFamily="50" charset="-128"/>
              </a:rPr>
              <a:t>8</a:t>
            </a:r>
            <a:r>
              <a:rPr lang="ja-JP" altLang="en-US" dirty="0" err="1"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具体性及び</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実現性</a:t>
            </a:r>
            <a:endParaRPr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10</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32409989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latin typeface="Meiryo UI" panose="020B0604030504040204" pitchFamily="50" charset="-128"/>
                <a:ea typeface="Meiryo UI" panose="020B0604030504040204" pitchFamily="50" charset="-128"/>
                <a:cs typeface="Meiryo UI" panose="020B0604030504040204" pitchFamily="50" charset="-128"/>
              </a:rPr>
              <a:t>9</a:t>
            </a:r>
            <a:r>
              <a:rPr lang="ja-JP" altLang="en-US" dirty="0" err="1"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非常時での</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実効性</a:t>
            </a:r>
            <a:endParaRPr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xfrm>
            <a:off x="448494" y="1019175"/>
            <a:ext cx="8229600" cy="1329705"/>
          </a:xfrm>
          <a:ln>
            <a:solidFill>
              <a:schemeClr val="tx1"/>
            </a:solidFill>
          </a:ln>
        </p:spPr>
        <p:txBody>
          <a:bodyPr/>
          <a:lstStyle/>
          <a:p>
            <a:pPr marL="0" indent="0">
              <a:buNone/>
            </a:pPr>
            <a:r>
              <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11</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32409989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36512" y="836713"/>
            <a:ext cx="9217024" cy="792088"/>
          </a:xfrm>
        </p:spPr>
        <p:txBody>
          <a:bodyPr>
            <a:normAutofit/>
          </a:bodyPr>
          <a:lstStyle/>
          <a:p>
            <a:r>
              <a:rPr kumimoji="1" lang="ja-JP" altLang="en-US" sz="2400" dirty="0" smtClean="0">
                <a:latin typeface="Meiryo UI" panose="020B0604030504040204" pitchFamily="50" charset="-128"/>
                <a:ea typeface="Meiryo UI" panose="020B0604030504040204" pitchFamily="50" charset="-128"/>
                <a:cs typeface="Meiryo UI" panose="020B0604030504040204" pitchFamily="50" charset="-128"/>
              </a:rPr>
              <a:t>例）</a:t>
            </a:r>
            <a:r>
              <a:rPr kumimoji="1" lang="en-US" altLang="ja-JP" sz="2400"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2400" dirty="0" smtClean="0">
                <a:latin typeface="Meiryo UI" panose="020B0604030504040204" pitchFamily="50" charset="-128"/>
                <a:ea typeface="Meiryo UI" panose="020B0604030504040204" pitchFamily="50" charset="-128"/>
                <a:cs typeface="Meiryo UI" panose="020B0604030504040204" pitchFamily="50" charset="-128"/>
              </a:rPr>
              <a:t>○○市　地域マイクログリッド構築概要</a:t>
            </a:r>
            <a:r>
              <a:rPr kumimoji="1" lang="en-US" altLang="ja-JP" sz="2400" dirty="0" smtClean="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4" name="表 3"/>
          <p:cNvGraphicFramePr>
            <a:graphicFrameLocks noGrp="1"/>
          </p:cNvGraphicFramePr>
          <p:nvPr>
            <p:extLst>
              <p:ext uri="{D42A27DB-BD31-4B8C-83A1-F6EECF244321}">
                <p14:modId xmlns:p14="http://schemas.microsoft.com/office/powerpoint/2010/main" val="2369378678"/>
              </p:ext>
            </p:extLst>
          </p:nvPr>
        </p:nvGraphicFramePr>
        <p:xfrm>
          <a:off x="683568" y="2060846"/>
          <a:ext cx="7776864" cy="1524000"/>
        </p:xfrm>
        <a:graphic>
          <a:graphicData uri="http://schemas.openxmlformats.org/drawingml/2006/table">
            <a:tbl>
              <a:tblPr firstRow="1" bandRow="1">
                <a:tableStyleId>{5940675A-B579-460E-94D1-54222C63F5DA}</a:tableStyleId>
              </a:tblPr>
              <a:tblGrid>
                <a:gridCol w="2736304"/>
                <a:gridCol w="5040560"/>
              </a:tblGrid>
              <a:tr h="288032">
                <a:tc>
                  <a:txBody>
                    <a:bodyPr/>
                    <a:lstStyle/>
                    <a:p>
                      <a:r>
                        <a:rPr kumimoji="1" lang="ja-JP" altLang="en-US" sz="1400" dirty="0" smtClean="0">
                          <a:latin typeface="Meiryo UI" panose="020B0604030504040204" pitchFamily="50" charset="-128"/>
                          <a:ea typeface="Meiryo UI" panose="020B0604030504040204" pitchFamily="50" charset="-128"/>
                          <a:cs typeface="Meiryo UI" panose="020B0604030504040204" pitchFamily="50" charset="-128"/>
                        </a:rPr>
                        <a:t>補助事業者①</a:t>
                      </a:r>
                      <a:endPar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smtClean="0">
                          <a:latin typeface="Meiryo UI" panose="020B0604030504040204" pitchFamily="50" charset="-128"/>
                          <a:ea typeface="Meiryo UI" panose="020B0604030504040204" pitchFamily="50" charset="-128"/>
                          <a:cs typeface="Meiryo UI" panose="020B0604030504040204" pitchFamily="50" charset="-128"/>
                        </a:rPr>
                        <a:t>●●●●株式会社</a:t>
                      </a:r>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tr>
              <a:tr h="288032">
                <a:tc>
                  <a:txBody>
                    <a:bodyPr/>
                    <a:lstStyle/>
                    <a:p>
                      <a:r>
                        <a:rPr kumimoji="1" lang="ja-JP" altLang="en-US" sz="1400" dirty="0" smtClean="0">
                          <a:latin typeface="Meiryo UI" panose="020B0604030504040204" pitchFamily="50" charset="-128"/>
                          <a:ea typeface="Meiryo UI" panose="020B0604030504040204" pitchFamily="50" charset="-128"/>
                          <a:cs typeface="Meiryo UI" panose="020B0604030504040204" pitchFamily="50" charset="-128"/>
                        </a:rPr>
                        <a:t>補助事業者②</a:t>
                      </a:r>
                      <a:endPar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tr>
              <a:tr h="288032">
                <a:tc>
                  <a:txBody>
                    <a:bodyPr/>
                    <a:lstStyle/>
                    <a:p>
                      <a:r>
                        <a:rPr kumimoji="1" lang="ja-JP" altLang="en-US" sz="1400" dirty="0" smtClean="0">
                          <a:latin typeface="Meiryo UI" panose="020B0604030504040204" pitchFamily="50" charset="-128"/>
                          <a:ea typeface="Meiryo UI" panose="020B0604030504040204" pitchFamily="50" charset="-128"/>
                          <a:cs typeface="Meiryo UI" panose="020B0604030504040204" pitchFamily="50" charset="-128"/>
                        </a:rPr>
                        <a:t>地方公共団体</a:t>
                      </a:r>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smtClean="0">
                          <a:latin typeface="Meiryo UI" panose="020B0604030504040204" pitchFamily="50" charset="-128"/>
                          <a:ea typeface="Meiryo UI" panose="020B0604030504040204" pitchFamily="50" charset="-128"/>
                          <a:cs typeface="Meiryo UI" panose="020B0604030504040204" pitchFamily="50" charset="-128"/>
                        </a:rPr>
                        <a:t>○○市</a:t>
                      </a:r>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tr>
              <a:tr h="288032">
                <a:tc>
                  <a:txBody>
                    <a:bodyPr/>
                    <a:lstStyle/>
                    <a:p>
                      <a:r>
                        <a:rPr kumimoji="1" lang="ja-JP" altLang="en-US" sz="1400" dirty="0" smtClean="0">
                          <a:latin typeface="Meiryo UI" panose="020B0604030504040204" pitchFamily="50" charset="-128"/>
                          <a:ea typeface="Meiryo UI" panose="020B0604030504040204" pitchFamily="50" charset="-128"/>
                          <a:cs typeface="Meiryo UI" panose="020B0604030504040204" pitchFamily="50" charset="-128"/>
                        </a:rPr>
                        <a:t>一般送配電事業者</a:t>
                      </a:r>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smtClean="0">
                          <a:latin typeface="Meiryo UI" panose="020B0604030504040204" pitchFamily="50" charset="-128"/>
                          <a:ea typeface="Meiryo UI" panose="020B0604030504040204" pitchFamily="50" charset="-128"/>
                          <a:cs typeface="Meiryo UI" panose="020B0604030504040204" pitchFamily="50" charset="-128"/>
                        </a:rPr>
                        <a:t>▲▲▲▲株式会社</a:t>
                      </a:r>
                    </a:p>
                  </a:txBody>
                  <a:tcPr/>
                </a:tc>
              </a:tr>
              <a:tr h="288032">
                <a:tc>
                  <a:txBody>
                    <a:bodyPr/>
                    <a:lstStyle/>
                    <a:p>
                      <a:r>
                        <a:rPr kumimoji="1" lang="ja-JP" altLang="en-US" sz="1400" dirty="0" smtClean="0">
                          <a:latin typeface="Meiryo UI" panose="020B0604030504040204" pitchFamily="50" charset="-128"/>
                          <a:ea typeface="Meiryo UI" panose="020B0604030504040204" pitchFamily="50" charset="-128"/>
                          <a:cs typeface="Meiryo UI" panose="020B0604030504040204" pitchFamily="50" charset="-128"/>
                        </a:rPr>
                        <a:t>主な再エネルギー発電設備</a:t>
                      </a:r>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smtClean="0">
                          <a:latin typeface="Meiryo UI" panose="020B0604030504040204" pitchFamily="50" charset="-128"/>
                          <a:ea typeface="Meiryo UI" panose="020B0604030504040204" pitchFamily="50" charset="-128"/>
                          <a:cs typeface="Meiryo UI" panose="020B0604030504040204" pitchFamily="50" charset="-128"/>
                        </a:rPr>
                        <a:t>太陽光発電設備、風力発電設備</a:t>
                      </a:r>
                    </a:p>
                  </a:txBody>
                  <a:tcPr/>
                </a:tc>
              </a:tr>
            </a:tbl>
          </a:graphicData>
        </a:graphic>
      </p:graphicFrame>
      <p:sp>
        <p:nvSpPr>
          <p:cNvPr id="6"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正方形/長方形 4"/>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91680113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latin typeface="Meiryo UI" panose="020B0604030504040204" pitchFamily="50" charset="-128"/>
                <a:ea typeface="Meiryo UI" panose="020B0604030504040204" pitchFamily="50" charset="-128"/>
                <a:cs typeface="Meiryo UI" panose="020B0604030504040204" pitchFamily="50" charset="-128"/>
              </a:rPr>
              <a:t>1</a:t>
            </a:r>
            <a:r>
              <a:rPr lang="ja-JP" altLang="en-US" dirty="0" err="1"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系統</a:t>
            </a:r>
            <a:r>
              <a:rPr lang="ja-JP" altLang="en-US" dirty="0">
                <a:latin typeface="Meiryo UI" panose="020B0604030504040204" pitchFamily="50" charset="-128"/>
                <a:ea typeface="Meiryo UI" panose="020B0604030504040204" pitchFamily="50" charset="-128"/>
                <a:cs typeface="Meiryo UI" panose="020B0604030504040204" pitchFamily="50" charset="-128"/>
              </a:rPr>
              <a:t>の配電線の活用</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980728"/>
            <a:ext cx="8229600" cy="5328592"/>
          </a:xfrm>
          <a:ln>
            <a:solidFill>
              <a:schemeClr val="tx1"/>
            </a:solidFill>
          </a:ln>
        </p:spPr>
        <p:txBody>
          <a:bodyPr>
            <a:normAutofit/>
          </a:bodyPr>
          <a:lstStyle/>
          <a:p>
            <a:pPr marL="0" indent="0">
              <a:buNone/>
            </a:pPr>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cs typeface="Meiryo UI" panose="020B0604030504040204" pitchFamily="50" charset="-128"/>
              </a:rPr>
              <a:t>地域マイクログリッド概要図</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p:txBody>
      </p:sp>
      <p:sp>
        <p:nvSpPr>
          <p:cNvPr id="8" name="コンテンツ プレースホルダー 2"/>
          <p:cNvSpPr txBox="1">
            <a:spLocks/>
          </p:cNvSpPr>
          <p:nvPr/>
        </p:nvSpPr>
        <p:spPr>
          <a:xfrm>
            <a:off x="830742" y="1412776"/>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3</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21125875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latin typeface="Meiryo UI" panose="020B0604030504040204" pitchFamily="50" charset="-128"/>
                <a:ea typeface="Meiryo UI" panose="020B0604030504040204" pitchFamily="50" charset="-128"/>
                <a:cs typeface="Meiryo UI" panose="020B0604030504040204" pitchFamily="50" charset="-128"/>
              </a:rPr>
              <a:t>2</a:t>
            </a:r>
            <a:r>
              <a:rPr lang="ja-JP" altLang="en-US" dirty="0" err="1"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地域特性を反映したエネルギーの</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活用</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4</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58381912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latin typeface="Meiryo UI" panose="020B0604030504040204" pitchFamily="50" charset="-128"/>
                <a:ea typeface="Meiryo UI" panose="020B0604030504040204" pitchFamily="50" charset="-128"/>
                <a:cs typeface="Meiryo UI" panose="020B0604030504040204" pitchFamily="50" charset="-128"/>
              </a:rPr>
              <a:t>3</a:t>
            </a:r>
            <a:r>
              <a:rPr lang="ja-JP" altLang="en-US" dirty="0" err="1"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供給先の公共性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5</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26026076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latin typeface="Meiryo UI" panose="020B0604030504040204" pitchFamily="50" charset="-128"/>
                <a:ea typeface="Meiryo UI" panose="020B0604030504040204" pitchFamily="50" charset="-128"/>
                <a:cs typeface="Meiryo UI" panose="020B0604030504040204" pitchFamily="50" charset="-128"/>
              </a:rPr>
              <a:t>4</a:t>
            </a:r>
            <a:r>
              <a:rPr lang="ja-JP" altLang="en-US" dirty="0" err="1"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規模に応じた持続性</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6</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58381912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latin typeface="Meiryo UI" panose="020B0604030504040204" pitchFamily="50" charset="-128"/>
                <a:ea typeface="Meiryo UI" panose="020B0604030504040204" pitchFamily="50" charset="-128"/>
                <a:cs typeface="Meiryo UI" panose="020B0604030504040204" pitchFamily="50" charset="-128"/>
              </a:rPr>
              <a:t>5</a:t>
            </a:r>
            <a:r>
              <a:rPr lang="ja-JP" altLang="en-US" dirty="0" err="1"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平常時での需給調整シミュレーション</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7</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58381912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latin typeface="Meiryo UI" panose="020B0604030504040204" pitchFamily="50" charset="-128"/>
                <a:ea typeface="Meiryo UI" panose="020B0604030504040204" pitchFamily="50" charset="-128"/>
                <a:cs typeface="Meiryo UI" panose="020B0604030504040204" pitchFamily="50" charset="-128"/>
              </a:rPr>
              <a:t>6</a:t>
            </a:r>
            <a:r>
              <a:rPr lang="ja-JP" altLang="en-US" dirty="0" err="1"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平常時での</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活用</a:t>
            </a:r>
            <a:endParaRPr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8</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92860068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latin typeface="Meiryo UI" panose="020B0604030504040204" pitchFamily="50" charset="-128"/>
                <a:ea typeface="Meiryo UI" panose="020B0604030504040204" pitchFamily="50" charset="-128"/>
                <a:cs typeface="Meiryo UI" panose="020B0604030504040204" pitchFamily="50" charset="-128"/>
              </a:rPr>
              <a:t>7</a:t>
            </a:r>
            <a:r>
              <a:rPr lang="ja-JP" altLang="en-US" dirty="0" err="1"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需給調整の工夫</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smtClean="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smtClean="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smtClean="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smtClean="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9</a:t>
            </a:fld>
            <a:endParaRPr kumimoji="1" lang="ja-JP" altLang="en-US" dirty="0"/>
          </a:p>
        </p:txBody>
      </p:sp>
      <p:sp>
        <p:nvSpPr>
          <p:cNvPr id="11" name="フッター プレースホルダー 4"/>
          <p:cNvSpPr txBox="1">
            <a:spLocks/>
          </p:cNvSpPr>
          <p:nvPr/>
        </p:nvSpPr>
        <p:spPr>
          <a:xfrm>
            <a:off x="467544" y="6356350"/>
            <a:ext cx="5552256" cy="365125"/>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平成３０年度 補正予算災害時にも再生可能エネルギーを供給力として稼働可能とするための蓄電池等補助金</a:t>
            </a:r>
          </a:p>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（地域マイクログリッド構築支援事業のうち、地域マイクログリッド構築事業）</a:t>
            </a:r>
            <a:endParaRPr lang="en-US" altLang="ja-JP" sz="700" dirty="0">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en-US" sz="7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32409989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CCFF"/>
        </a:solidFill>
        <a:ln>
          <a:noFill/>
        </a:ln>
      </a:spPr>
      <a:bodyPr rtlCol="0" anchor="ctr"/>
      <a:lstStyle>
        <a:defPPr algn="ctr">
          <a:defRPr kumimoji="1">
            <a:solidFill>
              <a:srgbClr val="FFCCFF"/>
            </a:solidFill>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1250</Words>
  <Application>Microsoft Office PowerPoint</Application>
  <PresentationFormat>画面に合わせる (4:3)</PresentationFormat>
  <Paragraphs>198</Paragraphs>
  <Slides>11</Slides>
  <Notes>11</Notes>
  <HiddenSlides>0</HiddenSlides>
  <MMClips>0</MMClips>
  <ScaleCrop>false</ScaleCrop>
  <HeadingPairs>
    <vt:vector size="4" baseType="variant">
      <vt:variant>
        <vt:lpstr>テーマ</vt:lpstr>
      </vt:variant>
      <vt:variant>
        <vt:i4>1</vt:i4>
      </vt:variant>
      <vt:variant>
        <vt:lpstr>スライド タイトル</vt:lpstr>
      </vt:variant>
      <vt:variant>
        <vt:i4>11</vt:i4>
      </vt:variant>
    </vt:vector>
  </HeadingPairs>
  <TitlesOfParts>
    <vt:vector size="12" baseType="lpstr">
      <vt:lpstr>Office ​​テーマ</vt:lpstr>
      <vt:lpstr>本様式の記入について</vt:lpstr>
      <vt:lpstr>例）【○○市　地域マイクログリッド構築概要】</vt:lpstr>
      <vt:lpstr>1．系統の配電線の活用</vt:lpstr>
      <vt:lpstr>2．地域特性を反映したエネルギーの活用</vt:lpstr>
      <vt:lpstr>3．供給先の公共性</vt:lpstr>
      <vt:lpstr>4．規模に応じた持続性</vt:lpstr>
      <vt:lpstr>5．平常時での需給調整シミュレーション</vt:lpstr>
      <vt:lpstr>6．平常時での活用</vt:lpstr>
      <vt:lpstr>7．需給調整の工夫</vt:lpstr>
      <vt:lpstr>8．具体性及び実現性</vt:lpstr>
      <vt:lpstr>9．非常時での実効性</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2019-03-15T07:04:35Z</dcterms:created>
  <dcterms:modified xsi:type="dcterms:W3CDTF">2019-03-15T07:04:41Z</dcterms:modified>
</cp:coreProperties>
</file>

<file path=docProps/thumbnail.jpeg>
</file>