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1"/>
  </p:sldMasterIdLst>
  <p:notesMasterIdLst>
    <p:notesMasterId r:id="rId13"/>
  </p:notesMasterIdLst>
  <p:handoutMasterIdLst>
    <p:handoutMasterId r:id="rId14"/>
  </p:handoutMasterIdLst>
  <p:sldIdLst>
    <p:sldId id="264" r:id="rId2"/>
    <p:sldId id="265" r:id="rId3"/>
    <p:sldId id="268" r:id="rId4"/>
    <p:sldId id="271" r:id="rId5"/>
    <p:sldId id="270" r:id="rId6"/>
    <p:sldId id="273" r:id="rId7"/>
    <p:sldId id="274" r:id="rId8"/>
    <p:sldId id="289" r:id="rId9"/>
    <p:sldId id="277" r:id="rId10"/>
    <p:sldId id="278" r:id="rId11"/>
    <p:sldId id="279" r:id="rId12"/>
  </p:sldIdLst>
  <p:sldSz cx="9144000" cy="6858000" type="screen4x3"/>
  <p:notesSz cx="6807200" cy="9939338"/>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CCFF"/>
    <a:srgbClr val="FF99FF"/>
    <a:srgbClr val="FFFF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スタイルなし、表のグリッド線なし">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69C7853C-536D-4A76-A0AE-DD22124D55A5}" styleName="テーマ スタイル 1 - アクセント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073A0DAA-6AF3-43AB-8588-CEC1D06C72B9}" styleName="スタイル (中間)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2425" autoAdjust="0"/>
    <p:restoredTop sz="81628" autoAdjust="0"/>
  </p:normalViewPr>
  <p:slideViewPr>
    <p:cSldViewPr>
      <p:cViewPr>
        <p:scale>
          <a:sx n="90" d="100"/>
          <a:sy n="90" d="100"/>
        </p:scale>
        <p:origin x="-1686" y="-72"/>
      </p:cViewPr>
      <p:guideLst>
        <p:guide orient="horz" pos="618"/>
        <p:guide pos="295"/>
      </p:guideLst>
    </p:cSldViewPr>
  </p:slideViewPr>
  <p:notesTextViewPr>
    <p:cViewPr>
      <p:scale>
        <a:sx n="1" d="1"/>
        <a:sy n="1" d="1"/>
      </p:scale>
      <p:origin x="0" y="0"/>
    </p:cViewPr>
  </p:notesTextViewPr>
  <p:notesViewPr>
    <p:cSldViewPr>
      <p:cViewPr varScale="1">
        <p:scale>
          <a:sx n="85" d="100"/>
          <a:sy n="85" d="100"/>
        </p:scale>
        <p:origin x="-3786" y="-78"/>
      </p:cViewPr>
      <p:guideLst>
        <p:guide orient="horz" pos="3131"/>
        <p:guide pos="2144"/>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49787" cy="496967"/>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sz="quarter" idx="1"/>
          </p:nvPr>
        </p:nvSpPr>
        <p:spPr>
          <a:xfrm>
            <a:off x="3855838" y="0"/>
            <a:ext cx="2949787" cy="496967"/>
          </a:xfrm>
          <a:prstGeom prst="rect">
            <a:avLst/>
          </a:prstGeom>
        </p:spPr>
        <p:txBody>
          <a:bodyPr vert="horz" lIns="91440" tIns="45720" rIns="91440" bIns="45720" rtlCol="0"/>
          <a:lstStyle>
            <a:lvl1pPr algn="r">
              <a:defRPr sz="1200"/>
            </a:lvl1pPr>
          </a:lstStyle>
          <a:p>
            <a:fld id="{07CCFFC4-ECCC-48F5-8D3F-462A5B9D862E}" type="datetimeFigureOut">
              <a:rPr kumimoji="1" lang="ja-JP" altLang="en-US" smtClean="0"/>
              <a:t>2019/3/15</a:t>
            </a:fld>
            <a:endParaRPr kumimoji="1" lang="ja-JP" altLang="en-US"/>
          </a:p>
        </p:txBody>
      </p:sp>
      <p:sp>
        <p:nvSpPr>
          <p:cNvPr id="4" name="フッター プレースホルダー 3"/>
          <p:cNvSpPr>
            <a:spLocks noGrp="1"/>
          </p:cNvSpPr>
          <p:nvPr>
            <p:ph type="ftr" sz="quarter" idx="2"/>
          </p:nvPr>
        </p:nvSpPr>
        <p:spPr>
          <a:xfrm>
            <a:off x="0" y="9440646"/>
            <a:ext cx="2949787" cy="496967"/>
          </a:xfrm>
          <a:prstGeom prst="rect">
            <a:avLst/>
          </a:prstGeom>
        </p:spPr>
        <p:txBody>
          <a:bodyPr vert="horz" lIns="91440" tIns="45720" rIns="91440" bIns="45720" rtlCol="0" anchor="b"/>
          <a:lstStyle>
            <a:lvl1pPr algn="l">
              <a:defRPr sz="1200"/>
            </a:lvl1pPr>
          </a:lstStyle>
          <a:p>
            <a:endParaRPr kumimoji="1" lang="ja-JP" altLang="en-US"/>
          </a:p>
        </p:txBody>
      </p:sp>
      <p:sp>
        <p:nvSpPr>
          <p:cNvPr id="5" name="スライド番号プレースホルダー 4"/>
          <p:cNvSpPr>
            <a:spLocks noGrp="1"/>
          </p:cNvSpPr>
          <p:nvPr>
            <p:ph type="sldNum" sz="quarter" idx="3"/>
          </p:nvPr>
        </p:nvSpPr>
        <p:spPr>
          <a:xfrm>
            <a:off x="3855838" y="9440646"/>
            <a:ext cx="2949787" cy="496967"/>
          </a:xfrm>
          <a:prstGeom prst="rect">
            <a:avLst/>
          </a:prstGeom>
        </p:spPr>
        <p:txBody>
          <a:bodyPr vert="horz" lIns="91440" tIns="45720" rIns="91440" bIns="45720" rtlCol="0" anchor="b"/>
          <a:lstStyle>
            <a:lvl1pPr algn="r">
              <a:defRPr sz="1200"/>
            </a:lvl1pPr>
          </a:lstStyle>
          <a:p>
            <a:fld id="{1079B02B-403B-4B96-984E-70697F463D80}" type="slidenum">
              <a:rPr kumimoji="1" lang="ja-JP" altLang="en-US" smtClean="0"/>
              <a:t>‹#›</a:t>
            </a:fld>
            <a:endParaRPr kumimoji="1" lang="ja-JP" altLang="en-US"/>
          </a:p>
        </p:txBody>
      </p:sp>
    </p:spTree>
    <p:extLst>
      <p:ext uri="{BB962C8B-B14F-4D97-AF65-F5344CB8AC3E}">
        <p14:creationId xmlns:p14="http://schemas.microsoft.com/office/powerpoint/2010/main" val="1510429581"/>
      </p:ext>
    </p:extLst>
  </p:cSld>
  <p:clrMap bg1="lt1" tx1="dk1" bg2="lt2" tx2="dk2" accent1="accent1" accent2="accent2" accent3="accent3" accent4="accent4" accent5="accent5" accent6="accent6" hlink="hlink" folHlink="folHlink"/>
  <p:hf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49787" cy="496967"/>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55838" y="0"/>
            <a:ext cx="2949787" cy="496967"/>
          </a:xfrm>
          <a:prstGeom prst="rect">
            <a:avLst/>
          </a:prstGeom>
        </p:spPr>
        <p:txBody>
          <a:bodyPr vert="horz" lIns="91440" tIns="45720" rIns="91440" bIns="45720" rtlCol="0"/>
          <a:lstStyle>
            <a:lvl1pPr algn="r">
              <a:defRPr sz="1200"/>
            </a:lvl1pPr>
          </a:lstStyle>
          <a:p>
            <a:fld id="{D75E2854-4FBD-462E-98C4-BC0E16FB3D5E}" type="datetimeFigureOut">
              <a:rPr kumimoji="1" lang="ja-JP" altLang="en-US" smtClean="0"/>
              <a:t>2019/3/15</a:t>
            </a:fld>
            <a:endParaRPr kumimoji="1" lang="ja-JP" altLang="en-US"/>
          </a:p>
        </p:txBody>
      </p:sp>
      <p:sp>
        <p:nvSpPr>
          <p:cNvPr id="4" name="スライド イメージ プレースホルダー 3"/>
          <p:cNvSpPr>
            <a:spLocks noGrp="1" noRot="1" noChangeAspect="1"/>
          </p:cNvSpPr>
          <p:nvPr>
            <p:ph type="sldImg" idx="2"/>
          </p:nvPr>
        </p:nvSpPr>
        <p:spPr>
          <a:xfrm>
            <a:off x="920750" y="746125"/>
            <a:ext cx="4965700" cy="3725863"/>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0720" y="4721186"/>
            <a:ext cx="5445760" cy="4472702"/>
          </a:xfrm>
          <a:prstGeom prst="rect">
            <a:avLst/>
          </a:prstGeom>
        </p:spPr>
        <p:txBody>
          <a:bodyPr vert="horz" lIns="91440" tIns="45720" rIns="91440" bIns="45720"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0" y="9440646"/>
            <a:ext cx="2949787" cy="496967"/>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55838" y="9440646"/>
            <a:ext cx="2949787" cy="496967"/>
          </a:xfrm>
          <a:prstGeom prst="rect">
            <a:avLst/>
          </a:prstGeom>
        </p:spPr>
        <p:txBody>
          <a:bodyPr vert="horz" lIns="91440" tIns="45720" rIns="91440" bIns="45720" rtlCol="0" anchor="b"/>
          <a:lstStyle>
            <a:lvl1pPr algn="r">
              <a:defRPr sz="1200"/>
            </a:lvl1pPr>
          </a:lstStyle>
          <a:p>
            <a:fld id="{E51DC78B-8530-4493-B636-CAEF2E9D7C47}" type="slidenum">
              <a:rPr kumimoji="1" lang="ja-JP" altLang="en-US" smtClean="0"/>
              <a:t>‹#›</a:t>
            </a:fld>
            <a:endParaRPr kumimoji="1" lang="ja-JP" altLang="en-US"/>
          </a:p>
        </p:txBody>
      </p:sp>
    </p:spTree>
    <p:extLst>
      <p:ext uri="{BB962C8B-B14F-4D97-AF65-F5344CB8AC3E}">
        <p14:creationId xmlns:p14="http://schemas.microsoft.com/office/powerpoint/2010/main" val="4271317600"/>
      </p:ext>
    </p:extLst>
  </p:cSld>
  <p:clrMap bg1="lt1" tx1="dk1" bg2="lt2" tx2="dk2" accent1="accent1" accent2="accent2" accent3="accent3" accent4="accent4" accent5="accent5" accent6="accent6" hlink="hlink" folHlink="folHlink"/>
  <p:hf hdr="0" dt="0"/>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smtClean="0">
                <a:latin typeface="Meiryo UI" panose="020B0604030504040204" pitchFamily="50" charset="-128"/>
                <a:ea typeface="Meiryo UI" panose="020B0604030504040204" pitchFamily="50" charset="-128"/>
                <a:cs typeface="Meiryo UI" panose="020B0604030504040204" pitchFamily="50" charset="-128"/>
              </a:rPr>
              <a:t>【</a:t>
            </a:r>
            <a:r>
              <a:rPr lang="ja-JP" altLang="en-US" dirty="0" smtClean="0">
                <a:latin typeface="Meiryo UI" panose="020B0604030504040204" pitchFamily="50" charset="-128"/>
                <a:ea typeface="Meiryo UI" panose="020B0604030504040204" pitchFamily="50" charset="-128"/>
                <a:cs typeface="Meiryo UI" panose="020B0604030504040204" pitchFamily="50" charset="-128"/>
              </a:rPr>
              <a:t>注意</a:t>
            </a:r>
            <a:r>
              <a:rPr lang="en-US" altLang="ja-JP" dirty="0" smtClean="0">
                <a:latin typeface="Meiryo UI" panose="020B0604030504040204" pitchFamily="50" charset="-128"/>
                <a:ea typeface="Meiryo UI" panose="020B0604030504040204" pitchFamily="50" charset="-128"/>
                <a:cs typeface="Meiryo UI" panose="020B0604030504040204" pitchFamily="50" charset="-128"/>
              </a:rPr>
              <a:t>】</a:t>
            </a:r>
          </a:p>
          <a:p>
            <a:pPr marL="285750" indent="-285750">
              <a:buFont typeface="Wingdings" panose="05000000000000000000" pitchFamily="2" charset="2"/>
              <a:buChar char="p"/>
            </a:pPr>
            <a:r>
              <a:rPr lang="ja-JP" altLang="en-US" sz="1200" dirty="0" smtClean="0">
                <a:latin typeface="Meiryo UI" panose="020B0604030504040204" pitchFamily="50" charset="-128"/>
                <a:ea typeface="Meiryo UI" panose="020B0604030504040204" pitchFamily="50" charset="-128"/>
                <a:cs typeface="Meiryo UI" panose="020B0604030504040204" pitchFamily="50" charset="-128"/>
              </a:rPr>
              <a:t>本スライドは提出不要です。</a:t>
            </a:r>
            <a:endParaRPr kumimoji="1" lang="ja-JP" altLang="en-US" dirty="0"/>
          </a:p>
        </p:txBody>
      </p:sp>
      <p:sp>
        <p:nvSpPr>
          <p:cNvPr id="4" name="スライド番号プレースホルダー 3"/>
          <p:cNvSpPr>
            <a:spLocks noGrp="1"/>
          </p:cNvSpPr>
          <p:nvPr>
            <p:ph type="sldNum" sz="quarter" idx="10"/>
          </p:nvPr>
        </p:nvSpPr>
        <p:spPr/>
        <p:txBody>
          <a:bodyPr/>
          <a:lstStyle/>
          <a:p>
            <a:fld id="{E51DC78B-8530-4493-B636-CAEF2E9D7C47}" type="slidenum">
              <a:rPr kumimoji="1" lang="ja-JP" altLang="en-US" smtClean="0"/>
              <a:t>1</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Tree>
    <p:extLst>
      <p:ext uri="{BB962C8B-B14F-4D97-AF65-F5344CB8AC3E}">
        <p14:creationId xmlns:p14="http://schemas.microsoft.com/office/powerpoint/2010/main" val="170294229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indent="0">
              <a:buFont typeface="Arial" panose="020B0604020202020204" pitchFamily="34" charset="0"/>
              <a:buNone/>
            </a:pPr>
            <a:r>
              <a:rPr lang="en-US" altLang="ja-JP" sz="14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4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記入上の注意</a:t>
            </a:r>
            <a:r>
              <a:rPr lang="en-US" altLang="ja-JP" sz="14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p>
          <a:p>
            <a:pPr marL="0" indent="0">
              <a:buFont typeface="Arial" panose="020B0604020202020204" pitchFamily="34" charset="0"/>
              <a:buNone/>
            </a:pPr>
            <a:endParaRPr lang="en-US" altLang="ja-JP" sz="14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p"/>
            </a:pPr>
            <a:r>
              <a:rPr lang="ja-JP" altLang="en-US" sz="12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財務基盤や資金調達に関する計画等において、地域マイクログリッドの構想の実現性を説明してください。</a:t>
            </a:r>
            <a:endParaRPr lang="en-US" altLang="ja-JP" sz="12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p"/>
            </a:pPr>
            <a:r>
              <a:rPr lang="ja-JP" altLang="en-US" sz="12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事業実施予定スケジュールは、具体的かつ実現性があることを説明してください。</a:t>
            </a:r>
            <a:endParaRPr lang="en-US" altLang="ja-JP" sz="12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endParaRPr kumimoji="1" lang="ja-JP" altLang="en-US" dirty="0"/>
          </a:p>
        </p:txBody>
      </p:sp>
      <p:sp>
        <p:nvSpPr>
          <p:cNvPr id="4" name="スライド番号プレースホルダー 3"/>
          <p:cNvSpPr>
            <a:spLocks noGrp="1"/>
          </p:cNvSpPr>
          <p:nvPr>
            <p:ph type="sldNum" sz="quarter" idx="10"/>
          </p:nvPr>
        </p:nvSpPr>
        <p:spPr/>
        <p:txBody>
          <a:bodyPr/>
          <a:lstStyle/>
          <a:p>
            <a:fld id="{E51DC78B-8530-4493-B636-CAEF2E9D7C47}" type="slidenum">
              <a:rPr kumimoji="1" lang="ja-JP" altLang="en-US" smtClean="0"/>
              <a:t>10</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Tree>
    <p:extLst>
      <p:ext uri="{BB962C8B-B14F-4D97-AF65-F5344CB8AC3E}">
        <p14:creationId xmlns:p14="http://schemas.microsoft.com/office/powerpoint/2010/main" val="170294229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indent="0">
              <a:buFont typeface="Arial" panose="020B0604020202020204" pitchFamily="34" charset="0"/>
              <a:buNone/>
            </a:pPr>
            <a:r>
              <a:rPr lang="en-US" altLang="ja-JP" sz="14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4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記入上の注意</a:t>
            </a:r>
            <a:r>
              <a:rPr lang="en-US" altLang="ja-JP" sz="14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p>
          <a:p>
            <a:pPr marL="0" indent="0">
              <a:buFont typeface="Arial" panose="020B0604020202020204" pitchFamily="34" charset="0"/>
              <a:buNone/>
            </a:pPr>
            <a:endParaRPr lang="en-US" altLang="ja-JP" sz="14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p"/>
            </a:pPr>
            <a:r>
              <a:rPr lang="ja-JP" altLang="en-US" sz="12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非常時に地域マイクログリッドを構築する手順を明確かつ具体的に説明してください。</a:t>
            </a:r>
            <a:endParaRPr lang="en-US" altLang="ja-JP" sz="12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p"/>
            </a:pPr>
            <a:r>
              <a:rPr lang="ja-JP" altLang="en-US" sz="12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一般送配電事業者との連携（連絡）体制等も含めて説明してください。</a:t>
            </a:r>
            <a:endParaRPr lang="en-US" altLang="ja-JP" sz="12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p"/>
            </a:pPr>
            <a:endParaRPr lang="en-US" altLang="ja-JP" sz="12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endParaRPr kumimoji="1" lang="ja-JP" altLang="en-US" dirty="0"/>
          </a:p>
        </p:txBody>
      </p:sp>
      <p:sp>
        <p:nvSpPr>
          <p:cNvPr id="4" name="スライド番号プレースホルダー 3"/>
          <p:cNvSpPr>
            <a:spLocks noGrp="1"/>
          </p:cNvSpPr>
          <p:nvPr>
            <p:ph type="sldNum" sz="quarter" idx="10"/>
          </p:nvPr>
        </p:nvSpPr>
        <p:spPr/>
        <p:txBody>
          <a:bodyPr/>
          <a:lstStyle/>
          <a:p>
            <a:fld id="{E51DC78B-8530-4493-B636-CAEF2E9D7C47}" type="slidenum">
              <a:rPr kumimoji="1" lang="ja-JP" altLang="en-US" smtClean="0"/>
              <a:t>11</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Tree>
    <p:extLst>
      <p:ext uri="{BB962C8B-B14F-4D97-AF65-F5344CB8AC3E}">
        <p14:creationId xmlns:p14="http://schemas.microsoft.com/office/powerpoint/2010/main" val="170294229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smtClean="0">
                <a:latin typeface="Meiryo UI" panose="020B0604030504040204" pitchFamily="50" charset="-128"/>
                <a:ea typeface="Meiryo UI" panose="020B0604030504040204" pitchFamily="50" charset="-128"/>
                <a:cs typeface="Meiryo UI" panose="020B0604030504040204" pitchFamily="50" charset="-128"/>
              </a:rPr>
              <a:t>【</a:t>
            </a:r>
            <a:r>
              <a:rPr lang="ja-JP" altLang="en-US" dirty="0" smtClean="0">
                <a:latin typeface="Meiryo UI" panose="020B0604030504040204" pitchFamily="50" charset="-128"/>
                <a:ea typeface="Meiryo UI" panose="020B0604030504040204" pitchFamily="50" charset="-128"/>
                <a:cs typeface="Meiryo UI" panose="020B0604030504040204" pitchFamily="50" charset="-128"/>
              </a:rPr>
              <a:t>注意</a:t>
            </a:r>
            <a:r>
              <a:rPr lang="en-US" altLang="ja-JP" dirty="0" smtClean="0">
                <a:latin typeface="Meiryo UI" panose="020B0604030504040204" pitchFamily="50" charset="-128"/>
                <a:ea typeface="Meiryo UI" panose="020B0604030504040204" pitchFamily="50" charset="-128"/>
                <a:cs typeface="Meiryo UI" panose="020B0604030504040204" pitchFamily="50" charset="-128"/>
              </a:rPr>
              <a:t>】</a:t>
            </a:r>
          </a:p>
          <a:p>
            <a:pPr marL="285750" indent="-285750">
              <a:buFont typeface="Wingdings" panose="05000000000000000000" pitchFamily="2" charset="2"/>
              <a:buChar char="p"/>
            </a:pPr>
            <a:r>
              <a:rPr lang="ja-JP" altLang="en-US" sz="1200" dirty="0" smtClean="0">
                <a:latin typeface="Meiryo UI" panose="020B0604030504040204" pitchFamily="50" charset="-128"/>
                <a:ea typeface="Meiryo UI" panose="020B0604030504040204" pitchFamily="50" charset="-128"/>
                <a:cs typeface="Meiryo UI" panose="020B0604030504040204" pitchFamily="50" charset="-128"/>
              </a:rPr>
              <a:t>本資料は地域マイクログリッドの概要がわかるよう、各注意事項を熟読のうえ作成を行って下さい。</a:t>
            </a:r>
            <a:endParaRPr lang="en-US" altLang="ja-JP" sz="1200" dirty="0" smtClean="0">
              <a:latin typeface="Meiryo UI" panose="020B0604030504040204" pitchFamily="50" charset="-128"/>
              <a:ea typeface="Meiryo UI" panose="020B0604030504040204" pitchFamily="50" charset="-128"/>
              <a:cs typeface="Meiryo UI" panose="020B0604030504040204" pitchFamily="50" charset="-128"/>
            </a:endParaRPr>
          </a:p>
          <a:p>
            <a:pPr marL="285750" indent="-285750">
              <a:buFont typeface="Wingdings" panose="05000000000000000000" pitchFamily="2" charset="2"/>
              <a:buChar char="p"/>
            </a:pPr>
            <a:r>
              <a:rPr lang="ja-JP" altLang="en-US" sz="1200" dirty="0" smtClean="0">
                <a:latin typeface="Meiryo UI" panose="020B0604030504040204" pitchFamily="50" charset="-128"/>
                <a:ea typeface="Meiryo UI" panose="020B0604030504040204" pitchFamily="50" charset="-128"/>
                <a:cs typeface="Meiryo UI" panose="020B0604030504040204" pitchFamily="50" charset="-128"/>
              </a:rPr>
              <a:t>記入例を削除して、ご入力ください。（記載する内容は、他の申請書類と整合性をとってください）</a:t>
            </a:r>
            <a:endParaRPr lang="en-US" altLang="ja-JP" sz="1200" dirty="0" smtClean="0">
              <a:latin typeface="Meiryo UI" panose="020B0604030504040204" pitchFamily="50" charset="-128"/>
              <a:ea typeface="Meiryo UI" panose="020B0604030504040204" pitchFamily="50" charset="-128"/>
              <a:cs typeface="Meiryo UI" panose="020B0604030504040204" pitchFamily="50" charset="-128"/>
            </a:endParaRPr>
          </a:p>
          <a:p>
            <a:pPr marL="342900" indent="-342900">
              <a:buFont typeface="+mj-ea"/>
              <a:buAutoNum type="circleNumDbPlain"/>
            </a:pPr>
            <a:r>
              <a:rPr lang="ja-JP" altLang="en-US" sz="1200" dirty="0" smtClean="0">
                <a:latin typeface="Meiryo UI" panose="020B0604030504040204" pitchFamily="50" charset="-128"/>
                <a:ea typeface="Meiryo UI" panose="020B0604030504040204" pitchFamily="50" charset="-128"/>
                <a:cs typeface="Meiryo UI" panose="020B0604030504040204" pitchFamily="50" charset="-128"/>
              </a:rPr>
              <a:t>文字の大きさは</a:t>
            </a:r>
            <a:r>
              <a:rPr lang="en-US" altLang="ja-JP" sz="1200" dirty="0" smtClean="0">
                <a:latin typeface="Meiryo UI" panose="020B0604030504040204" pitchFamily="50" charset="-128"/>
                <a:ea typeface="Meiryo UI" panose="020B0604030504040204" pitchFamily="50" charset="-128"/>
                <a:cs typeface="Meiryo UI" panose="020B0604030504040204" pitchFamily="50" charset="-128"/>
              </a:rPr>
              <a:t>14pt</a:t>
            </a:r>
            <a:r>
              <a:rPr lang="ja-JP" altLang="en-US" sz="1200" dirty="0" smtClean="0">
                <a:latin typeface="Meiryo UI" panose="020B0604030504040204" pitchFamily="50" charset="-128"/>
                <a:ea typeface="Meiryo UI" panose="020B0604030504040204" pitchFamily="50" charset="-128"/>
                <a:cs typeface="Meiryo UI" panose="020B0604030504040204" pitchFamily="50" charset="-128"/>
              </a:rPr>
              <a:t>以上とすること。</a:t>
            </a:r>
            <a:endParaRPr lang="en-US" altLang="ja-JP" sz="1200" dirty="0" smtClean="0">
              <a:latin typeface="Meiryo UI" panose="020B0604030504040204" pitchFamily="50" charset="-128"/>
              <a:ea typeface="Meiryo UI" panose="020B0604030504040204" pitchFamily="50" charset="-128"/>
              <a:cs typeface="Meiryo UI" panose="020B0604030504040204" pitchFamily="50" charset="-128"/>
            </a:endParaRPr>
          </a:p>
          <a:p>
            <a:pPr marL="342900" indent="-342900">
              <a:buFont typeface="+mj-ea"/>
              <a:buAutoNum type="circleNumDbPlain"/>
            </a:pPr>
            <a:r>
              <a:rPr lang="ja-JP" altLang="en-US" sz="1200" dirty="0" smtClean="0">
                <a:latin typeface="Meiryo UI" panose="020B0604030504040204" pitchFamily="50" charset="-128"/>
                <a:ea typeface="Meiryo UI" panose="020B0604030504040204" pitchFamily="50" charset="-128"/>
                <a:cs typeface="Meiryo UI" panose="020B0604030504040204" pitchFamily="50" charset="-128"/>
              </a:rPr>
              <a:t>既定のフォント（</a:t>
            </a:r>
            <a:r>
              <a:rPr lang="en-US" altLang="ja-JP" sz="1200" dirty="0" err="1" smtClean="0">
                <a:latin typeface="Meiryo UI" panose="020B0604030504040204" pitchFamily="50" charset="-128"/>
                <a:ea typeface="Meiryo UI" panose="020B0604030504040204" pitchFamily="50" charset="-128"/>
                <a:cs typeface="Meiryo UI" panose="020B0604030504040204" pitchFamily="50" charset="-128"/>
              </a:rPr>
              <a:t>Meiryo</a:t>
            </a:r>
            <a:r>
              <a:rPr lang="en-US" altLang="ja-JP" sz="1200" dirty="0" smtClean="0">
                <a:latin typeface="Meiryo UI" panose="020B0604030504040204" pitchFamily="50" charset="-128"/>
                <a:ea typeface="Meiryo UI" panose="020B0604030504040204" pitchFamily="50" charset="-128"/>
                <a:cs typeface="Meiryo UI" panose="020B0604030504040204" pitchFamily="50" charset="-128"/>
              </a:rPr>
              <a:t> UI</a:t>
            </a:r>
            <a:r>
              <a:rPr lang="ja-JP" altLang="en-US" sz="1200" dirty="0" smtClean="0">
                <a:latin typeface="Meiryo UI" panose="020B0604030504040204" pitchFamily="50" charset="-128"/>
                <a:ea typeface="Meiryo UI" panose="020B0604030504040204" pitchFamily="50" charset="-128"/>
                <a:cs typeface="Meiryo UI" panose="020B0604030504040204" pitchFamily="50" charset="-128"/>
              </a:rPr>
              <a:t>）を使用すること。</a:t>
            </a:r>
            <a:endParaRPr lang="en-US" altLang="ja-JP" sz="1200" dirty="0" smtClean="0">
              <a:latin typeface="Meiryo UI" panose="020B0604030504040204" pitchFamily="50" charset="-128"/>
              <a:ea typeface="Meiryo UI" panose="020B0604030504040204" pitchFamily="50" charset="-128"/>
              <a:cs typeface="Meiryo UI" panose="020B0604030504040204" pitchFamily="50" charset="-128"/>
            </a:endParaRPr>
          </a:p>
          <a:p>
            <a:pPr marL="342900" indent="-342900">
              <a:buFont typeface="+mj-ea"/>
              <a:buAutoNum type="circleNumDbPlain"/>
            </a:pPr>
            <a:r>
              <a:rPr lang="ja-JP" altLang="en-US" sz="1200" dirty="0" smtClean="0">
                <a:latin typeface="Meiryo UI" panose="020B0604030504040204" pitchFamily="50" charset="-128"/>
                <a:ea typeface="Meiryo UI" panose="020B0604030504040204" pitchFamily="50" charset="-128"/>
                <a:cs typeface="Meiryo UI" panose="020B0604030504040204" pitchFamily="50" charset="-128"/>
              </a:rPr>
              <a:t>各項目の枚数について指定はありません。複数項目を１枚にまとめても問題ありません。</a:t>
            </a:r>
            <a:endParaRPr lang="en-US" altLang="ja-JP" sz="1200" dirty="0" smtClean="0">
              <a:latin typeface="Meiryo UI" panose="020B0604030504040204" pitchFamily="50" charset="-128"/>
              <a:ea typeface="Meiryo UI" panose="020B0604030504040204" pitchFamily="50" charset="-128"/>
              <a:cs typeface="Meiryo UI" panose="020B0604030504040204" pitchFamily="50" charset="-128"/>
            </a:endParaRPr>
          </a:p>
          <a:p>
            <a:pPr marL="342900" indent="-342900">
              <a:buFont typeface="+mj-ea"/>
              <a:buAutoNum type="circleNumDbPlain"/>
            </a:pPr>
            <a:r>
              <a:rPr lang="ja-JP" altLang="en-US" sz="1200" dirty="0" smtClean="0">
                <a:latin typeface="Meiryo UI" panose="020B0604030504040204" pitchFamily="50" charset="-128"/>
                <a:ea typeface="Meiryo UI" panose="020B0604030504040204" pitchFamily="50" charset="-128"/>
                <a:cs typeface="Meiryo UI" panose="020B0604030504040204" pitchFamily="50" charset="-128"/>
              </a:rPr>
              <a:t>図表などを用いて、分かりやすく表現して下さい。</a:t>
            </a:r>
            <a:endParaRPr lang="en-US" altLang="ja-JP" sz="1200" dirty="0" smtClean="0">
              <a:latin typeface="Meiryo UI" panose="020B0604030504040204" pitchFamily="50" charset="-128"/>
              <a:ea typeface="Meiryo UI" panose="020B0604030504040204" pitchFamily="50" charset="-128"/>
              <a:cs typeface="Meiryo UI" panose="020B0604030504040204" pitchFamily="50" charset="-128"/>
            </a:endParaRPr>
          </a:p>
          <a:p>
            <a:pPr marL="342900" indent="-342900">
              <a:buFont typeface="+mj-ea"/>
              <a:buAutoNum type="circleNumDbPlain"/>
            </a:pPr>
            <a:r>
              <a:rPr lang="ja-JP" altLang="en-US" sz="1200" dirty="0" smtClean="0">
                <a:latin typeface="Meiryo UI" panose="020B0604030504040204" pitchFamily="50" charset="-128"/>
                <a:ea typeface="Meiryo UI" panose="020B0604030504040204" pitchFamily="50" charset="-128"/>
                <a:cs typeface="Meiryo UI" panose="020B0604030504040204" pitchFamily="50" charset="-128"/>
              </a:rPr>
              <a:t>各説明は、具体的かつ定量的に分かりやすく説明して下さい。</a:t>
            </a:r>
            <a:endParaRPr lang="en-US" altLang="ja-JP" sz="1200" dirty="0" smtClean="0">
              <a:latin typeface="Meiryo UI" panose="020B0604030504040204" pitchFamily="50" charset="-128"/>
              <a:ea typeface="Meiryo UI" panose="020B0604030504040204" pitchFamily="50" charset="-128"/>
              <a:cs typeface="Meiryo UI" panose="020B0604030504040204" pitchFamily="50" charset="-128"/>
            </a:endParaRPr>
          </a:p>
        </p:txBody>
      </p:sp>
      <p:sp>
        <p:nvSpPr>
          <p:cNvPr id="4" name="フッター プレースホルダー 3"/>
          <p:cNvSpPr>
            <a:spLocks noGrp="1"/>
          </p:cNvSpPr>
          <p:nvPr>
            <p:ph type="ftr" sz="quarter" idx="10"/>
          </p:nvPr>
        </p:nvSpPr>
        <p:spPr/>
        <p:txBody>
          <a:bodyPr/>
          <a:lstStyle/>
          <a:p>
            <a:endParaRPr kumimoji="1" lang="ja-JP" altLang="en-US"/>
          </a:p>
        </p:txBody>
      </p:sp>
      <p:sp>
        <p:nvSpPr>
          <p:cNvPr id="5" name="スライド番号プレースホルダー 4"/>
          <p:cNvSpPr>
            <a:spLocks noGrp="1"/>
          </p:cNvSpPr>
          <p:nvPr>
            <p:ph type="sldNum" sz="quarter" idx="11"/>
          </p:nvPr>
        </p:nvSpPr>
        <p:spPr/>
        <p:txBody>
          <a:bodyPr/>
          <a:lstStyle/>
          <a:p>
            <a:fld id="{E51DC78B-8530-4493-B636-CAEF2E9D7C47}" type="slidenum">
              <a:rPr kumimoji="1" lang="ja-JP" altLang="en-US" smtClean="0"/>
              <a:t>2</a:t>
            </a:fld>
            <a:endParaRPr kumimoji="1" lang="ja-JP" altLang="en-US"/>
          </a:p>
        </p:txBody>
      </p:sp>
    </p:spTree>
    <p:extLst>
      <p:ext uri="{BB962C8B-B14F-4D97-AF65-F5344CB8AC3E}">
        <p14:creationId xmlns:p14="http://schemas.microsoft.com/office/powerpoint/2010/main" val="183073898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indent="0">
              <a:buFont typeface="Arial" panose="020B0604020202020204" pitchFamily="34" charset="0"/>
              <a:buNone/>
            </a:pPr>
            <a:r>
              <a:rPr lang="en-US" altLang="ja-JP" sz="14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4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記入上の注意</a:t>
            </a:r>
            <a:r>
              <a:rPr lang="en-US" altLang="ja-JP" sz="14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p>
          <a:p>
            <a:pPr>
              <a:buFont typeface="Wingdings" panose="05000000000000000000" pitchFamily="2" charset="2"/>
              <a:buChar char="p"/>
            </a:pPr>
            <a:r>
              <a:rPr lang="ja-JP" altLang="en-US" sz="12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地域マイクログリッドの全体像が把握できる概要図を記載すること。</a:t>
            </a:r>
            <a:endParaRPr lang="en-US" altLang="ja-JP" sz="12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p"/>
            </a:pPr>
            <a:r>
              <a:rPr lang="ja-JP" altLang="en-US" sz="12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系統の配電線と自営線が区別できるように説明すること。</a:t>
            </a:r>
            <a:endParaRPr lang="en-US" altLang="ja-JP" sz="12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p"/>
            </a:pPr>
            <a:r>
              <a:rPr lang="ja-JP" altLang="en-US" sz="12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補助対象設備を色分けする等して、補助対象設備と補助対象外設備が区別できるように説明すること。</a:t>
            </a:r>
            <a:endParaRPr lang="en-US" altLang="ja-JP" sz="12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p"/>
            </a:pPr>
            <a:r>
              <a:rPr lang="ja-JP" altLang="en-US" sz="12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コンソーシアム各社（補助事業者、地方公共団体等）、一般送配電事業者、供給先、及びその他関係者を漏れなく記載すること。</a:t>
            </a:r>
            <a:endParaRPr lang="en-US" altLang="ja-JP" sz="12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p"/>
            </a:pPr>
            <a:r>
              <a:rPr lang="ja-JP" altLang="en-US" sz="12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非常時と平常時の電気の流れを記載すること。</a:t>
            </a:r>
            <a:endParaRPr lang="en-US" altLang="ja-JP" sz="12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endParaRPr kumimoji="1" lang="ja-JP" altLang="en-US" dirty="0"/>
          </a:p>
        </p:txBody>
      </p:sp>
      <p:sp>
        <p:nvSpPr>
          <p:cNvPr id="4" name="スライド番号プレースホルダー 3"/>
          <p:cNvSpPr>
            <a:spLocks noGrp="1"/>
          </p:cNvSpPr>
          <p:nvPr>
            <p:ph type="sldNum" sz="quarter" idx="10"/>
          </p:nvPr>
        </p:nvSpPr>
        <p:spPr/>
        <p:txBody>
          <a:bodyPr/>
          <a:lstStyle/>
          <a:p>
            <a:fld id="{E51DC78B-8530-4493-B636-CAEF2E9D7C47}" type="slidenum">
              <a:rPr kumimoji="1" lang="ja-JP" altLang="en-US" smtClean="0"/>
              <a:t>3</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Tree>
    <p:extLst>
      <p:ext uri="{BB962C8B-B14F-4D97-AF65-F5344CB8AC3E}">
        <p14:creationId xmlns:p14="http://schemas.microsoft.com/office/powerpoint/2010/main" val="170294229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indent="0">
              <a:buFont typeface="Arial" panose="020B0604020202020204" pitchFamily="34" charset="0"/>
              <a:buNone/>
            </a:pPr>
            <a:r>
              <a:rPr lang="en-US" altLang="ja-JP" sz="14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4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記入上の注意</a:t>
            </a:r>
            <a:r>
              <a:rPr lang="en-US" altLang="ja-JP" sz="14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p>
          <a:p>
            <a:pPr marL="0" indent="0">
              <a:buFont typeface="Arial" panose="020B0604020202020204" pitchFamily="34" charset="0"/>
              <a:buNone/>
            </a:pPr>
            <a:endParaRPr lang="en-US" altLang="ja-JP" sz="14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p"/>
            </a:pPr>
            <a:r>
              <a:rPr lang="ja-JP" altLang="en-US" sz="12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地域マイクログリッドを行う地域の特性を説明すること。</a:t>
            </a:r>
            <a:endParaRPr lang="en-US" altLang="ja-JP" sz="12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p"/>
            </a:pPr>
            <a:r>
              <a:rPr lang="ja-JP" altLang="en-US" sz="12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地域特性を反映した再生可能エネルギーの活用について説明すること。</a:t>
            </a:r>
            <a:endParaRPr lang="en-US" altLang="ja-JP" sz="12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p"/>
            </a:pPr>
            <a:endParaRPr lang="en-US" altLang="ja-JP" sz="12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endParaRPr kumimoji="1" lang="ja-JP" altLang="en-US" dirty="0"/>
          </a:p>
        </p:txBody>
      </p:sp>
      <p:sp>
        <p:nvSpPr>
          <p:cNvPr id="4" name="スライド番号プレースホルダー 3"/>
          <p:cNvSpPr>
            <a:spLocks noGrp="1"/>
          </p:cNvSpPr>
          <p:nvPr>
            <p:ph type="sldNum" sz="quarter" idx="10"/>
          </p:nvPr>
        </p:nvSpPr>
        <p:spPr/>
        <p:txBody>
          <a:bodyPr/>
          <a:lstStyle/>
          <a:p>
            <a:fld id="{E51DC78B-8530-4493-B636-CAEF2E9D7C47}" type="slidenum">
              <a:rPr kumimoji="1" lang="ja-JP" altLang="en-US" smtClean="0"/>
              <a:t>4</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Tree>
    <p:extLst>
      <p:ext uri="{BB962C8B-B14F-4D97-AF65-F5344CB8AC3E}">
        <p14:creationId xmlns:p14="http://schemas.microsoft.com/office/powerpoint/2010/main" val="170294229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indent="0">
              <a:buFont typeface="Arial" panose="020B0604020202020204" pitchFamily="34" charset="0"/>
              <a:buNone/>
            </a:pPr>
            <a:r>
              <a:rPr lang="en-US" altLang="ja-JP" sz="14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4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記入上の注意</a:t>
            </a:r>
            <a:r>
              <a:rPr lang="en-US" altLang="ja-JP" sz="14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p>
          <a:p>
            <a:pPr marL="0" indent="0">
              <a:buFont typeface="Arial" panose="020B0604020202020204" pitchFamily="34" charset="0"/>
              <a:buNone/>
            </a:pPr>
            <a:endParaRPr lang="en-US" altLang="ja-JP" sz="14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p"/>
            </a:pPr>
            <a:r>
              <a:rPr lang="ja-JP" altLang="en-US" sz="12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防災に資する施設の公共性を説明してください。</a:t>
            </a:r>
            <a:endParaRPr lang="en-US" altLang="ja-JP" sz="12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endParaRPr kumimoji="1" lang="ja-JP" altLang="en-US" dirty="0"/>
          </a:p>
        </p:txBody>
      </p:sp>
      <p:sp>
        <p:nvSpPr>
          <p:cNvPr id="4" name="スライド番号プレースホルダー 3"/>
          <p:cNvSpPr>
            <a:spLocks noGrp="1"/>
          </p:cNvSpPr>
          <p:nvPr>
            <p:ph type="sldNum" sz="quarter" idx="10"/>
          </p:nvPr>
        </p:nvSpPr>
        <p:spPr/>
        <p:txBody>
          <a:bodyPr/>
          <a:lstStyle/>
          <a:p>
            <a:fld id="{E51DC78B-8530-4493-B636-CAEF2E9D7C47}" type="slidenum">
              <a:rPr kumimoji="1" lang="ja-JP" altLang="en-US" smtClean="0"/>
              <a:t>5</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Tree>
    <p:extLst>
      <p:ext uri="{BB962C8B-B14F-4D97-AF65-F5344CB8AC3E}">
        <p14:creationId xmlns:p14="http://schemas.microsoft.com/office/powerpoint/2010/main" val="170294229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indent="0">
              <a:buFont typeface="Arial" panose="020B0604020202020204" pitchFamily="34" charset="0"/>
              <a:buNone/>
            </a:pPr>
            <a:r>
              <a:rPr lang="en-US" altLang="ja-JP" sz="14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4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記入上の注意</a:t>
            </a:r>
            <a:r>
              <a:rPr lang="en-US" altLang="ja-JP" sz="14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p>
          <a:p>
            <a:pPr marL="0" indent="0">
              <a:buFont typeface="Arial" panose="020B0604020202020204" pitchFamily="34" charset="0"/>
              <a:buNone/>
            </a:pPr>
            <a:endParaRPr lang="en-US" altLang="ja-JP" sz="14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p"/>
            </a:pPr>
            <a:r>
              <a:rPr lang="ja-JP" altLang="en-US" sz="12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地域マイクログリッドの構築規模に対する持続性（供給時間）とその根拠を説明してください。</a:t>
            </a:r>
            <a:endParaRPr lang="en-US" altLang="ja-JP" sz="12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p"/>
            </a:pPr>
            <a:r>
              <a:rPr lang="ja-JP" altLang="en-US" sz="12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別途提出する「系統遮断時において地域マイクログリッドに供給される電気容量及び電力量の根拠書類」 、及び「系統遮断時において地域マイクログリッドで必要とされる電気容量及び電力量の根拠書類」と齟齬のない内容であること。</a:t>
            </a:r>
            <a:endParaRPr lang="en-US" altLang="ja-JP" sz="12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endParaRPr kumimoji="1" lang="ja-JP" altLang="en-US" dirty="0"/>
          </a:p>
        </p:txBody>
      </p:sp>
      <p:sp>
        <p:nvSpPr>
          <p:cNvPr id="4" name="スライド番号プレースホルダー 3"/>
          <p:cNvSpPr>
            <a:spLocks noGrp="1"/>
          </p:cNvSpPr>
          <p:nvPr>
            <p:ph type="sldNum" sz="quarter" idx="10"/>
          </p:nvPr>
        </p:nvSpPr>
        <p:spPr/>
        <p:txBody>
          <a:bodyPr/>
          <a:lstStyle/>
          <a:p>
            <a:fld id="{E51DC78B-8530-4493-B636-CAEF2E9D7C47}" type="slidenum">
              <a:rPr kumimoji="1" lang="ja-JP" altLang="en-US" smtClean="0"/>
              <a:t>6</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Tree>
    <p:extLst>
      <p:ext uri="{BB962C8B-B14F-4D97-AF65-F5344CB8AC3E}">
        <p14:creationId xmlns:p14="http://schemas.microsoft.com/office/powerpoint/2010/main" val="170294229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indent="0">
              <a:buFont typeface="Arial" panose="020B0604020202020204" pitchFamily="34" charset="0"/>
              <a:buNone/>
            </a:pPr>
            <a:r>
              <a:rPr lang="en-US" altLang="ja-JP" sz="14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4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記入上の注意</a:t>
            </a:r>
            <a:r>
              <a:rPr lang="en-US" altLang="ja-JP" sz="14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p>
          <a:p>
            <a:pPr marL="0" indent="0">
              <a:buFont typeface="Arial" panose="020B0604020202020204" pitchFamily="34" charset="0"/>
              <a:buNone/>
            </a:pPr>
            <a:endParaRPr lang="en-US" altLang="ja-JP" sz="14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p"/>
            </a:pPr>
            <a:r>
              <a:rPr lang="ja-JP" altLang="en-US" sz="12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平常時の需給調整のシミュレーション等について、具体的な計画および頻度を説明してください。</a:t>
            </a:r>
            <a:endParaRPr lang="en-US" altLang="ja-JP" sz="12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endParaRPr kumimoji="1" lang="ja-JP" altLang="en-US" dirty="0"/>
          </a:p>
        </p:txBody>
      </p:sp>
      <p:sp>
        <p:nvSpPr>
          <p:cNvPr id="4" name="スライド番号プレースホルダー 3"/>
          <p:cNvSpPr>
            <a:spLocks noGrp="1"/>
          </p:cNvSpPr>
          <p:nvPr>
            <p:ph type="sldNum" sz="quarter" idx="10"/>
          </p:nvPr>
        </p:nvSpPr>
        <p:spPr/>
        <p:txBody>
          <a:bodyPr/>
          <a:lstStyle/>
          <a:p>
            <a:fld id="{E51DC78B-8530-4493-B636-CAEF2E9D7C47}" type="slidenum">
              <a:rPr kumimoji="1" lang="ja-JP" altLang="en-US" smtClean="0"/>
              <a:t>7</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Tree>
    <p:extLst>
      <p:ext uri="{BB962C8B-B14F-4D97-AF65-F5344CB8AC3E}">
        <p14:creationId xmlns:p14="http://schemas.microsoft.com/office/powerpoint/2010/main" val="170294229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indent="0">
              <a:buFont typeface="Arial" panose="020B0604020202020204" pitchFamily="34" charset="0"/>
              <a:buNone/>
            </a:pPr>
            <a:r>
              <a:rPr lang="en-US" altLang="ja-JP" sz="14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4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記入上の注意</a:t>
            </a:r>
            <a:r>
              <a:rPr lang="en-US" altLang="ja-JP" sz="14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p>
          <a:p>
            <a:pPr marL="0" indent="0">
              <a:buFont typeface="Arial" panose="020B0604020202020204" pitchFamily="34" charset="0"/>
              <a:buNone/>
            </a:pPr>
            <a:endParaRPr lang="en-US" altLang="ja-JP" sz="14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p"/>
            </a:pPr>
            <a:r>
              <a:rPr lang="ja-JP" altLang="en-US" sz="12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平常時の補助対象設備の活用方法を具体的に説明してください。</a:t>
            </a:r>
            <a:endParaRPr lang="en-US" altLang="ja-JP" sz="12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endParaRPr kumimoji="1" lang="ja-JP" altLang="en-US" dirty="0"/>
          </a:p>
        </p:txBody>
      </p:sp>
      <p:sp>
        <p:nvSpPr>
          <p:cNvPr id="4" name="スライド番号プレースホルダー 3"/>
          <p:cNvSpPr>
            <a:spLocks noGrp="1"/>
          </p:cNvSpPr>
          <p:nvPr>
            <p:ph type="sldNum" sz="quarter" idx="10"/>
          </p:nvPr>
        </p:nvSpPr>
        <p:spPr/>
        <p:txBody>
          <a:bodyPr/>
          <a:lstStyle/>
          <a:p>
            <a:fld id="{E51DC78B-8530-4493-B636-CAEF2E9D7C47}" type="slidenum">
              <a:rPr kumimoji="1" lang="ja-JP" altLang="en-US" smtClean="0"/>
              <a:t>8</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Tree>
    <p:extLst>
      <p:ext uri="{BB962C8B-B14F-4D97-AF65-F5344CB8AC3E}">
        <p14:creationId xmlns:p14="http://schemas.microsoft.com/office/powerpoint/2010/main" val="170294229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indent="0">
              <a:buFont typeface="Arial" panose="020B0604020202020204" pitchFamily="34" charset="0"/>
              <a:buNone/>
            </a:pPr>
            <a:r>
              <a:rPr lang="en-US" altLang="ja-JP" sz="14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4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記入上の注意</a:t>
            </a:r>
            <a:r>
              <a:rPr lang="en-US" altLang="ja-JP" sz="14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p>
          <a:p>
            <a:pPr marL="0" indent="0">
              <a:buFont typeface="Arial" panose="020B0604020202020204" pitchFamily="34" charset="0"/>
              <a:buNone/>
            </a:pPr>
            <a:endParaRPr lang="en-US" altLang="ja-JP" sz="14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p"/>
            </a:pPr>
            <a:r>
              <a:rPr lang="ja-JP" altLang="en-US" sz="12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需給調整の手法について、先導的・先進的な工夫をしている点を説明してください。</a:t>
            </a:r>
            <a:endParaRPr lang="en-US" altLang="ja-JP" sz="12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p"/>
            </a:pPr>
            <a:endParaRPr lang="en-US" altLang="ja-JP" sz="12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endParaRPr kumimoji="1" lang="ja-JP" altLang="en-US" dirty="0"/>
          </a:p>
        </p:txBody>
      </p:sp>
      <p:sp>
        <p:nvSpPr>
          <p:cNvPr id="4" name="スライド番号プレースホルダー 3"/>
          <p:cNvSpPr>
            <a:spLocks noGrp="1"/>
          </p:cNvSpPr>
          <p:nvPr>
            <p:ph type="sldNum" sz="quarter" idx="10"/>
          </p:nvPr>
        </p:nvSpPr>
        <p:spPr/>
        <p:txBody>
          <a:bodyPr/>
          <a:lstStyle/>
          <a:p>
            <a:fld id="{E51DC78B-8530-4493-B636-CAEF2E9D7C47}" type="slidenum">
              <a:rPr kumimoji="1" lang="ja-JP" altLang="en-US" smtClean="0"/>
              <a:t>9</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Tree>
    <p:extLst>
      <p:ext uri="{BB962C8B-B14F-4D97-AF65-F5344CB8AC3E}">
        <p14:creationId xmlns:p14="http://schemas.microsoft.com/office/powerpoint/2010/main" val="170294229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hasCustomPrompt="1"/>
          </p:nvPr>
        </p:nvSpPr>
        <p:spPr>
          <a:xfrm>
            <a:off x="685800" y="836713"/>
            <a:ext cx="7772400" cy="792088"/>
          </a:xfrm>
          <a:solidFill>
            <a:srgbClr val="0070C0"/>
          </a:solidFill>
        </p:spPr>
        <p:txBody>
          <a:bodyPr>
            <a:normAutofit/>
          </a:bodyPr>
          <a:lstStyle>
            <a:lvl1pPr>
              <a:defRPr sz="2800">
                <a:solidFill>
                  <a:schemeClr val="bg1"/>
                </a:solidFill>
              </a:defRPr>
            </a:lvl1pPr>
          </a:lstStyle>
          <a:p>
            <a:r>
              <a:rPr kumimoji="1" lang="ja-JP" altLang="en-US" dirty="0" smtClean="0"/>
              <a:t>（補助事業の名称を記載）</a:t>
            </a:r>
            <a:endParaRPr kumimoji="1" lang="ja-JP" altLang="en-US" dirty="0"/>
          </a:p>
        </p:txBody>
      </p:sp>
      <p:sp>
        <p:nvSpPr>
          <p:cNvPr id="3" name="サブタイトル 2"/>
          <p:cNvSpPr>
            <a:spLocks noGrp="1"/>
          </p:cNvSpPr>
          <p:nvPr>
            <p:ph type="subTitle" idx="1" hasCustomPrompt="1"/>
          </p:nvPr>
        </p:nvSpPr>
        <p:spPr>
          <a:xfrm>
            <a:off x="683568" y="3789040"/>
            <a:ext cx="7776864" cy="2448272"/>
          </a:xfrm>
          <a:solidFill>
            <a:schemeClr val="accent6">
              <a:lumMod val="20000"/>
              <a:lumOff val="80000"/>
            </a:schemeClr>
          </a:solidFill>
          <a:ln>
            <a:solidFill>
              <a:srgbClr val="FF0000"/>
            </a:solidFill>
          </a:ln>
        </p:spPr>
        <p:txBody>
          <a:bodyPr>
            <a:noAutofit/>
          </a:bodyPr>
          <a:lstStyle>
            <a:lvl1pPr marL="0" indent="0" algn="l">
              <a:buFont typeface="Wingdings" panose="05000000000000000000" pitchFamily="2" charset="2"/>
              <a:buNone/>
              <a:defRPr sz="1400">
                <a:solidFill>
                  <a:srgbClr val="FF0000"/>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en-US" altLang="ja-JP" dirty="0" smtClean="0"/>
              <a:t>【</a:t>
            </a:r>
            <a:r>
              <a:rPr kumimoji="1" lang="ja-JP" altLang="en-US" dirty="0" smtClean="0"/>
              <a:t>注意</a:t>
            </a:r>
            <a:r>
              <a:rPr kumimoji="1" lang="en-US" altLang="ja-JP" dirty="0" smtClean="0"/>
              <a:t>】</a:t>
            </a:r>
          </a:p>
          <a:p>
            <a:endParaRPr kumimoji="1" lang="en-US" altLang="ja-JP" dirty="0" smtClean="0"/>
          </a:p>
        </p:txBody>
      </p:sp>
    </p:spTree>
    <p:extLst>
      <p:ext uri="{BB962C8B-B14F-4D97-AF65-F5344CB8AC3E}">
        <p14:creationId xmlns:p14="http://schemas.microsoft.com/office/powerpoint/2010/main" val="3517199429"/>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5D22E163-5177-42DA-92F3-6E521FD5D760}" type="slidenum">
              <a:rPr kumimoji="1" lang="ja-JP" altLang="en-US" smtClean="0"/>
              <a:t>‹#›</a:t>
            </a:fld>
            <a:endParaRPr kumimoji="1" lang="ja-JP" altLang="en-US"/>
          </a:p>
        </p:txBody>
      </p:sp>
    </p:spTree>
    <p:extLst>
      <p:ext uri="{BB962C8B-B14F-4D97-AF65-F5344CB8AC3E}">
        <p14:creationId xmlns:p14="http://schemas.microsoft.com/office/powerpoint/2010/main" val="73359496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a:xfrm>
            <a:off x="457200" y="274638"/>
            <a:ext cx="6019800" cy="5851525"/>
          </a:xfrm>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5D22E163-5177-42DA-92F3-6E521FD5D760}" type="slidenum">
              <a:rPr kumimoji="1" lang="ja-JP" altLang="en-US" smtClean="0"/>
              <a:t>‹#›</a:t>
            </a:fld>
            <a:endParaRPr kumimoji="1" lang="ja-JP" altLang="en-US"/>
          </a:p>
        </p:txBody>
      </p:sp>
    </p:spTree>
    <p:extLst>
      <p:ext uri="{BB962C8B-B14F-4D97-AF65-F5344CB8AC3E}">
        <p14:creationId xmlns:p14="http://schemas.microsoft.com/office/powerpoint/2010/main" val="69774665"/>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562074"/>
          </a:xfrm>
        </p:spPr>
        <p:txBody>
          <a:bodyPr>
            <a:noAutofit/>
          </a:bodyPr>
          <a:lstStyle>
            <a:lvl1pPr algn="l">
              <a:defRPr sz="1800"/>
            </a:lvl1pPr>
          </a:lstStyle>
          <a:p>
            <a:r>
              <a:rPr kumimoji="1" lang="ja-JP" altLang="en-US" dirty="0" smtClean="0"/>
              <a:t>マスター タイトルの書式設定</a:t>
            </a:r>
            <a:endParaRPr kumimoji="1" lang="ja-JP" altLang="en-US" dirty="0"/>
          </a:p>
        </p:txBody>
      </p:sp>
      <p:sp>
        <p:nvSpPr>
          <p:cNvPr id="3" name="コンテンツ プレースホルダー 2"/>
          <p:cNvSpPr>
            <a:spLocks noGrp="1"/>
          </p:cNvSpPr>
          <p:nvPr>
            <p:ph idx="1" hasCustomPrompt="1"/>
          </p:nvPr>
        </p:nvSpPr>
        <p:spPr>
          <a:xfrm>
            <a:off x="457200" y="2420888"/>
            <a:ext cx="8229600" cy="3705275"/>
          </a:xfrm>
        </p:spPr>
        <p:txBody>
          <a:bodyPr>
            <a:normAutofit/>
          </a:bodyPr>
          <a:lstStyle>
            <a:lvl1pPr marL="0" indent="0">
              <a:buNone/>
              <a:defRPr sz="1400"/>
            </a:lvl1pPr>
            <a:lvl2pPr>
              <a:defRPr sz="1800"/>
            </a:lvl2pPr>
            <a:lvl3pPr>
              <a:defRPr sz="1600"/>
            </a:lvl3pPr>
            <a:lvl4pPr>
              <a:defRPr sz="1400"/>
            </a:lvl4pPr>
            <a:lvl5pPr>
              <a:defRPr sz="1400"/>
            </a:lvl5pPr>
          </a:lstStyle>
          <a:p>
            <a:pPr lvl="0"/>
            <a:r>
              <a:rPr kumimoji="1" lang="en-US" altLang="ja-JP" dirty="0" smtClean="0"/>
              <a:t>【</a:t>
            </a:r>
            <a:r>
              <a:rPr kumimoji="1" lang="ja-JP" altLang="en-US" dirty="0" smtClean="0"/>
              <a:t>詳細</a:t>
            </a:r>
            <a:r>
              <a:rPr kumimoji="1" lang="en-US" altLang="ja-JP" dirty="0" smtClean="0"/>
              <a:t>】</a:t>
            </a:r>
          </a:p>
          <a:p>
            <a:pPr lvl="0"/>
            <a:endParaRPr kumimoji="1" lang="ja-JP" altLang="en-US" dirty="0" smtClean="0"/>
          </a:p>
        </p:txBody>
      </p:sp>
      <p:sp>
        <p:nvSpPr>
          <p:cNvPr id="4" name="日付プレースホルダー 3"/>
          <p:cNvSpPr>
            <a:spLocks noGrp="1"/>
          </p:cNvSpPr>
          <p:nvPr>
            <p:ph type="dt" sz="half" idx="10"/>
          </p:nvPr>
        </p:nvSpPr>
        <p:spPr>
          <a:xfrm>
            <a:off x="457200" y="6356350"/>
            <a:ext cx="5554960" cy="365125"/>
          </a:xfrm>
        </p:spPr>
        <p:txBody>
          <a:bodyPr/>
          <a:lstStyle>
            <a:lvl1pPr>
              <a:defRPr sz="700">
                <a:latin typeface="Meiryo UI" panose="020B0604030504040204" pitchFamily="50" charset="-128"/>
                <a:ea typeface="Meiryo UI" panose="020B0604030504040204" pitchFamily="50" charset="-128"/>
                <a:cs typeface="Meiryo UI" panose="020B0604030504040204" pitchFamily="50" charset="-128"/>
              </a:defRPr>
            </a:lvl1pPr>
          </a:lstStyle>
          <a:p>
            <a:endParaRPr lang="ja-JP" altLang="en-US" dirty="0"/>
          </a:p>
        </p:txBody>
      </p:sp>
      <p:sp>
        <p:nvSpPr>
          <p:cNvPr id="5" name="フッター プレースホルダー 4"/>
          <p:cNvSpPr>
            <a:spLocks noGrp="1"/>
          </p:cNvSpPr>
          <p:nvPr>
            <p:ph type="ftr" sz="quarter" idx="11"/>
          </p:nvPr>
        </p:nvSpPr>
        <p:spPr/>
        <p:txBody>
          <a:bodyPr/>
          <a:lstStyle/>
          <a:p>
            <a:endParaRPr kumimoji="1" lang="ja-JP" altLang="en-US" dirty="0"/>
          </a:p>
        </p:txBody>
      </p:sp>
      <p:sp>
        <p:nvSpPr>
          <p:cNvPr id="6" name="スライド番号プレースホルダー 5"/>
          <p:cNvSpPr>
            <a:spLocks noGrp="1"/>
          </p:cNvSpPr>
          <p:nvPr>
            <p:ph type="sldNum" sz="quarter" idx="12"/>
          </p:nvPr>
        </p:nvSpPr>
        <p:spPr/>
        <p:txBody>
          <a:bodyPr/>
          <a:lstStyle/>
          <a:p>
            <a:fld id="{5D22E163-5177-42DA-92F3-6E521FD5D760}" type="slidenum">
              <a:rPr kumimoji="1" lang="ja-JP" altLang="en-US" smtClean="0"/>
              <a:t>‹#›</a:t>
            </a:fld>
            <a:endParaRPr kumimoji="1" lang="ja-JP" altLang="en-US" dirty="0"/>
          </a:p>
        </p:txBody>
      </p:sp>
      <p:sp>
        <p:nvSpPr>
          <p:cNvPr id="7" name="コンテンツ プレースホルダー 2"/>
          <p:cNvSpPr>
            <a:spLocks noGrp="1"/>
          </p:cNvSpPr>
          <p:nvPr>
            <p:ph idx="13" hasCustomPrompt="1"/>
          </p:nvPr>
        </p:nvSpPr>
        <p:spPr>
          <a:xfrm>
            <a:off x="446856" y="1019869"/>
            <a:ext cx="8229600" cy="1329011"/>
          </a:xfrm>
        </p:spPr>
        <p:txBody>
          <a:bodyPr>
            <a:noAutofit/>
          </a:bodyPr>
          <a:lstStyle>
            <a:lvl1pPr marL="0" indent="0">
              <a:buFont typeface="Wingdings" panose="05000000000000000000" pitchFamily="2" charset="2"/>
              <a:buNone/>
              <a:defRPr sz="1400"/>
            </a:lvl1pPr>
            <a:lvl2pPr>
              <a:defRPr sz="1800"/>
            </a:lvl2pPr>
            <a:lvl3pPr>
              <a:defRPr sz="1600"/>
            </a:lvl3pPr>
            <a:lvl4pPr>
              <a:defRPr sz="1400"/>
            </a:lvl4pPr>
            <a:lvl5pPr>
              <a:defRPr sz="1400"/>
            </a:lvl5pPr>
          </a:lstStyle>
          <a:p>
            <a:pPr lvl="0"/>
            <a:r>
              <a:rPr kumimoji="1" lang="en-US" altLang="ja-JP" dirty="0" smtClean="0"/>
              <a:t>【</a:t>
            </a:r>
            <a:r>
              <a:rPr kumimoji="1" lang="ja-JP" altLang="en-US" dirty="0" smtClean="0"/>
              <a:t>要旨</a:t>
            </a:r>
            <a:r>
              <a:rPr kumimoji="1" lang="en-US" altLang="ja-JP" dirty="0" smtClean="0"/>
              <a:t>】</a:t>
            </a:r>
          </a:p>
          <a:p>
            <a:pPr lvl="0"/>
            <a:r>
              <a:rPr kumimoji="1" lang="ja-JP" altLang="en-US" dirty="0" smtClean="0"/>
              <a:t>■　●●●･･･</a:t>
            </a:r>
            <a:endParaRPr kumimoji="1" lang="en-US" altLang="ja-JP" dirty="0" smtClean="0"/>
          </a:p>
          <a:p>
            <a:pPr lvl="0"/>
            <a:r>
              <a:rPr kumimoji="1" lang="ja-JP" altLang="en-US" dirty="0" smtClean="0"/>
              <a:t>■　●●●･･･</a:t>
            </a:r>
            <a:endParaRPr kumimoji="1" lang="en-US" altLang="ja-JP" dirty="0" smtClean="0"/>
          </a:p>
          <a:p>
            <a:pPr lvl="0"/>
            <a:r>
              <a:rPr kumimoji="1" lang="ja-JP" altLang="en-US" dirty="0" smtClean="0"/>
              <a:t>■　●●●･･･</a:t>
            </a:r>
            <a:endParaRPr kumimoji="1" lang="en-US" altLang="ja-JP" dirty="0" smtClean="0"/>
          </a:p>
          <a:p>
            <a:pPr lvl="0"/>
            <a:r>
              <a:rPr kumimoji="1" lang="ja-JP" altLang="en-US" dirty="0" smtClean="0"/>
              <a:t>■　●●●･･･</a:t>
            </a:r>
            <a:endParaRPr kumimoji="1" lang="en-US" altLang="ja-JP" dirty="0" smtClean="0"/>
          </a:p>
        </p:txBody>
      </p:sp>
      <p:sp>
        <p:nvSpPr>
          <p:cNvPr id="8" name="正方形/長方形 7"/>
          <p:cNvSpPr/>
          <p:nvPr userDrawn="1"/>
        </p:nvSpPr>
        <p:spPr>
          <a:xfrm flipV="1">
            <a:off x="0" y="692696"/>
            <a:ext cx="9144000" cy="14401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コンテンツ プレースホルダー 2"/>
          <p:cNvSpPr>
            <a:spLocks noGrp="1"/>
          </p:cNvSpPr>
          <p:nvPr>
            <p:ph idx="14" hasCustomPrompt="1"/>
          </p:nvPr>
        </p:nvSpPr>
        <p:spPr>
          <a:xfrm>
            <a:off x="827584" y="2924943"/>
            <a:ext cx="7776864" cy="3096345"/>
          </a:xfrm>
        </p:spPr>
        <p:txBody>
          <a:bodyPr>
            <a:normAutofit/>
          </a:bodyPr>
          <a:lstStyle>
            <a:lvl1pPr marL="0" indent="0">
              <a:buNone/>
              <a:defRPr sz="1400"/>
            </a:lvl1pPr>
            <a:lvl2pPr>
              <a:defRPr sz="1800"/>
            </a:lvl2pPr>
            <a:lvl3pPr>
              <a:defRPr sz="1600"/>
            </a:lvl3pPr>
            <a:lvl4pPr>
              <a:defRPr sz="1400"/>
            </a:lvl4pPr>
            <a:lvl5pPr>
              <a:defRPr sz="1400"/>
            </a:lvl5pPr>
          </a:lstStyle>
          <a:p>
            <a:pPr lvl="0"/>
            <a:r>
              <a:rPr kumimoji="1" lang="en-US" altLang="ja-JP" dirty="0" smtClean="0"/>
              <a:t>【</a:t>
            </a:r>
            <a:r>
              <a:rPr kumimoji="1" lang="ja-JP" altLang="en-US" dirty="0" smtClean="0"/>
              <a:t>記入上の注意</a:t>
            </a:r>
            <a:r>
              <a:rPr kumimoji="1" lang="en-US" altLang="ja-JP" dirty="0" smtClean="0"/>
              <a:t>】</a:t>
            </a:r>
          </a:p>
          <a:p>
            <a:pPr lvl="0"/>
            <a:endParaRPr kumimoji="1" lang="en-US" altLang="ja-JP" dirty="0" smtClean="0"/>
          </a:p>
          <a:p>
            <a:pPr lvl="0"/>
            <a:r>
              <a:rPr kumimoji="1" lang="ja-JP" altLang="en-US" dirty="0" smtClean="0"/>
              <a:t>　□</a:t>
            </a:r>
          </a:p>
        </p:txBody>
      </p:sp>
    </p:spTree>
    <p:extLst>
      <p:ext uri="{BB962C8B-B14F-4D97-AF65-F5344CB8AC3E}">
        <p14:creationId xmlns:p14="http://schemas.microsoft.com/office/powerpoint/2010/main" val="257510706"/>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smtClean="0"/>
              <a:t>マスター テキストの書式設定</a:t>
            </a:r>
          </a:p>
        </p:txBody>
      </p:sp>
      <p:sp>
        <p:nvSpPr>
          <p:cNvPr id="4" name="日付プレースホルダー 3"/>
          <p:cNvSpPr>
            <a:spLocks noGrp="1"/>
          </p:cNvSpPr>
          <p:nvPr>
            <p:ph type="dt" sz="half" idx="10"/>
          </p:nvPr>
        </p:nvSpPr>
        <p:spPr/>
        <p:txBody>
          <a:bodyPr/>
          <a:lstStyle/>
          <a:p>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5D22E163-5177-42DA-92F3-6E521FD5D760}" type="slidenum">
              <a:rPr kumimoji="1" lang="ja-JP" altLang="en-US" smtClean="0"/>
              <a:t>‹#›</a:t>
            </a:fld>
            <a:endParaRPr kumimoji="1" lang="ja-JP" altLang="en-US"/>
          </a:p>
        </p:txBody>
      </p:sp>
    </p:spTree>
    <p:extLst>
      <p:ext uri="{BB962C8B-B14F-4D97-AF65-F5344CB8AC3E}">
        <p14:creationId xmlns:p14="http://schemas.microsoft.com/office/powerpoint/2010/main" val="4196560607"/>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ー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ー 4"/>
          <p:cNvSpPr>
            <a:spLocks noGrp="1"/>
          </p:cNvSpPr>
          <p:nvPr>
            <p:ph type="dt" sz="half" idx="10"/>
          </p:nvPr>
        </p:nvSpPr>
        <p:spPr/>
        <p:txBody>
          <a:bodyPr/>
          <a:lstStyle/>
          <a:p>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5D22E163-5177-42DA-92F3-6E521FD5D760}" type="slidenum">
              <a:rPr kumimoji="1" lang="ja-JP" altLang="en-US" smtClean="0"/>
              <a:t>‹#›</a:t>
            </a:fld>
            <a:endParaRPr kumimoji="1" lang="ja-JP" altLang="en-US"/>
          </a:p>
        </p:txBody>
      </p:sp>
    </p:spTree>
    <p:extLst>
      <p:ext uri="{BB962C8B-B14F-4D97-AF65-F5344CB8AC3E}">
        <p14:creationId xmlns:p14="http://schemas.microsoft.com/office/powerpoint/2010/main" val="1718314110"/>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4" name="コンテンツ プレースホルダー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ー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6" name="コンテンツ プレースホルダー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ー 6"/>
          <p:cNvSpPr>
            <a:spLocks noGrp="1"/>
          </p:cNvSpPr>
          <p:nvPr>
            <p:ph type="dt" sz="half" idx="10"/>
          </p:nvPr>
        </p:nvSpPr>
        <p:spPr/>
        <p:txBody>
          <a:bodyPr/>
          <a:lstStyle/>
          <a:p>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5D22E163-5177-42DA-92F3-6E521FD5D760}" type="slidenum">
              <a:rPr kumimoji="1" lang="ja-JP" altLang="en-US" smtClean="0"/>
              <a:t>‹#›</a:t>
            </a:fld>
            <a:endParaRPr kumimoji="1" lang="ja-JP" altLang="en-US"/>
          </a:p>
        </p:txBody>
      </p:sp>
    </p:spTree>
    <p:extLst>
      <p:ext uri="{BB962C8B-B14F-4D97-AF65-F5344CB8AC3E}">
        <p14:creationId xmlns:p14="http://schemas.microsoft.com/office/powerpoint/2010/main" val="422579857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日付プレースホルダー 2"/>
          <p:cNvSpPr>
            <a:spLocks noGrp="1"/>
          </p:cNvSpPr>
          <p:nvPr>
            <p:ph type="dt" sz="half" idx="10"/>
          </p:nvPr>
        </p:nvSpPr>
        <p:spPr/>
        <p:txBody>
          <a:bodyPr/>
          <a:lstStyle/>
          <a:p>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5D22E163-5177-42DA-92F3-6E521FD5D760}" type="slidenum">
              <a:rPr kumimoji="1" lang="ja-JP" altLang="en-US" smtClean="0"/>
              <a:t>‹#›</a:t>
            </a:fld>
            <a:endParaRPr kumimoji="1" lang="ja-JP" altLang="en-US"/>
          </a:p>
        </p:txBody>
      </p:sp>
    </p:spTree>
    <p:extLst>
      <p:ext uri="{BB962C8B-B14F-4D97-AF65-F5344CB8AC3E}">
        <p14:creationId xmlns:p14="http://schemas.microsoft.com/office/powerpoint/2010/main" val="390153325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5D22E163-5177-42DA-92F3-6E521FD5D760}" type="slidenum">
              <a:rPr kumimoji="1" lang="ja-JP" altLang="en-US" smtClean="0"/>
              <a:t>‹#›</a:t>
            </a:fld>
            <a:endParaRPr kumimoji="1" lang="ja-JP" altLang="en-US"/>
          </a:p>
        </p:txBody>
      </p:sp>
    </p:spTree>
    <p:extLst>
      <p:ext uri="{BB962C8B-B14F-4D97-AF65-F5344CB8AC3E}">
        <p14:creationId xmlns:p14="http://schemas.microsoft.com/office/powerpoint/2010/main" val="30563794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ー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5D22E163-5177-42DA-92F3-6E521FD5D760}" type="slidenum">
              <a:rPr kumimoji="1" lang="ja-JP" altLang="en-US" smtClean="0"/>
              <a:t>‹#›</a:t>
            </a:fld>
            <a:endParaRPr kumimoji="1" lang="ja-JP" altLang="en-US"/>
          </a:p>
        </p:txBody>
      </p:sp>
    </p:spTree>
    <p:extLst>
      <p:ext uri="{BB962C8B-B14F-4D97-AF65-F5344CB8AC3E}">
        <p14:creationId xmlns:p14="http://schemas.microsoft.com/office/powerpoint/2010/main" val="44916896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kumimoji="1" lang="ja-JP" altLang="en-US" smtClean="0"/>
              <a:t>マスター タイトルの書式設定</a:t>
            </a:r>
            <a:endParaRPr kumimoji="1" lang="ja-JP" altLang="en-US"/>
          </a:p>
        </p:txBody>
      </p:sp>
      <p:sp>
        <p:nvSpPr>
          <p:cNvPr id="3" name="図プレースホルダー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5D22E163-5177-42DA-92F3-6E521FD5D760}" type="slidenum">
              <a:rPr kumimoji="1" lang="ja-JP" altLang="en-US" smtClean="0"/>
              <a:t>‹#›</a:t>
            </a:fld>
            <a:endParaRPr kumimoji="1" lang="ja-JP" altLang="en-US"/>
          </a:p>
        </p:txBody>
      </p:sp>
    </p:spTree>
    <p:extLst>
      <p:ext uri="{BB962C8B-B14F-4D97-AF65-F5344CB8AC3E}">
        <p14:creationId xmlns:p14="http://schemas.microsoft.com/office/powerpoint/2010/main" val="65664129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kumimoji="1" lang="ja-JP" altLang="en-US"/>
          </a:p>
        </p:txBody>
      </p:sp>
      <p:sp>
        <p:nvSpPr>
          <p:cNvPr id="5" name="フッター プレースホルダー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D22E163-5177-42DA-92F3-6E521FD5D760}" type="slidenum">
              <a:rPr kumimoji="1" lang="ja-JP" altLang="en-US" smtClean="0"/>
              <a:t>‹#›</a:t>
            </a:fld>
            <a:endParaRPr kumimoji="1" lang="ja-JP" altLang="en-US"/>
          </a:p>
        </p:txBody>
      </p:sp>
    </p:spTree>
    <p:extLst>
      <p:ext uri="{BB962C8B-B14F-4D97-AF65-F5344CB8AC3E}">
        <p14:creationId xmlns:p14="http://schemas.microsoft.com/office/powerpoint/2010/main" val="423025231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iming>
    <p:tnLst>
      <p:par>
        <p:cTn id="1" dur="indefinite" restart="never" nodeType="tmRoot"/>
      </p:par>
    </p:tnLst>
  </p:timing>
  <p:hf hdr="0" dt="0"/>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スライド番号プレースホルダー 9"/>
          <p:cNvSpPr>
            <a:spLocks noGrp="1"/>
          </p:cNvSpPr>
          <p:nvPr>
            <p:ph type="sldNum" sz="quarter" idx="12"/>
          </p:nvPr>
        </p:nvSpPr>
        <p:spPr/>
        <p:txBody>
          <a:bodyPr/>
          <a:lstStyle/>
          <a:p>
            <a:fld id="{5D22E163-5177-42DA-92F3-6E521FD5D760}" type="slidenum">
              <a:rPr kumimoji="1" lang="ja-JP" altLang="en-US" smtClean="0"/>
              <a:t>1</a:t>
            </a:fld>
            <a:endParaRPr kumimoji="1" lang="ja-JP" altLang="en-US" dirty="0"/>
          </a:p>
        </p:txBody>
      </p:sp>
      <p:sp>
        <p:nvSpPr>
          <p:cNvPr id="11" name="フッター プレースホルダー 4"/>
          <p:cNvSpPr txBox="1">
            <a:spLocks/>
          </p:cNvSpPr>
          <p:nvPr/>
        </p:nvSpPr>
        <p:spPr>
          <a:xfrm>
            <a:off x="467544" y="6356350"/>
            <a:ext cx="5552256" cy="365125"/>
          </a:xfrm>
          <a:prstGeom prst="rect">
            <a:avLst/>
          </a:prstGeom>
        </p:spPr>
        <p:txBody>
          <a:bodyPr vert="horz" lIns="91440" tIns="45720" rIns="91440" bIns="45720" rtlCol="0" anchor="ctr"/>
          <a:lstStyle>
            <a:defPPr>
              <a:defRPr lang="ja-JP"/>
            </a:defPPr>
            <a:lvl1pPr marL="0" algn="ct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l"/>
            <a:r>
              <a:rPr lang="ja-JP" altLang="en-US" sz="700" dirty="0">
                <a:latin typeface="Meiryo UI" panose="020B0604030504040204" pitchFamily="50" charset="-128"/>
                <a:ea typeface="Meiryo UI" panose="020B0604030504040204" pitchFamily="50" charset="-128"/>
                <a:cs typeface="Meiryo UI" panose="020B0604030504040204" pitchFamily="50" charset="-128"/>
              </a:rPr>
              <a:t>平成３０年度 補正予算災害時にも再生可能エネルギーを供給力として稼働可能とするための蓄電池等補助金</a:t>
            </a:r>
          </a:p>
          <a:p>
            <a:pPr algn="l"/>
            <a:r>
              <a:rPr lang="ja-JP" altLang="en-US" sz="700" dirty="0">
                <a:latin typeface="Meiryo UI" panose="020B0604030504040204" pitchFamily="50" charset="-128"/>
                <a:ea typeface="Meiryo UI" panose="020B0604030504040204" pitchFamily="50" charset="-128"/>
                <a:cs typeface="Meiryo UI" panose="020B0604030504040204" pitchFamily="50" charset="-128"/>
              </a:rPr>
              <a:t>（地域マイクログリッド構築支援事業のうち、地域マイクログリッド構築事業）</a:t>
            </a:r>
            <a:endParaRPr lang="en-US" altLang="ja-JP" sz="700" dirty="0">
              <a:latin typeface="Meiryo UI" panose="020B0604030504040204" pitchFamily="50" charset="-128"/>
              <a:ea typeface="Meiryo UI" panose="020B0604030504040204" pitchFamily="50" charset="-128"/>
              <a:cs typeface="Meiryo UI" panose="020B0604030504040204" pitchFamily="50" charset="-128"/>
            </a:endParaRPr>
          </a:p>
          <a:p>
            <a:pPr algn="l"/>
            <a:endParaRPr lang="ja-JP" altLang="en-US" sz="7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2" name="正方形/長方形 11"/>
          <p:cNvSpPr/>
          <p:nvPr/>
        </p:nvSpPr>
        <p:spPr>
          <a:xfrm>
            <a:off x="-11324" y="0"/>
            <a:ext cx="2848136" cy="36004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kumimoji="1" lang="en-US" altLang="ja-JP" sz="11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2-9</a:t>
            </a:r>
            <a:r>
              <a:rPr lang="ja-JP" altLang="en-US" sz="11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　地域マイクログリッド構築概要資料</a:t>
            </a:r>
            <a:endParaRPr kumimoji="1" lang="ja-JP" altLang="en-US" sz="11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17" name="コンテンツ プレースホルダー 3"/>
          <p:cNvSpPr>
            <a:spLocks noGrp="1"/>
          </p:cNvSpPr>
          <p:nvPr>
            <p:ph idx="13"/>
          </p:nvPr>
        </p:nvSpPr>
        <p:spPr>
          <a:xfrm>
            <a:off x="446856" y="1019869"/>
            <a:ext cx="8229600" cy="5289451"/>
          </a:xfrm>
          <a:solidFill>
            <a:schemeClr val="accent6">
              <a:lumMod val="20000"/>
              <a:lumOff val="80000"/>
            </a:schemeClr>
          </a:solidFill>
          <a:ln>
            <a:solidFill>
              <a:srgbClr val="FF0000"/>
            </a:solidFill>
          </a:ln>
        </p:spPr>
        <p:txBody>
          <a:bodyPr/>
          <a:lstStyle/>
          <a:p>
            <a:r>
              <a:rPr lang="en-US" altLang="ja-JP"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注意</a:t>
            </a:r>
            <a:r>
              <a:rPr lang="en-US" altLang="ja-JP"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endParaRPr lang="en-US" altLang="ja-JP"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r>
              <a:rPr lang="ja-JP" altLang="en-US"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　</a:t>
            </a:r>
            <a:r>
              <a:rPr lang="ja-JP" altLang="en-US"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本資料</a:t>
            </a:r>
            <a:r>
              <a:rPr lang="ja-JP" altLang="en-US"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の作成にあたっては</a:t>
            </a:r>
            <a:r>
              <a:rPr lang="ja-JP" altLang="en-US"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、地域マイクログリッド構築における事業概要（対象地域、使用する再生可能エネルギー種別、構成図、平常時・非常時の運用方法等）を文章及び図表化したもので表現すること。</a:t>
            </a:r>
            <a:endParaRPr lang="en-US" altLang="ja-JP"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r>
              <a:rPr lang="ja-JP" altLang="en-US"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　また、下記</a:t>
            </a:r>
            <a:r>
              <a:rPr lang="en-US" altLang="ja-JP"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1</a:t>
            </a:r>
            <a:r>
              <a:rPr lang="ja-JP" altLang="en-US"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en-US" altLang="ja-JP"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9</a:t>
            </a:r>
            <a:r>
              <a:rPr lang="ja-JP" altLang="en-US"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の</a:t>
            </a:r>
            <a:r>
              <a:rPr lang="ja-JP" altLang="en-US"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項目に</a:t>
            </a:r>
            <a:r>
              <a:rPr lang="ja-JP" altLang="en-US"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ついても記載</a:t>
            </a:r>
            <a:r>
              <a:rPr lang="ja-JP" altLang="en-US"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すること</a:t>
            </a:r>
            <a:r>
              <a:rPr lang="ja-JP" altLang="en-US"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endParaRPr lang="en-US" altLang="ja-JP"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r>
              <a:rPr lang="ja-JP" altLang="en-US" sz="14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p:txBody>
      </p:sp>
      <p:graphicFrame>
        <p:nvGraphicFramePr>
          <p:cNvPr id="15" name="表 14"/>
          <p:cNvGraphicFramePr>
            <a:graphicFrameLocks noGrp="1"/>
          </p:cNvGraphicFramePr>
          <p:nvPr>
            <p:extLst>
              <p:ext uri="{D42A27DB-BD31-4B8C-83A1-F6EECF244321}">
                <p14:modId xmlns:p14="http://schemas.microsoft.com/office/powerpoint/2010/main" val="2793896411"/>
              </p:ext>
            </p:extLst>
          </p:nvPr>
        </p:nvGraphicFramePr>
        <p:xfrm>
          <a:off x="539552" y="2180857"/>
          <a:ext cx="7956885" cy="3120350"/>
        </p:xfrm>
        <a:graphic>
          <a:graphicData uri="http://schemas.openxmlformats.org/drawingml/2006/table">
            <a:tbl>
              <a:tblPr firstRow="1" bandRow="1">
                <a:tableStyleId>{5940675A-B579-460E-94D1-54222C63F5DA}</a:tableStyleId>
              </a:tblPr>
              <a:tblGrid>
                <a:gridCol w="648072"/>
                <a:gridCol w="2592288"/>
                <a:gridCol w="4716525"/>
              </a:tblGrid>
              <a:tr h="312035">
                <a:tc>
                  <a:txBody>
                    <a:bodyPr/>
                    <a:lstStyle/>
                    <a:p>
                      <a:pPr algn="ctr"/>
                      <a:r>
                        <a:rPr kumimoji="1" lang="en-US" altLang="ja-JP" sz="12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No.</a:t>
                      </a:r>
                      <a:endParaRPr kumimoji="1"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txBody>
                  <a:tcPr/>
                </a:tc>
                <a:tc>
                  <a:txBody>
                    <a:bodyPr/>
                    <a:lstStyle/>
                    <a:p>
                      <a:pPr algn="ctr"/>
                      <a:r>
                        <a:rPr kumimoji="1" lang="ja-JP" altLang="en-US" sz="12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項目</a:t>
                      </a:r>
                      <a:endParaRPr kumimoji="1"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txBody>
                  <a:tcPr/>
                </a:tc>
                <a:tc>
                  <a:txBody>
                    <a:bodyPr/>
                    <a:lstStyle/>
                    <a:p>
                      <a:pPr algn="ctr"/>
                      <a:r>
                        <a:rPr kumimoji="1" lang="ja-JP" altLang="en-US" sz="12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内容</a:t>
                      </a:r>
                      <a:endParaRPr kumimoji="1"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txBody>
                  <a:tcPr/>
                </a:tc>
              </a:tr>
              <a:tr h="312035">
                <a:tc>
                  <a:txBody>
                    <a:bodyPr/>
                    <a:lstStyle/>
                    <a:p>
                      <a:pPr algn="ctr"/>
                      <a:r>
                        <a:rPr kumimoji="1" lang="en-US" altLang="ja-JP" sz="12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1</a:t>
                      </a:r>
                      <a:endParaRPr kumimoji="1"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txBody>
                  <a:tcPr/>
                </a:tc>
                <a:tc>
                  <a:txBody>
                    <a:bodyPr/>
                    <a:lstStyle/>
                    <a:p>
                      <a:r>
                        <a:rPr lang="ja-JP" altLang="en-US" sz="12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系統の配電線の活用　</a:t>
                      </a:r>
                      <a:endParaRPr kumimoji="1"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txBody>
                  <a:tcPr/>
                </a:tc>
                <a:tc>
                  <a:txBody>
                    <a:bodyPr/>
                    <a:lstStyle/>
                    <a:p>
                      <a:r>
                        <a:rPr lang="ja-JP" altLang="en-US" sz="12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系統の配電線の活用度</a:t>
                      </a:r>
                      <a:endParaRPr kumimoji="1"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txBody>
                  <a:tcPr/>
                </a:tc>
              </a:tr>
              <a:tr h="312035">
                <a:tc>
                  <a:txBody>
                    <a:bodyPr/>
                    <a:lstStyle/>
                    <a:p>
                      <a:pPr algn="ctr"/>
                      <a:r>
                        <a:rPr kumimoji="1" lang="en-US" altLang="ja-JP" sz="12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2</a:t>
                      </a:r>
                    </a:p>
                  </a:txBody>
                  <a:tcPr/>
                </a:tc>
                <a:tc>
                  <a:txBody>
                    <a:bodyPr/>
                    <a:lstStyle/>
                    <a:p>
                      <a:r>
                        <a:rPr lang="ja-JP" altLang="en-US" sz="12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地域特性を反映したエネルギーの活用</a:t>
                      </a:r>
                    </a:p>
                  </a:txBody>
                  <a:tcPr/>
                </a:tc>
                <a:tc>
                  <a:txBody>
                    <a:bodyPr/>
                    <a:lstStyle/>
                    <a:p>
                      <a:r>
                        <a:rPr lang="ja-JP" altLang="en-US" sz="12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地域特性を反映した再生可能エネルギーを活用している</a:t>
                      </a:r>
                    </a:p>
                  </a:txBody>
                  <a:tcPr/>
                </a:tc>
              </a:tr>
              <a:tr h="312035">
                <a:tc>
                  <a:txBody>
                    <a:bodyPr/>
                    <a:lstStyle/>
                    <a:p>
                      <a:pPr algn="ctr"/>
                      <a:r>
                        <a:rPr kumimoji="1" lang="en-US" altLang="ja-JP" sz="12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3</a:t>
                      </a:r>
                      <a:endParaRPr kumimoji="1"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txBody>
                  <a:tcPr/>
                </a:tc>
                <a:tc>
                  <a:txBody>
                    <a:bodyPr/>
                    <a:lstStyle/>
                    <a:p>
                      <a:r>
                        <a:rPr lang="ja-JP" altLang="en-US" sz="12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供給先の公共性</a:t>
                      </a:r>
                      <a:endParaRPr kumimoji="1"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txBody>
                  <a:tcPr/>
                </a:tc>
                <a:tc>
                  <a:txBody>
                    <a:bodyPr/>
                    <a:lstStyle/>
                    <a:p>
                      <a:r>
                        <a:rPr lang="ja-JP" altLang="en-US" sz="12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地域マイクログリッドから電力が供給される施設の公共性の高さ</a:t>
                      </a:r>
                      <a:endParaRPr kumimoji="1"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txBody>
                  <a:tcPr/>
                </a:tc>
              </a:tr>
              <a:tr h="312035">
                <a:tc>
                  <a:txBody>
                    <a:bodyPr/>
                    <a:lstStyle/>
                    <a:p>
                      <a:pPr algn="ctr"/>
                      <a:r>
                        <a:rPr kumimoji="1" lang="en-US" altLang="ja-JP" sz="12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4</a:t>
                      </a:r>
                      <a:endParaRPr kumimoji="1"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txBody>
                  <a:tcPr/>
                </a:tc>
                <a:tc>
                  <a:txBody>
                    <a:bodyPr/>
                    <a:lstStyle/>
                    <a:p>
                      <a:r>
                        <a:rPr lang="ja-JP" altLang="en-US" sz="12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規模に応じた持続性</a:t>
                      </a:r>
                      <a:endParaRPr kumimoji="1"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txBody>
                  <a:tcPr/>
                </a:tc>
                <a:tc>
                  <a:txBody>
                    <a:bodyPr/>
                    <a:lstStyle/>
                    <a:p>
                      <a:r>
                        <a:rPr lang="ja-JP" altLang="en-US" sz="12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地域マイクログリッドの構築規模に対する供給時間の妥当性</a:t>
                      </a:r>
                      <a:endParaRPr kumimoji="1"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txBody>
                  <a:tcPr/>
                </a:tc>
              </a:tr>
              <a:tr h="312035">
                <a:tc>
                  <a:txBody>
                    <a:bodyPr/>
                    <a:lstStyle/>
                    <a:p>
                      <a:pPr algn="ctr"/>
                      <a:r>
                        <a:rPr kumimoji="1" lang="en-US" altLang="ja-JP" sz="12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5</a:t>
                      </a:r>
                      <a:endParaRPr kumimoji="1"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ja-JP" altLang="en-US" sz="12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平常時での需給調整シミュレーション</a:t>
                      </a:r>
                      <a:endParaRPr kumimoji="1" lang="ja-JP" altLang="en-US" sz="12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ja-JP" altLang="en-US" sz="12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平常時に実施する需給調整シミュレーションの有無及び内容</a:t>
                      </a:r>
                      <a:endParaRPr kumimoji="1" lang="ja-JP" altLang="en-US" sz="12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txBody>
                  <a:tcPr/>
                </a:tc>
              </a:tr>
              <a:tr h="312035">
                <a:tc>
                  <a:txBody>
                    <a:bodyPr/>
                    <a:lstStyle/>
                    <a:p>
                      <a:pPr algn="ctr"/>
                      <a:r>
                        <a:rPr kumimoji="1" lang="en-US" altLang="ja-JP" sz="12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6</a:t>
                      </a:r>
                      <a:endParaRPr kumimoji="1"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txBody>
                  <a:tcPr/>
                </a:tc>
                <a:tc>
                  <a:txBody>
                    <a:bodyPr/>
                    <a:lstStyle/>
                    <a:p>
                      <a:r>
                        <a:rPr lang="ja-JP" altLang="en-US" sz="12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平常時での活用</a:t>
                      </a:r>
                      <a:endParaRPr kumimoji="1"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txBody>
                  <a:tcPr/>
                </a:tc>
                <a:tc>
                  <a:txBody>
                    <a:bodyPr/>
                    <a:lstStyle/>
                    <a:p>
                      <a:r>
                        <a:rPr lang="ja-JP" altLang="en-US" sz="12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平常時における補助対象設備の活用度</a:t>
                      </a:r>
                      <a:endParaRPr kumimoji="1"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txBody>
                  <a:tcPr/>
                </a:tc>
              </a:tr>
              <a:tr h="312035">
                <a:tc>
                  <a:txBody>
                    <a:bodyPr/>
                    <a:lstStyle/>
                    <a:p>
                      <a:pPr algn="ctr"/>
                      <a:r>
                        <a:rPr kumimoji="1" lang="en-US" altLang="ja-JP" sz="12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7</a:t>
                      </a:r>
                      <a:endParaRPr kumimoji="1"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txBody>
                  <a:tcPr/>
                </a:tc>
                <a:tc gridSpan="2">
                  <a:txBody>
                    <a:bodyPr/>
                    <a:lstStyle/>
                    <a:p>
                      <a:r>
                        <a:rPr lang="ja-JP" altLang="en-US" sz="12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需給調整の工夫</a:t>
                      </a:r>
                      <a:endParaRPr kumimoji="1"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txBody>
                  <a:tcPr/>
                </a:tc>
                <a:tc hMerge="1">
                  <a:txBody>
                    <a:bodyPr/>
                    <a:lstStyle/>
                    <a:p>
                      <a:endParaRPr kumimoji="1" lang="ja-JP" altLang="en-US" sz="1200" dirty="0">
                        <a:latin typeface="Meiryo UI" panose="020B0604030504040204" pitchFamily="50" charset="-128"/>
                        <a:ea typeface="Meiryo UI" panose="020B0604030504040204" pitchFamily="50" charset="-128"/>
                        <a:cs typeface="Meiryo UI" panose="020B0604030504040204" pitchFamily="50" charset="-128"/>
                      </a:endParaRPr>
                    </a:p>
                  </a:txBody>
                  <a:tcPr/>
                </a:tc>
              </a:tr>
              <a:tr h="312035">
                <a:tc>
                  <a:txBody>
                    <a:bodyPr/>
                    <a:lstStyle/>
                    <a:p>
                      <a:pPr algn="ctr"/>
                      <a:r>
                        <a:rPr kumimoji="1" lang="en-US" altLang="ja-JP" sz="12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8</a:t>
                      </a:r>
                      <a:endParaRPr kumimoji="1"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txBody>
                  <a:tcPr/>
                </a:tc>
                <a:tc gridSpan="2">
                  <a:txBody>
                    <a:bodyPr/>
                    <a:lstStyle/>
                    <a:p>
                      <a:r>
                        <a:rPr lang="ja-JP" altLang="en-US" sz="12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具体性及び実現性</a:t>
                      </a:r>
                      <a:endParaRPr kumimoji="1"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txBody>
                  <a:tcPr/>
                </a:tc>
                <a:tc hMerge="1">
                  <a:txBody>
                    <a:bodyPr/>
                    <a:lstStyle/>
                    <a:p>
                      <a:endParaRPr kumimoji="1" lang="ja-JP" altLang="en-US" sz="1200" dirty="0">
                        <a:latin typeface="Meiryo UI" panose="020B0604030504040204" pitchFamily="50" charset="-128"/>
                        <a:ea typeface="Meiryo UI" panose="020B0604030504040204" pitchFamily="50" charset="-128"/>
                        <a:cs typeface="Meiryo UI" panose="020B0604030504040204" pitchFamily="50" charset="-128"/>
                      </a:endParaRPr>
                    </a:p>
                  </a:txBody>
                  <a:tcPr/>
                </a:tc>
              </a:tr>
              <a:tr h="312035">
                <a:tc>
                  <a:txBody>
                    <a:bodyPr/>
                    <a:lstStyle/>
                    <a:p>
                      <a:pPr algn="ctr"/>
                      <a:r>
                        <a:rPr kumimoji="1" lang="en-US" altLang="ja-JP" sz="12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9</a:t>
                      </a:r>
                      <a:endParaRPr kumimoji="1"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txBody>
                  <a:tcPr/>
                </a:tc>
                <a:tc gridSpan="2">
                  <a:txBody>
                    <a:bodyPr/>
                    <a:lstStyle/>
                    <a:p>
                      <a:r>
                        <a:rPr lang="ja-JP" altLang="en-US" sz="12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非常時での実効性</a:t>
                      </a:r>
                      <a:endParaRPr kumimoji="1"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txBody>
                  <a:tcPr/>
                </a:tc>
                <a:tc hMerge="1">
                  <a:txBody>
                    <a:bodyPr/>
                    <a:lstStyle/>
                    <a:p>
                      <a:endParaRPr kumimoji="1" lang="ja-JP" altLang="en-US" sz="1200" dirty="0">
                        <a:latin typeface="Meiryo UI" panose="020B0604030504040204" pitchFamily="50" charset="-128"/>
                        <a:ea typeface="Meiryo UI" panose="020B0604030504040204" pitchFamily="50" charset="-128"/>
                        <a:cs typeface="Meiryo UI" panose="020B0604030504040204" pitchFamily="50" charset="-128"/>
                      </a:endParaRPr>
                    </a:p>
                  </a:txBody>
                  <a:tcPr/>
                </a:tc>
              </a:tr>
            </a:tbl>
          </a:graphicData>
        </a:graphic>
      </p:graphicFrame>
      <p:sp>
        <p:nvSpPr>
          <p:cNvPr id="3" name="タイトル 2"/>
          <p:cNvSpPr>
            <a:spLocks noGrp="1"/>
          </p:cNvSpPr>
          <p:nvPr>
            <p:ph type="title"/>
          </p:nvPr>
        </p:nvSpPr>
        <p:spPr/>
        <p:txBody>
          <a:bodyPr/>
          <a:lstStyle/>
          <a:p>
            <a:r>
              <a:rPr kumimoji="1" lang="ja-JP" altLang="en-US" dirty="0" smtClean="0"/>
              <a:t>本様式の記入について</a:t>
            </a:r>
            <a:endParaRPr kumimoji="1" lang="ja-JP" altLang="en-US" dirty="0"/>
          </a:p>
        </p:txBody>
      </p:sp>
    </p:spTree>
    <p:extLst>
      <p:ext uri="{BB962C8B-B14F-4D97-AF65-F5344CB8AC3E}">
        <p14:creationId xmlns:p14="http://schemas.microsoft.com/office/powerpoint/2010/main" val="404312266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altLang="ja-JP" dirty="0" smtClean="0">
                <a:latin typeface="Meiryo UI" panose="020B0604030504040204" pitchFamily="50" charset="-128"/>
                <a:ea typeface="Meiryo UI" panose="020B0604030504040204" pitchFamily="50" charset="-128"/>
                <a:cs typeface="Meiryo UI" panose="020B0604030504040204" pitchFamily="50" charset="-128"/>
              </a:rPr>
              <a:t>8</a:t>
            </a:r>
            <a:r>
              <a:rPr lang="ja-JP" altLang="en-US" dirty="0" err="1" smtClean="0">
                <a:latin typeface="Meiryo UI" panose="020B0604030504040204" pitchFamily="50" charset="-128"/>
                <a:ea typeface="Meiryo UI" panose="020B0604030504040204" pitchFamily="50" charset="-128"/>
                <a:cs typeface="Meiryo UI" panose="020B0604030504040204" pitchFamily="50" charset="-128"/>
              </a:rPr>
              <a:t>．</a:t>
            </a:r>
            <a:r>
              <a:rPr lang="ja-JP" altLang="en-US" dirty="0">
                <a:latin typeface="Meiryo UI" panose="020B0604030504040204" pitchFamily="50" charset="-128"/>
                <a:ea typeface="Meiryo UI" panose="020B0604030504040204" pitchFamily="50" charset="-128"/>
                <a:cs typeface="Meiryo UI" panose="020B0604030504040204" pitchFamily="50" charset="-128"/>
              </a:rPr>
              <a:t>具体性及び</a:t>
            </a:r>
            <a:r>
              <a:rPr lang="ja-JP" altLang="en-US" dirty="0" smtClean="0">
                <a:latin typeface="Meiryo UI" panose="020B0604030504040204" pitchFamily="50" charset="-128"/>
                <a:ea typeface="Meiryo UI" panose="020B0604030504040204" pitchFamily="50" charset="-128"/>
                <a:cs typeface="Meiryo UI" panose="020B0604030504040204" pitchFamily="50" charset="-128"/>
              </a:rPr>
              <a:t>実現性</a:t>
            </a:r>
            <a:endParaRPr lang="ja-JP" altLang="en-US"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3" name="コンテンツ プレースホルダー 2"/>
          <p:cNvSpPr>
            <a:spLocks noGrp="1"/>
          </p:cNvSpPr>
          <p:nvPr>
            <p:ph idx="1"/>
          </p:nvPr>
        </p:nvSpPr>
        <p:spPr>
          <a:xfrm>
            <a:off x="457200" y="2564904"/>
            <a:ext cx="8229600" cy="3744416"/>
          </a:xfrm>
          <a:ln>
            <a:solidFill>
              <a:schemeClr val="tx1"/>
            </a:solidFill>
          </a:ln>
        </p:spPr>
        <p:txBody>
          <a:bodyPr>
            <a:normAutofit/>
          </a:bodyPr>
          <a:lstStyle/>
          <a:p>
            <a:pPr marL="0" indent="0">
              <a:buNone/>
            </a:pPr>
            <a:r>
              <a:rPr kumimoji="1" lang="en-US" altLang="ja-JP" dirty="0" smtClean="0">
                <a:latin typeface="Meiryo UI" panose="020B0604030504040204" pitchFamily="50" charset="-128"/>
                <a:ea typeface="Meiryo UI" panose="020B0604030504040204" pitchFamily="50" charset="-128"/>
                <a:cs typeface="Meiryo UI" panose="020B0604030504040204" pitchFamily="50" charset="-128"/>
              </a:rPr>
              <a:t>【</a:t>
            </a:r>
            <a:r>
              <a:rPr kumimoji="1" lang="ja-JP" altLang="en-US" dirty="0" smtClean="0">
                <a:latin typeface="Meiryo UI" panose="020B0604030504040204" pitchFamily="50" charset="-128"/>
                <a:ea typeface="Meiryo UI" panose="020B0604030504040204" pitchFamily="50" charset="-128"/>
                <a:cs typeface="Meiryo UI" panose="020B0604030504040204" pitchFamily="50" charset="-128"/>
              </a:rPr>
              <a:t>詳細</a:t>
            </a:r>
            <a:r>
              <a:rPr lang="en-US" altLang="ja-JP" dirty="0" smtClean="0">
                <a:latin typeface="Meiryo UI" panose="020B0604030504040204" pitchFamily="50" charset="-128"/>
                <a:ea typeface="Meiryo UI" panose="020B0604030504040204" pitchFamily="50" charset="-128"/>
                <a:cs typeface="Meiryo UI" panose="020B0604030504040204" pitchFamily="50" charset="-128"/>
              </a:rPr>
              <a:t>】</a:t>
            </a:r>
          </a:p>
        </p:txBody>
      </p:sp>
      <p:sp>
        <p:nvSpPr>
          <p:cNvPr id="4" name="コンテンツ プレースホルダー 3"/>
          <p:cNvSpPr>
            <a:spLocks noGrp="1"/>
          </p:cNvSpPr>
          <p:nvPr>
            <p:ph idx="13"/>
          </p:nvPr>
        </p:nvSpPr>
        <p:spPr>
          <a:ln>
            <a:solidFill>
              <a:schemeClr val="tx1"/>
            </a:solidFill>
          </a:ln>
        </p:spPr>
        <p:txBody>
          <a:bodyPr/>
          <a:lstStyle/>
          <a:p>
            <a:pPr marL="0" indent="0">
              <a:buNone/>
            </a:pPr>
            <a:r>
              <a:rPr kumimoji="1" lang="en-US" altLang="ja-JP" sz="1400" dirty="0" smtClean="0">
                <a:latin typeface="Meiryo UI" panose="020B0604030504040204" pitchFamily="50" charset="-128"/>
                <a:ea typeface="Meiryo UI" panose="020B0604030504040204" pitchFamily="50" charset="-128"/>
                <a:cs typeface="Meiryo UI" panose="020B0604030504040204" pitchFamily="50" charset="-128"/>
              </a:rPr>
              <a:t>【</a:t>
            </a:r>
            <a:r>
              <a:rPr lang="ja-JP" altLang="en-US" sz="1400" dirty="0" smtClean="0">
                <a:latin typeface="Meiryo UI" panose="020B0604030504040204" pitchFamily="50" charset="-128"/>
                <a:ea typeface="Meiryo UI" panose="020B0604030504040204" pitchFamily="50" charset="-128"/>
                <a:cs typeface="Meiryo UI" panose="020B0604030504040204" pitchFamily="50" charset="-128"/>
              </a:rPr>
              <a:t>要旨</a:t>
            </a:r>
            <a:r>
              <a:rPr lang="en-US" altLang="ja-JP" sz="1400" dirty="0" smtClean="0">
                <a:latin typeface="Meiryo UI" panose="020B0604030504040204" pitchFamily="50" charset="-128"/>
                <a:ea typeface="Meiryo UI" panose="020B0604030504040204" pitchFamily="50" charset="-128"/>
                <a:cs typeface="Meiryo UI" panose="020B0604030504040204" pitchFamily="50" charset="-128"/>
              </a:rPr>
              <a:t>】</a:t>
            </a:r>
          </a:p>
          <a:p>
            <a:pPr>
              <a:buFont typeface="Wingdings" panose="05000000000000000000" pitchFamily="2" charset="2"/>
              <a:buChar char="Ø"/>
            </a:pPr>
            <a:r>
              <a:rPr lang="ja-JP" altLang="en-US" sz="1400" dirty="0" smtClean="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smtClean="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r>
              <a:rPr lang="ja-JP" altLang="en-US" sz="1400" dirty="0" smtClean="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smtClean="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r>
              <a:rPr lang="ja-JP" altLang="en-US" sz="1400" dirty="0" smtClean="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smtClean="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r>
              <a:rPr lang="ja-JP" altLang="en-US" sz="1400" dirty="0" smtClean="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smtClean="0">
              <a:latin typeface="Meiryo UI" panose="020B0604030504040204" pitchFamily="50" charset="-128"/>
              <a:ea typeface="Meiryo UI" panose="020B0604030504040204" pitchFamily="50" charset="-128"/>
              <a:cs typeface="Meiryo UI" panose="020B0604030504040204" pitchFamily="50" charset="-128"/>
            </a:endParaRPr>
          </a:p>
        </p:txBody>
      </p:sp>
      <p:sp>
        <p:nvSpPr>
          <p:cNvPr id="8" name="コンテンツ プレースホルダー 2"/>
          <p:cNvSpPr txBox="1">
            <a:spLocks/>
          </p:cNvSpPr>
          <p:nvPr/>
        </p:nvSpPr>
        <p:spPr>
          <a:xfrm>
            <a:off x="830742" y="3068960"/>
            <a:ext cx="7704856" cy="3096344"/>
          </a:xfrm>
          <a:prstGeom prst="rect">
            <a:avLst/>
          </a:prstGeom>
          <a:ln>
            <a:noFill/>
            <a:prstDash val="sysDot"/>
          </a:ln>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kumimoji="1" sz="1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kumimoji="1" sz="16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kumimoji="1" sz="14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kumimoji="1" sz="14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a:lstStyle>
          <a:p>
            <a:pPr marL="0" indent="0">
              <a:buFont typeface="Arial" panose="020B0604020202020204" pitchFamily="34" charset="0"/>
              <a:buNone/>
            </a:pPr>
            <a:endPar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10" name="スライド番号プレースホルダー 9"/>
          <p:cNvSpPr>
            <a:spLocks noGrp="1"/>
          </p:cNvSpPr>
          <p:nvPr>
            <p:ph type="sldNum" sz="quarter" idx="12"/>
          </p:nvPr>
        </p:nvSpPr>
        <p:spPr/>
        <p:txBody>
          <a:bodyPr/>
          <a:lstStyle/>
          <a:p>
            <a:fld id="{5D22E163-5177-42DA-92F3-6E521FD5D760}" type="slidenum">
              <a:rPr kumimoji="1" lang="ja-JP" altLang="en-US" smtClean="0"/>
              <a:t>10</a:t>
            </a:fld>
            <a:endParaRPr kumimoji="1" lang="ja-JP" altLang="en-US" dirty="0"/>
          </a:p>
        </p:txBody>
      </p:sp>
      <p:sp>
        <p:nvSpPr>
          <p:cNvPr id="11" name="フッター プレースホルダー 4"/>
          <p:cNvSpPr txBox="1">
            <a:spLocks/>
          </p:cNvSpPr>
          <p:nvPr/>
        </p:nvSpPr>
        <p:spPr>
          <a:xfrm>
            <a:off x="467544" y="6356350"/>
            <a:ext cx="5552256" cy="365125"/>
          </a:xfrm>
          <a:prstGeom prst="rect">
            <a:avLst/>
          </a:prstGeom>
        </p:spPr>
        <p:txBody>
          <a:bodyPr vert="horz" lIns="91440" tIns="45720" rIns="91440" bIns="45720" rtlCol="0" anchor="ctr"/>
          <a:lstStyle>
            <a:defPPr>
              <a:defRPr lang="ja-JP"/>
            </a:defPPr>
            <a:lvl1pPr marL="0" algn="ct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l"/>
            <a:r>
              <a:rPr lang="ja-JP" altLang="en-US" sz="700" dirty="0">
                <a:latin typeface="Meiryo UI" panose="020B0604030504040204" pitchFamily="50" charset="-128"/>
                <a:ea typeface="Meiryo UI" panose="020B0604030504040204" pitchFamily="50" charset="-128"/>
                <a:cs typeface="Meiryo UI" panose="020B0604030504040204" pitchFamily="50" charset="-128"/>
              </a:rPr>
              <a:t>平成３０年度 補正予算災害時にも再生可能エネルギーを供給力として稼働可能とするための蓄電池等補助金</a:t>
            </a:r>
          </a:p>
          <a:p>
            <a:pPr algn="l"/>
            <a:r>
              <a:rPr lang="ja-JP" altLang="en-US" sz="700" dirty="0">
                <a:latin typeface="Meiryo UI" panose="020B0604030504040204" pitchFamily="50" charset="-128"/>
                <a:ea typeface="Meiryo UI" panose="020B0604030504040204" pitchFamily="50" charset="-128"/>
                <a:cs typeface="Meiryo UI" panose="020B0604030504040204" pitchFamily="50" charset="-128"/>
              </a:rPr>
              <a:t>（地域マイクログリッド構築支援事業のうち、地域マイクログリッド構築事業）</a:t>
            </a:r>
            <a:endParaRPr lang="en-US" altLang="ja-JP" sz="700" dirty="0">
              <a:latin typeface="Meiryo UI" panose="020B0604030504040204" pitchFamily="50" charset="-128"/>
              <a:ea typeface="Meiryo UI" panose="020B0604030504040204" pitchFamily="50" charset="-128"/>
              <a:cs typeface="Meiryo UI" panose="020B0604030504040204" pitchFamily="50" charset="-128"/>
            </a:endParaRPr>
          </a:p>
          <a:p>
            <a:pPr algn="l"/>
            <a:endParaRPr lang="ja-JP" altLang="en-US" sz="7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2" name="正方形/長方形 11"/>
          <p:cNvSpPr/>
          <p:nvPr/>
        </p:nvSpPr>
        <p:spPr>
          <a:xfrm>
            <a:off x="-11324" y="0"/>
            <a:ext cx="2848136" cy="36004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US" altLang="ja-JP" sz="11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2-9</a:t>
            </a:r>
            <a:r>
              <a:rPr lang="ja-JP" altLang="en-US" sz="11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　地域マイクログリッド構築概要資料</a:t>
            </a:r>
            <a:endParaRPr kumimoji="1" lang="ja-JP" altLang="en-US" sz="11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spTree>
    <p:extLst>
      <p:ext uri="{BB962C8B-B14F-4D97-AF65-F5344CB8AC3E}">
        <p14:creationId xmlns:p14="http://schemas.microsoft.com/office/powerpoint/2010/main" val="232409989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altLang="ja-JP" dirty="0" smtClean="0">
                <a:latin typeface="Meiryo UI" panose="020B0604030504040204" pitchFamily="50" charset="-128"/>
                <a:ea typeface="Meiryo UI" panose="020B0604030504040204" pitchFamily="50" charset="-128"/>
                <a:cs typeface="Meiryo UI" panose="020B0604030504040204" pitchFamily="50" charset="-128"/>
              </a:rPr>
              <a:t>9</a:t>
            </a:r>
            <a:r>
              <a:rPr lang="ja-JP" altLang="en-US" dirty="0" err="1" smtClean="0">
                <a:latin typeface="Meiryo UI" panose="020B0604030504040204" pitchFamily="50" charset="-128"/>
                <a:ea typeface="Meiryo UI" panose="020B0604030504040204" pitchFamily="50" charset="-128"/>
                <a:cs typeface="Meiryo UI" panose="020B0604030504040204" pitchFamily="50" charset="-128"/>
              </a:rPr>
              <a:t>．</a:t>
            </a:r>
            <a:r>
              <a:rPr lang="ja-JP" altLang="en-US" dirty="0">
                <a:latin typeface="Meiryo UI" panose="020B0604030504040204" pitchFamily="50" charset="-128"/>
                <a:ea typeface="Meiryo UI" panose="020B0604030504040204" pitchFamily="50" charset="-128"/>
                <a:cs typeface="Meiryo UI" panose="020B0604030504040204" pitchFamily="50" charset="-128"/>
              </a:rPr>
              <a:t>非常時での</a:t>
            </a:r>
            <a:r>
              <a:rPr lang="ja-JP" altLang="en-US" dirty="0" smtClean="0">
                <a:latin typeface="Meiryo UI" panose="020B0604030504040204" pitchFamily="50" charset="-128"/>
                <a:ea typeface="Meiryo UI" panose="020B0604030504040204" pitchFamily="50" charset="-128"/>
                <a:cs typeface="Meiryo UI" panose="020B0604030504040204" pitchFamily="50" charset="-128"/>
              </a:rPr>
              <a:t>実効性</a:t>
            </a:r>
            <a:endParaRPr lang="ja-JP" altLang="en-US"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3" name="コンテンツ プレースホルダー 2"/>
          <p:cNvSpPr>
            <a:spLocks noGrp="1"/>
          </p:cNvSpPr>
          <p:nvPr>
            <p:ph idx="1"/>
          </p:nvPr>
        </p:nvSpPr>
        <p:spPr>
          <a:xfrm>
            <a:off x="457200" y="2564904"/>
            <a:ext cx="8229600" cy="3744416"/>
          </a:xfrm>
          <a:ln>
            <a:solidFill>
              <a:schemeClr val="tx1"/>
            </a:solidFill>
          </a:ln>
        </p:spPr>
        <p:txBody>
          <a:bodyPr>
            <a:normAutofit/>
          </a:bodyPr>
          <a:lstStyle/>
          <a:p>
            <a:pPr marL="0" indent="0">
              <a:buNone/>
            </a:pPr>
            <a:r>
              <a:rPr kumimoji="1" lang="en-US" altLang="ja-JP" dirty="0" smtClean="0">
                <a:latin typeface="Meiryo UI" panose="020B0604030504040204" pitchFamily="50" charset="-128"/>
                <a:ea typeface="Meiryo UI" panose="020B0604030504040204" pitchFamily="50" charset="-128"/>
                <a:cs typeface="Meiryo UI" panose="020B0604030504040204" pitchFamily="50" charset="-128"/>
              </a:rPr>
              <a:t>【</a:t>
            </a:r>
            <a:r>
              <a:rPr kumimoji="1" lang="ja-JP" altLang="en-US" dirty="0" smtClean="0">
                <a:latin typeface="Meiryo UI" panose="020B0604030504040204" pitchFamily="50" charset="-128"/>
                <a:ea typeface="Meiryo UI" panose="020B0604030504040204" pitchFamily="50" charset="-128"/>
                <a:cs typeface="Meiryo UI" panose="020B0604030504040204" pitchFamily="50" charset="-128"/>
              </a:rPr>
              <a:t>詳細</a:t>
            </a:r>
            <a:r>
              <a:rPr lang="en-US" altLang="ja-JP" dirty="0" smtClean="0">
                <a:latin typeface="Meiryo UI" panose="020B0604030504040204" pitchFamily="50" charset="-128"/>
                <a:ea typeface="Meiryo UI" panose="020B0604030504040204" pitchFamily="50" charset="-128"/>
                <a:cs typeface="Meiryo UI" panose="020B0604030504040204" pitchFamily="50" charset="-128"/>
              </a:rPr>
              <a:t>】</a:t>
            </a:r>
          </a:p>
        </p:txBody>
      </p:sp>
      <p:sp>
        <p:nvSpPr>
          <p:cNvPr id="4" name="コンテンツ プレースホルダー 3"/>
          <p:cNvSpPr>
            <a:spLocks noGrp="1"/>
          </p:cNvSpPr>
          <p:nvPr>
            <p:ph idx="13"/>
          </p:nvPr>
        </p:nvSpPr>
        <p:spPr>
          <a:xfrm>
            <a:off x="448494" y="1019175"/>
            <a:ext cx="8229600" cy="1329705"/>
          </a:xfrm>
          <a:ln>
            <a:solidFill>
              <a:schemeClr val="tx1"/>
            </a:solidFill>
          </a:ln>
        </p:spPr>
        <p:txBody>
          <a:bodyPr/>
          <a:lstStyle/>
          <a:p>
            <a:pPr marL="0" indent="0">
              <a:buNone/>
            </a:pPr>
            <a:r>
              <a:rPr kumimoji="1" lang="en-US" altLang="ja-JP" sz="1400" dirty="0" smtClean="0">
                <a:latin typeface="Meiryo UI" panose="020B0604030504040204" pitchFamily="50" charset="-128"/>
                <a:ea typeface="Meiryo UI" panose="020B0604030504040204" pitchFamily="50" charset="-128"/>
                <a:cs typeface="Meiryo UI" panose="020B0604030504040204" pitchFamily="50" charset="-128"/>
              </a:rPr>
              <a:t>【</a:t>
            </a:r>
            <a:r>
              <a:rPr lang="ja-JP" altLang="en-US" sz="1400" dirty="0" smtClean="0">
                <a:latin typeface="Meiryo UI" panose="020B0604030504040204" pitchFamily="50" charset="-128"/>
                <a:ea typeface="Meiryo UI" panose="020B0604030504040204" pitchFamily="50" charset="-128"/>
                <a:cs typeface="Meiryo UI" panose="020B0604030504040204" pitchFamily="50" charset="-128"/>
              </a:rPr>
              <a:t>要旨</a:t>
            </a:r>
            <a:r>
              <a:rPr lang="en-US" altLang="ja-JP" sz="1400" dirty="0" smtClean="0">
                <a:latin typeface="Meiryo UI" panose="020B0604030504040204" pitchFamily="50" charset="-128"/>
                <a:ea typeface="Meiryo UI" panose="020B0604030504040204" pitchFamily="50" charset="-128"/>
                <a:cs typeface="Meiryo UI" panose="020B0604030504040204" pitchFamily="50" charset="-128"/>
              </a:rPr>
              <a:t>】</a:t>
            </a:r>
          </a:p>
          <a:p>
            <a:pPr>
              <a:buFont typeface="Wingdings" panose="05000000000000000000" pitchFamily="2" charset="2"/>
              <a:buChar char="Ø"/>
            </a:pPr>
            <a:r>
              <a:rPr lang="ja-JP" altLang="en-US" sz="1400" dirty="0" smtClean="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smtClean="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r>
              <a:rPr lang="ja-JP" altLang="en-US" sz="1400" dirty="0" smtClean="0">
                <a:latin typeface="Meiryo UI" panose="020B0604030504040204" pitchFamily="50" charset="-128"/>
                <a:ea typeface="Meiryo UI" panose="020B0604030504040204" pitchFamily="50" charset="-128"/>
                <a:cs typeface="Meiryo UI" panose="020B0604030504040204" pitchFamily="50" charset="-128"/>
              </a:rPr>
              <a:t>　</a:t>
            </a:r>
            <a:r>
              <a:rPr lang="ja-JP" altLang="en-US" dirty="0" smtClean="0">
                <a:latin typeface="Meiryo UI" panose="020B0604030504040204" pitchFamily="50" charset="-128"/>
                <a:ea typeface="Meiryo UI" panose="020B0604030504040204" pitchFamily="50" charset="-128"/>
                <a:cs typeface="Meiryo UI" panose="020B0604030504040204" pitchFamily="50" charset="-128"/>
              </a:rPr>
              <a:t>●</a:t>
            </a:r>
            <a:r>
              <a:rPr lang="ja-JP" altLang="en-US" dirty="0">
                <a:latin typeface="Meiryo UI" panose="020B0604030504040204" pitchFamily="50" charset="-128"/>
                <a:ea typeface="Meiryo UI" panose="020B0604030504040204" pitchFamily="50" charset="-128"/>
                <a:cs typeface="Meiryo UI" panose="020B0604030504040204" pitchFamily="50" charset="-128"/>
              </a:rPr>
              <a:t>●●・・・</a:t>
            </a:r>
            <a:endParaRPr lang="en-US" altLang="ja-JP" dirty="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r>
              <a:rPr lang="ja-JP" altLang="en-US" dirty="0">
                <a:latin typeface="Meiryo UI" panose="020B0604030504040204" pitchFamily="50" charset="-128"/>
                <a:ea typeface="Meiryo UI" panose="020B0604030504040204" pitchFamily="50" charset="-128"/>
                <a:cs typeface="Meiryo UI" panose="020B0604030504040204" pitchFamily="50" charset="-128"/>
              </a:rPr>
              <a:t>　●●●・・</a:t>
            </a:r>
            <a:r>
              <a:rPr lang="ja-JP" altLang="en-US" dirty="0" smtClean="0">
                <a:latin typeface="Meiryo UI" panose="020B0604030504040204" pitchFamily="50" charset="-128"/>
                <a:ea typeface="Meiryo UI" panose="020B0604030504040204" pitchFamily="50" charset="-128"/>
                <a:cs typeface="Meiryo UI" panose="020B0604030504040204" pitchFamily="50" charset="-128"/>
              </a:rPr>
              <a:t>・</a:t>
            </a:r>
            <a:endParaRPr lang="en-US" altLang="ja-JP" dirty="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r>
              <a:rPr lang="ja-JP" altLang="en-US" dirty="0">
                <a:latin typeface="Meiryo UI" panose="020B0604030504040204" pitchFamily="50" charset="-128"/>
                <a:ea typeface="Meiryo UI" panose="020B0604030504040204" pitchFamily="50" charset="-128"/>
                <a:cs typeface="Meiryo UI" panose="020B0604030504040204" pitchFamily="50" charset="-128"/>
              </a:rPr>
              <a:t>　●●●・・</a:t>
            </a:r>
            <a:r>
              <a:rPr lang="ja-JP" altLang="en-US" dirty="0" smtClean="0">
                <a:latin typeface="Meiryo UI" panose="020B0604030504040204" pitchFamily="50" charset="-128"/>
                <a:ea typeface="Meiryo UI" panose="020B0604030504040204" pitchFamily="50" charset="-128"/>
                <a:cs typeface="Meiryo UI" panose="020B0604030504040204" pitchFamily="50" charset="-128"/>
              </a:rPr>
              <a:t>・</a:t>
            </a:r>
            <a:endParaRPr lang="en-US" altLang="ja-JP" dirty="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endParaRPr lang="en-US" altLang="ja-JP" sz="1400" dirty="0" smtClean="0">
              <a:latin typeface="Meiryo UI" panose="020B0604030504040204" pitchFamily="50" charset="-128"/>
              <a:ea typeface="Meiryo UI" panose="020B0604030504040204" pitchFamily="50" charset="-128"/>
              <a:cs typeface="Meiryo UI" panose="020B0604030504040204" pitchFamily="50" charset="-128"/>
            </a:endParaRPr>
          </a:p>
        </p:txBody>
      </p:sp>
      <p:sp>
        <p:nvSpPr>
          <p:cNvPr id="8" name="コンテンツ プレースホルダー 2"/>
          <p:cNvSpPr txBox="1">
            <a:spLocks/>
          </p:cNvSpPr>
          <p:nvPr/>
        </p:nvSpPr>
        <p:spPr>
          <a:xfrm>
            <a:off x="830742" y="3068960"/>
            <a:ext cx="7704856" cy="3096344"/>
          </a:xfrm>
          <a:prstGeom prst="rect">
            <a:avLst/>
          </a:prstGeom>
          <a:ln>
            <a:noFill/>
            <a:prstDash val="sysDot"/>
          </a:ln>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kumimoji="1" sz="1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kumimoji="1" sz="16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kumimoji="1" sz="14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kumimoji="1" sz="14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a:lstStyle>
          <a:p>
            <a:pPr>
              <a:buFont typeface="Wingdings" panose="05000000000000000000" pitchFamily="2" charset="2"/>
              <a:buChar char="p"/>
            </a:pPr>
            <a:endPar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10" name="スライド番号プレースホルダー 9"/>
          <p:cNvSpPr>
            <a:spLocks noGrp="1"/>
          </p:cNvSpPr>
          <p:nvPr>
            <p:ph type="sldNum" sz="quarter" idx="12"/>
          </p:nvPr>
        </p:nvSpPr>
        <p:spPr/>
        <p:txBody>
          <a:bodyPr/>
          <a:lstStyle/>
          <a:p>
            <a:fld id="{5D22E163-5177-42DA-92F3-6E521FD5D760}" type="slidenum">
              <a:rPr kumimoji="1" lang="ja-JP" altLang="en-US" smtClean="0"/>
              <a:t>11</a:t>
            </a:fld>
            <a:endParaRPr kumimoji="1" lang="ja-JP" altLang="en-US" dirty="0"/>
          </a:p>
        </p:txBody>
      </p:sp>
      <p:sp>
        <p:nvSpPr>
          <p:cNvPr id="11" name="フッター プレースホルダー 4"/>
          <p:cNvSpPr txBox="1">
            <a:spLocks/>
          </p:cNvSpPr>
          <p:nvPr/>
        </p:nvSpPr>
        <p:spPr>
          <a:xfrm>
            <a:off x="467544" y="6356350"/>
            <a:ext cx="5552256" cy="365125"/>
          </a:xfrm>
          <a:prstGeom prst="rect">
            <a:avLst/>
          </a:prstGeom>
        </p:spPr>
        <p:txBody>
          <a:bodyPr vert="horz" lIns="91440" tIns="45720" rIns="91440" bIns="45720" rtlCol="0" anchor="ctr"/>
          <a:lstStyle>
            <a:defPPr>
              <a:defRPr lang="ja-JP"/>
            </a:defPPr>
            <a:lvl1pPr marL="0" algn="ct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l"/>
            <a:r>
              <a:rPr lang="ja-JP" altLang="en-US" sz="700" dirty="0">
                <a:latin typeface="Meiryo UI" panose="020B0604030504040204" pitchFamily="50" charset="-128"/>
                <a:ea typeface="Meiryo UI" panose="020B0604030504040204" pitchFamily="50" charset="-128"/>
                <a:cs typeface="Meiryo UI" panose="020B0604030504040204" pitchFamily="50" charset="-128"/>
              </a:rPr>
              <a:t>平成３０年度 補正予算災害時にも再生可能エネルギーを供給力として稼働可能とするための蓄電池等補助金</a:t>
            </a:r>
          </a:p>
          <a:p>
            <a:pPr algn="l"/>
            <a:r>
              <a:rPr lang="ja-JP" altLang="en-US" sz="700" dirty="0">
                <a:latin typeface="Meiryo UI" panose="020B0604030504040204" pitchFamily="50" charset="-128"/>
                <a:ea typeface="Meiryo UI" panose="020B0604030504040204" pitchFamily="50" charset="-128"/>
                <a:cs typeface="Meiryo UI" panose="020B0604030504040204" pitchFamily="50" charset="-128"/>
              </a:rPr>
              <a:t>（地域マイクログリッド構築支援事業のうち、地域マイクログリッド構築事業）</a:t>
            </a:r>
            <a:endParaRPr lang="en-US" altLang="ja-JP" sz="700" dirty="0">
              <a:latin typeface="Meiryo UI" panose="020B0604030504040204" pitchFamily="50" charset="-128"/>
              <a:ea typeface="Meiryo UI" panose="020B0604030504040204" pitchFamily="50" charset="-128"/>
              <a:cs typeface="Meiryo UI" panose="020B0604030504040204" pitchFamily="50" charset="-128"/>
            </a:endParaRPr>
          </a:p>
          <a:p>
            <a:pPr algn="l"/>
            <a:endParaRPr lang="ja-JP" altLang="en-US" sz="7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2" name="正方形/長方形 11"/>
          <p:cNvSpPr/>
          <p:nvPr/>
        </p:nvSpPr>
        <p:spPr>
          <a:xfrm>
            <a:off x="-11324" y="0"/>
            <a:ext cx="2848136" cy="36004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US" altLang="ja-JP" sz="11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2-9</a:t>
            </a:r>
            <a:r>
              <a:rPr lang="ja-JP" altLang="en-US" sz="11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　地域マイクログリッド構築概要資料</a:t>
            </a:r>
            <a:endParaRPr kumimoji="1" lang="ja-JP" altLang="en-US" sz="11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spTree>
    <p:extLst>
      <p:ext uri="{BB962C8B-B14F-4D97-AF65-F5344CB8AC3E}">
        <p14:creationId xmlns:p14="http://schemas.microsoft.com/office/powerpoint/2010/main" val="232409989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36512" y="836713"/>
            <a:ext cx="9217024" cy="792088"/>
          </a:xfrm>
        </p:spPr>
        <p:txBody>
          <a:bodyPr>
            <a:normAutofit/>
          </a:bodyPr>
          <a:lstStyle/>
          <a:p>
            <a:r>
              <a:rPr kumimoji="1" lang="ja-JP" altLang="en-US" sz="2400" dirty="0" smtClean="0">
                <a:latin typeface="Meiryo UI" panose="020B0604030504040204" pitchFamily="50" charset="-128"/>
                <a:ea typeface="Meiryo UI" panose="020B0604030504040204" pitchFamily="50" charset="-128"/>
                <a:cs typeface="Meiryo UI" panose="020B0604030504040204" pitchFamily="50" charset="-128"/>
              </a:rPr>
              <a:t>例）</a:t>
            </a:r>
            <a:r>
              <a:rPr kumimoji="1" lang="en-US" altLang="ja-JP" sz="2400" dirty="0" smtClean="0">
                <a:latin typeface="Meiryo UI" panose="020B0604030504040204" pitchFamily="50" charset="-128"/>
                <a:ea typeface="Meiryo UI" panose="020B0604030504040204" pitchFamily="50" charset="-128"/>
                <a:cs typeface="Meiryo UI" panose="020B0604030504040204" pitchFamily="50" charset="-128"/>
              </a:rPr>
              <a:t>【</a:t>
            </a:r>
            <a:r>
              <a:rPr kumimoji="1" lang="ja-JP" altLang="en-US" sz="2400" dirty="0" smtClean="0">
                <a:latin typeface="Meiryo UI" panose="020B0604030504040204" pitchFamily="50" charset="-128"/>
                <a:ea typeface="Meiryo UI" panose="020B0604030504040204" pitchFamily="50" charset="-128"/>
                <a:cs typeface="Meiryo UI" panose="020B0604030504040204" pitchFamily="50" charset="-128"/>
              </a:rPr>
              <a:t>○○市　地域マイクログリッド構築概要</a:t>
            </a:r>
            <a:r>
              <a:rPr kumimoji="1" lang="en-US" altLang="ja-JP" sz="2400" dirty="0" smtClean="0">
                <a:latin typeface="Meiryo UI" panose="020B0604030504040204" pitchFamily="50" charset="-128"/>
                <a:ea typeface="Meiryo UI" panose="020B0604030504040204" pitchFamily="50" charset="-128"/>
                <a:cs typeface="Meiryo UI" panose="020B0604030504040204" pitchFamily="50" charset="-128"/>
              </a:rPr>
              <a:t>】</a:t>
            </a:r>
            <a:endParaRPr kumimoji="1" lang="ja-JP" altLang="en-US" sz="2400" dirty="0">
              <a:latin typeface="Meiryo UI" panose="020B0604030504040204" pitchFamily="50" charset="-128"/>
              <a:ea typeface="Meiryo UI" panose="020B0604030504040204" pitchFamily="50" charset="-128"/>
              <a:cs typeface="Meiryo UI" panose="020B0604030504040204" pitchFamily="50" charset="-128"/>
            </a:endParaRPr>
          </a:p>
        </p:txBody>
      </p:sp>
      <p:graphicFrame>
        <p:nvGraphicFramePr>
          <p:cNvPr id="4" name="表 3"/>
          <p:cNvGraphicFramePr>
            <a:graphicFrameLocks noGrp="1"/>
          </p:cNvGraphicFramePr>
          <p:nvPr>
            <p:extLst>
              <p:ext uri="{D42A27DB-BD31-4B8C-83A1-F6EECF244321}">
                <p14:modId xmlns:p14="http://schemas.microsoft.com/office/powerpoint/2010/main" val="2369378678"/>
              </p:ext>
            </p:extLst>
          </p:nvPr>
        </p:nvGraphicFramePr>
        <p:xfrm>
          <a:off x="683568" y="2060846"/>
          <a:ext cx="7776864" cy="1524000"/>
        </p:xfrm>
        <a:graphic>
          <a:graphicData uri="http://schemas.openxmlformats.org/drawingml/2006/table">
            <a:tbl>
              <a:tblPr firstRow="1" bandRow="1">
                <a:tableStyleId>{5940675A-B579-460E-94D1-54222C63F5DA}</a:tableStyleId>
              </a:tblPr>
              <a:tblGrid>
                <a:gridCol w="2736304"/>
                <a:gridCol w="5040560"/>
              </a:tblGrid>
              <a:tr h="288032">
                <a:tc>
                  <a:txBody>
                    <a:bodyPr/>
                    <a:lstStyle/>
                    <a:p>
                      <a:r>
                        <a:rPr kumimoji="1" lang="ja-JP" altLang="en-US" sz="1400" dirty="0" smtClean="0">
                          <a:latin typeface="Meiryo UI" panose="020B0604030504040204" pitchFamily="50" charset="-128"/>
                          <a:ea typeface="Meiryo UI" panose="020B0604030504040204" pitchFamily="50" charset="-128"/>
                          <a:cs typeface="Meiryo UI" panose="020B0604030504040204" pitchFamily="50" charset="-128"/>
                        </a:rPr>
                        <a:t>補助事業者①</a:t>
                      </a:r>
                      <a:endParaRPr kumimoji="1" lang="en-US" altLang="ja-JP" sz="1400" dirty="0" smtClean="0">
                        <a:latin typeface="Meiryo UI" panose="020B0604030504040204" pitchFamily="50" charset="-128"/>
                        <a:ea typeface="Meiryo UI" panose="020B0604030504040204" pitchFamily="50" charset="-128"/>
                        <a:cs typeface="Meiryo UI" panose="020B0604030504040204" pitchFamily="50" charset="-128"/>
                      </a:endParaRPr>
                    </a:p>
                  </a:txBody>
                  <a:tcPr/>
                </a:tc>
                <a:tc>
                  <a:txBody>
                    <a:bodyPr/>
                    <a:lstStyle/>
                    <a:p>
                      <a:r>
                        <a:rPr kumimoji="1" lang="ja-JP" altLang="en-US" sz="1400" dirty="0" smtClean="0">
                          <a:latin typeface="Meiryo UI" panose="020B0604030504040204" pitchFamily="50" charset="-128"/>
                          <a:ea typeface="Meiryo UI" panose="020B0604030504040204" pitchFamily="50" charset="-128"/>
                          <a:cs typeface="Meiryo UI" panose="020B0604030504040204" pitchFamily="50" charset="-128"/>
                        </a:rPr>
                        <a:t>●●●●株式会社</a:t>
                      </a:r>
                      <a:endParaRPr kumimoji="1" lang="ja-JP" altLang="en-US" sz="1400" dirty="0">
                        <a:latin typeface="Meiryo UI" panose="020B0604030504040204" pitchFamily="50" charset="-128"/>
                        <a:ea typeface="Meiryo UI" panose="020B0604030504040204" pitchFamily="50" charset="-128"/>
                        <a:cs typeface="Meiryo UI" panose="020B0604030504040204" pitchFamily="50" charset="-128"/>
                      </a:endParaRPr>
                    </a:p>
                  </a:txBody>
                  <a:tcPr/>
                </a:tc>
              </a:tr>
              <a:tr h="288032">
                <a:tc>
                  <a:txBody>
                    <a:bodyPr/>
                    <a:lstStyle/>
                    <a:p>
                      <a:r>
                        <a:rPr kumimoji="1" lang="ja-JP" altLang="en-US" sz="1400" dirty="0" smtClean="0">
                          <a:latin typeface="Meiryo UI" panose="020B0604030504040204" pitchFamily="50" charset="-128"/>
                          <a:ea typeface="Meiryo UI" panose="020B0604030504040204" pitchFamily="50" charset="-128"/>
                          <a:cs typeface="Meiryo UI" panose="020B0604030504040204" pitchFamily="50" charset="-128"/>
                        </a:rPr>
                        <a:t>補助事業者②</a:t>
                      </a:r>
                      <a:endParaRPr kumimoji="1" lang="en-US" altLang="ja-JP" sz="1400" dirty="0" smtClean="0">
                        <a:latin typeface="Meiryo UI" panose="020B0604030504040204" pitchFamily="50" charset="-128"/>
                        <a:ea typeface="Meiryo UI" panose="020B0604030504040204" pitchFamily="50" charset="-128"/>
                        <a:cs typeface="Meiryo UI" panose="020B0604030504040204" pitchFamily="50" charset="-128"/>
                      </a:endParaRPr>
                    </a:p>
                  </a:txBody>
                  <a:tcPr/>
                </a:tc>
                <a:tc>
                  <a:txBody>
                    <a:bodyPr/>
                    <a:lstStyle/>
                    <a:p>
                      <a:endParaRPr kumimoji="1" lang="ja-JP" altLang="en-US" sz="1400" dirty="0">
                        <a:latin typeface="Meiryo UI" panose="020B0604030504040204" pitchFamily="50" charset="-128"/>
                        <a:ea typeface="Meiryo UI" panose="020B0604030504040204" pitchFamily="50" charset="-128"/>
                        <a:cs typeface="Meiryo UI" panose="020B0604030504040204" pitchFamily="50" charset="-128"/>
                      </a:endParaRPr>
                    </a:p>
                  </a:txBody>
                  <a:tcPr/>
                </a:tc>
              </a:tr>
              <a:tr h="288032">
                <a:tc>
                  <a:txBody>
                    <a:bodyPr/>
                    <a:lstStyle/>
                    <a:p>
                      <a:r>
                        <a:rPr kumimoji="1" lang="ja-JP" altLang="en-US" sz="1400" dirty="0" smtClean="0">
                          <a:latin typeface="Meiryo UI" panose="020B0604030504040204" pitchFamily="50" charset="-128"/>
                          <a:ea typeface="Meiryo UI" panose="020B0604030504040204" pitchFamily="50" charset="-128"/>
                          <a:cs typeface="Meiryo UI" panose="020B0604030504040204" pitchFamily="50" charset="-128"/>
                        </a:rPr>
                        <a:t>地方公共団体</a:t>
                      </a:r>
                      <a:endParaRPr kumimoji="1" lang="ja-JP" altLang="en-US" sz="1400" dirty="0">
                        <a:latin typeface="Meiryo UI" panose="020B0604030504040204" pitchFamily="50" charset="-128"/>
                        <a:ea typeface="Meiryo UI" panose="020B0604030504040204" pitchFamily="50" charset="-128"/>
                        <a:cs typeface="Meiryo UI" panose="020B0604030504040204" pitchFamily="50" charset="-128"/>
                      </a:endParaRPr>
                    </a:p>
                  </a:txBody>
                  <a:tcPr/>
                </a:tc>
                <a:tc>
                  <a:txBody>
                    <a:bodyPr/>
                    <a:lstStyle/>
                    <a:p>
                      <a:r>
                        <a:rPr kumimoji="1" lang="ja-JP" altLang="en-US" sz="1400" dirty="0" smtClean="0">
                          <a:latin typeface="Meiryo UI" panose="020B0604030504040204" pitchFamily="50" charset="-128"/>
                          <a:ea typeface="Meiryo UI" panose="020B0604030504040204" pitchFamily="50" charset="-128"/>
                          <a:cs typeface="Meiryo UI" panose="020B0604030504040204" pitchFamily="50" charset="-128"/>
                        </a:rPr>
                        <a:t>○○市</a:t>
                      </a:r>
                      <a:endParaRPr kumimoji="1" lang="ja-JP" altLang="en-US" sz="1400" dirty="0">
                        <a:latin typeface="Meiryo UI" panose="020B0604030504040204" pitchFamily="50" charset="-128"/>
                        <a:ea typeface="Meiryo UI" panose="020B0604030504040204" pitchFamily="50" charset="-128"/>
                        <a:cs typeface="Meiryo UI" panose="020B0604030504040204" pitchFamily="50" charset="-128"/>
                      </a:endParaRPr>
                    </a:p>
                  </a:txBody>
                  <a:tcPr/>
                </a:tc>
              </a:tr>
              <a:tr h="288032">
                <a:tc>
                  <a:txBody>
                    <a:bodyPr/>
                    <a:lstStyle/>
                    <a:p>
                      <a:r>
                        <a:rPr kumimoji="1" lang="ja-JP" altLang="en-US" sz="1400" dirty="0" smtClean="0">
                          <a:latin typeface="Meiryo UI" panose="020B0604030504040204" pitchFamily="50" charset="-128"/>
                          <a:ea typeface="Meiryo UI" panose="020B0604030504040204" pitchFamily="50" charset="-128"/>
                          <a:cs typeface="Meiryo UI" panose="020B0604030504040204" pitchFamily="50" charset="-128"/>
                        </a:rPr>
                        <a:t>一般送配電事業者</a:t>
                      </a:r>
                      <a:endParaRPr kumimoji="1" lang="ja-JP" altLang="en-US" sz="1400" dirty="0">
                        <a:latin typeface="Meiryo UI" panose="020B0604030504040204" pitchFamily="50" charset="-128"/>
                        <a:ea typeface="Meiryo UI" panose="020B0604030504040204" pitchFamily="50" charset="-128"/>
                        <a:cs typeface="Meiryo UI" panose="020B0604030504040204" pitchFamily="50" charset="-128"/>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400" dirty="0" smtClean="0">
                          <a:latin typeface="Meiryo UI" panose="020B0604030504040204" pitchFamily="50" charset="-128"/>
                          <a:ea typeface="Meiryo UI" panose="020B0604030504040204" pitchFamily="50" charset="-128"/>
                          <a:cs typeface="Meiryo UI" panose="020B0604030504040204" pitchFamily="50" charset="-128"/>
                        </a:rPr>
                        <a:t>▲▲▲▲株式会社</a:t>
                      </a:r>
                    </a:p>
                  </a:txBody>
                  <a:tcPr/>
                </a:tc>
              </a:tr>
              <a:tr h="288032">
                <a:tc>
                  <a:txBody>
                    <a:bodyPr/>
                    <a:lstStyle/>
                    <a:p>
                      <a:r>
                        <a:rPr kumimoji="1" lang="ja-JP" altLang="en-US" sz="1400" dirty="0" smtClean="0">
                          <a:latin typeface="Meiryo UI" panose="020B0604030504040204" pitchFamily="50" charset="-128"/>
                          <a:ea typeface="Meiryo UI" panose="020B0604030504040204" pitchFamily="50" charset="-128"/>
                          <a:cs typeface="Meiryo UI" panose="020B0604030504040204" pitchFamily="50" charset="-128"/>
                        </a:rPr>
                        <a:t>主な再エネルギー発電設備</a:t>
                      </a:r>
                      <a:endParaRPr kumimoji="1" lang="ja-JP" altLang="en-US" sz="1400" dirty="0">
                        <a:latin typeface="Meiryo UI" panose="020B0604030504040204" pitchFamily="50" charset="-128"/>
                        <a:ea typeface="Meiryo UI" panose="020B0604030504040204" pitchFamily="50" charset="-128"/>
                        <a:cs typeface="Meiryo UI" panose="020B0604030504040204" pitchFamily="50" charset="-128"/>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400" dirty="0" smtClean="0">
                          <a:latin typeface="Meiryo UI" panose="020B0604030504040204" pitchFamily="50" charset="-128"/>
                          <a:ea typeface="Meiryo UI" panose="020B0604030504040204" pitchFamily="50" charset="-128"/>
                          <a:cs typeface="Meiryo UI" panose="020B0604030504040204" pitchFamily="50" charset="-128"/>
                        </a:rPr>
                        <a:t>太陽光発電設備、風力発電設備</a:t>
                      </a:r>
                    </a:p>
                  </a:txBody>
                  <a:tcPr/>
                </a:tc>
              </a:tr>
            </a:tbl>
          </a:graphicData>
        </a:graphic>
      </p:graphicFrame>
      <p:sp>
        <p:nvSpPr>
          <p:cNvPr id="6" name="フッター プレースホルダー 4"/>
          <p:cNvSpPr txBox="1">
            <a:spLocks/>
          </p:cNvSpPr>
          <p:nvPr/>
        </p:nvSpPr>
        <p:spPr>
          <a:xfrm>
            <a:off x="467544" y="6356350"/>
            <a:ext cx="5552256" cy="365125"/>
          </a:xfrm>
          <a:prstGeom prst="rect">
            <a:avLst/>
          </a:prstGeom>
        </p:spPr>
        <p:txBody>
          <a:bodyPr vert="horz" lIns="91440" tIns="45720" rIns="91440" bIns="45720" rtlCol="0" anchor="ctr"/>
          <a:lstStyle>
            <a:defPPr>
              <a:defRPr lang="ja-JP"/>
            </a:defPPr>
            <a:lvl1pPr marL="0" algn="ct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l"/>
            <a:r>
              <a:rPr lang="ja-JP" altLang="en-US" sz="700" dirty="0">
                <a:latin typeface="Meiryo UI" panose="020B0604030504040204" pitchFamily="50" charset="-128"/>
                <a:ea typeface="Meiryo UI" panose="020B0604030504040204" pitchFamily="50" charset="-128"/>
                <a:cs typeface="Meiryo UI" panose="020B0604030504040204" pitchFamily="50" charset="-128"/>
              </a:rPr>
              <a:t>平成３０年度 補正予算災害時にも再生可能エネルギーを供給力として稼働可能とするための蓄電池等補助金</a:t>
            </a:r>
          </a:p>
          <a:p>
            <a:pPr algn="l"/>
            <a:r>
              <a:rPr lang="ja-JP" altLang="en-US" sz="700" dirty="0">
                <a:latin typeface="Meiryo UI" panose="020B0604030504040204" pitchFamily="50" charset="-128"/>
                <a:ea typeface="Meiryo UI" panose="020B0604030504040204" pitchFamily="50" charset="-128"/>
                <a:cs typeface="Meiryo UI" panose="020B0604030504040204" pitchFamily="50" charset="-128"/>
              </a:rPr>
              <a:t>（地域マイクログリッド構築支援事業のうち、地域マイクログリッド構築事業）</a:t>
            </a:r>
            <a:endParaRPr lang="en-US" altLang="ja-JP" sz="700" dirty="0">
              <a:latin typeface="Meiryo UI" panose="020B0604030504040204" pitchFamily="50" charset="-128"/>
              <a:ea typeface="Meiryo UI" panose="020B0604030504040204" pitchFamily="50" charset="-128"/>
              <a:cs typeface="Meiryo UI" panose="020B0604030504040204" pitchFamily="50" charset="-128"/>
            </a:endParaRPr>
          </a:p>
          <a:p>
            <a:pPr algn="l"/>
            <a:endParaRPr lang="ja-JP" altLang="en-US" sz="7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5" name="正方形/長方形 4"/>
          <p:cNvSpPr/>
          <p:nvPr/>
        </p:nvSpPr>
        <p:spPr>
          <a:xfrm>
            <a:off x="-11324" y="0"/>
            <a:ext cx="2848136" cy="36004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kumimoji="1" lang="en-US" altLang="ja-JP" sz="11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2-9</a:t>
            </a:r>
            <a:r>
              <a:rPr lang="ja-JP" altLang="en-US" sz="11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　地域マイクログリッド構築概要資料</a:t>
            </a:r>
            <a:endParaRPr kumimoji="1" lang="ja-JP" altLang="en-US" sz="11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spTree>
    <p:extLst>
      <p:ext uri="{BB962C8B-B14F-4D97-AF65-F5344CB8AC3E}">
        <p14:creationId xmlns:p14="http://schemas.microsoft.com/office/powerpoint/2010/main" val="391680113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altLang="ja-JP" dirty="0" smtClean="0">
                <a:latin typeface="Meiryo UI" panose="020B0604030504040204" pitchFamily="50" charset="-128"/>
                <a:ea typeface="Meiryo UI" panose="020B0604030504040204" pitchFamily="50" charset="-128"/>
                <a:cs typeface="Meiryo UI" panose="020B0604030504040204" pitchFamily="50" charset="-128"/>
              </a:rPr>
              <a:t>1</a:t>
            </a:r>
            <a:r>
              <a:rPr lang="ja-JP" altLang="en-US" dirty="0" err="1" smtClean="0">
                <a:latin typeface="Meiryo UI" panose="020B0604030504040204" pitchFamily="50" charset="-128"/>
                <a:ea typeface="Meiryo UI" panose="020B0604030504040204" pitchFamily="50" charset="-128"/>
                <a:cs typeface="Meiryo UI" panose="020B0604030504040204" pitchFamily="50" charset="-128"/>
              </a:rPr>
              <a:t>．</a:t>
            </a:r>
            <a:r>
              <a:rPr lang="ja-JP" altLang="en-US" dirty="0" smtClean="0">
                <a:latin typeface="Meiryo UI" panose="020B0604030504040204" pitchFamily="50" charset="-128"/>
                <a:ea typeface="Meiryo UI" panose="020B0604030504040204" pitchFamily="50" charset="-128"/>
                <a:cs typeface="Meiryo UI" panose="020B0604030504040204" pitchFamily="50" charset="-128"/>
              </a:rPr>
              <a:t>系統</a:t>
            </a:r>
            <a:r>
              <a:rPr lang="ja-JP" altLang="en-US" dirty="0">
                <a:latin typeface="Meiryo UI" panose="020B0604030504040204" pitchFamily="50" charset="-128"/>
                <a:ea typeface="Meiryo UI" panose="020B0604030504040204" pitchFamily="50" charset="-128"/>
                <a:cs typeface="Meiryo UI" panose="020B0604030504040204" pitchFamily="50" charset="-128"/>
              </a:rPr>
              <a:t>の配電線の活用</a:t>
            </a:r>
            <a:endParaRPr kumimoji="1" lang="ja-JP" altLang="en-US"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3" name="コンテンツ プレースホルダー 2"/>
          <p:cNvSpPr>
            <a:spLocks noGrp="1"/>
          </p:cNvSpPr>
          <p:nvPr>
            <p:ph idx="1"/>
          </p:nvPr>
        </p:nvSpPr>
        <p:spPr>
          <a:xfrm>
            <a:off x="457200" y="980728"/>
            <a:ext cx="8229600" cy="5328592"/>
          </a:xfrm>
          <a:ln>
            <a:solidFill>
              <a:schemeClr val="tx1"/>
            </a:solidFill>
          </a:ln>
        </p:spPr>
        <p:txBody>
          <a:bodyPr>
            <a:normAutofit/>
          </a:bodyPr>
          <a:lstStyle/>
          <a:p>
            <a:pPr marL="0" indent="0">
              <a:buNone/>
            </a:pPr>
            <a:r>
              <a:rPr kumimoji="1" lang="en-US" altLang="ja-JP" dirty="0" smtClean="0">
                <a:latin typeface="Meiryo UI" panose="020B0604030504040204" pitchFamily="50" charset="-128"/>
                <a:ea typeface="Meiryo UI" panose="020B0604030504040204" pitchFamily="50" charset="-128"/>
                <a:cs typeface="Meiryo UI" panose="020B0604030504040204" pitchFamily="50" charset="-128"/>
              </a:rPr>
              <a:t>【</a:t>
            </a:r>
            <a:r>
              <a:rPr kumimoji="1" lang="ja-JP" altLang="en-US" dirty="0" smtClean="0">
                <a:latin typeface="Meiryo UI" panose="020B0604030504040204" pitchFamily="50" charset="-128"/>
                <a:ea typeface="Meiryo UI" panose="020B0604030504040204" pitchFamily="50" charset="-128"/>
                <a:cs typeface="Meiryo UI" panose="020B0604030504040204" pitchFamily="50" charset="-128"/>
              </a:rPr>
              <a:t>地域マイクログリッド概要図</a:t>
            </a:r>
            <a:r>
              <a:rPr lang="en-US" altLang="ja-JP" dirty="0" smtClean="0">
                <a:latin typeface="Meiryo UI" panose="020B0604030504040204" pitchFamily="50" charset="-128"/>
                <a:ea typeface="Meiryo UI" panose="020B0604030504040204" pitchFamily="50" charset="-128"/>
                <a:cs typeface="Meiryo UI" panose="020B0604030504040204" pitchFamily="50" charset="-128"/>
              </a:rPr>
              <a:t>】</a:t>
            </a:r>
          </a:p>
        </p:txBody>
      </p:sp>
      <p:sp>
        <p:nvSpPr>
          <p:cNvPr id="8" name="コンテンツ プレースホルダー 2"/>
          <p:cNvSpPr txBox="1">
            <a:spLocks/>
          </p:cNvSpPr>
          <p:nvPr/>
        </p:nvSpPr>
        <p:spPr>
          <a:xfrm>
            <a:off x="830742" y="1412776"/>
            <a:ext cx="7704856" cy="3096344"/>
          </a:xfrm>
          <a:prstGeom prst="rect">
            <a:avLst/>
          </a:prstGeom>
          <a:ln>
            <a:noFill/>
            <a:prstDash val="sysDot"/>
          </a:ln>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kumimoji="1" sz="1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kumimoji="1" sz="16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kumimoji="1" sz="14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kumimoji="1" sz="14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a:lstStyle>
          <a:p>
            <a:pPr marL="0" indent="0">
              <a:buFont typeface="Arial" panose="020B0604020202020204" pitchFamily="34" charset="0"/>
              <a:buNone/>
            </a:pPr>
            <a:endPar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10" name="スライド番号プレースホルダー 9"/>
          <p:cNvSpPr>
            <a:spLocks noGrp="1"/>
          </p:cNvSpPr>
          <p:nvPr>
            <p:ph type="sldNum" sz="quarter" idx="12"/>
          </p:nvPr>
        </p:nvSpPr>
        <p:spPr/>
        <p:txBody>
          <a:bodyPr/>
          <a:lstStyle/>
          <a:p>
            <a:fld id="{5D22E163-5177-42DA-92F3-6E521FD5D760}" type="slidenum">
              <a:rPr kumimoji="1" lang="ja-JP" altLang="en-US" smtClean="0"/>
              <a:t>3</a:t>
            </a:fld>
            <a:endParaRPr kumimoji="1" lang="ja-JP" altLang="en-US" dirty="0"/>
          </a:p>
        </p:txBody>
      </p:sp>
      <p:sp>
        <p:nvSpPr>
          <p:cNvPr id="11" name="フッター プレースホルダー 4"/>
          <p:cNvSpPr txBox="1">
            <a:spLocks/>
          </p:cNvSpPr>
          <p:nvPr/>
        </p:nvSpPr>
        <p:spPr>
          <a:xfrm>
            <a:off x="467544" y="6356350"/>
            <a:ext cx="5552256" cy="365125"/>
          </a:xfrm>
          <a:prstGeom prst="rect">
            <a:avLst/>
          </a:prstGeom>
        </p:spPr>
        <p:txBody>
          <a:bodyPr vert="horz" lIns="91440" tIns="45720" rIns="91440" bIns="45720" rtlCol="0" anchor="ctr"/>
          <a:lstStyle>
            <a:defPPr>
              <a:defRPr lang="ja-JP"/>
            </a:defPPr>
            <a:lvl1pPr marL="0" algn="ct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l"/>
            <a:r>
              <a:rPr lang="ja-JP" altLang="en-US" sz="700" dirty="0">
                <a:latin typeface="Meiryo UI" panose="020B0604030504040204" pitchFamily="50" charset="-128"/>
                <a:ea typeface="Meiryo UI" panose="020B0604030504040204" pitchFamily="50" charset="-128"/>
                <a:cs typeface="Meiryo UI" panose="020B0604030504040204" pitchFamily="50" charset="-128"/>
              </a:rPr>
              <a:t>平成３０年度 補正予算災害時にも再生可能エネルギーを供給力として稼働可能とするための蓄電池等補助金</a:t>
            </a:r>
          </a:p>
          <a:p>
            <a:pPr algn="l"/>
            <a:r>
              <a:rPr lang="ja-JP" altLang="en-US" sz="700" dirty="0">
                <a:latin typeface="Meiryo UI" panose="020B0604030504040204" pitchFamily="50" charset="-128"/>
                <a:ea typeface="Meiryo UI" panose="020B0604030504040204" pitchFamily="50" charset="-128"/>
                <a:cs typeface="Meiryo UI" panose="020B0604030504040204" pitchFamily="50" charset="-128"/>
              </a:rPr>
              <a:t>（地域マイクログリッド構築支援事業のうち、地域マイクログリッド構築事業）</a:t>
            </a:r>
            <a:endParaRPr lang="en-US" altLang="ja-JP" sz="700" dirty="0">
              <a:latin typeface="Meiryo UI" panose="020B0604030504040204" pitchFamily="50" charset="-128"/>
              <a:ea typeface="Meiryo UI" panose="020B0604030504040204" pitchFamily="50" charset="-128"/>
              <a:cs typeface="Meiryo UI" panose="020B0604030504040204" pitchFamily="50" charset="-128"/>
            </a:endParaRPr>
          </a:p>
          <a:p>
            <a:pPr algn="l"/>
            <a:endParaRPr lang="ja-JP" altLang="en-US" sz="7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2" name="正方形/長方形 11"/>
          <p:cNvSpPr/>
          <p:nvPr/>
        </p:nvSpPr>
        <p:spPr>
          <a:xfrm>
            <a:off x="-11324" y="0"/>
            <a:ext cx="2848136" cy="36004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kumimoji="1" lang="en-US" altLang="ja-JP" sz="11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2-9</a:t>
            </a:r>
            <a:r>
              <a:rPr lang="ja-JP" altLang="en-US" sz="11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　地域マイクログリッド構築概要資料</a:t>
            </a:r>
            <a:endParaRPr kumimoji="1" lang="ja-JP" altLang="en-US" sz="11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spTree>
    <p:extLst>
      <p:ext uri="{BB962C8B-B14F-4D97-AF65-F5344CB8AC3E}">
        <p14:creationId xmlns:p14="http://schemas.microsoft.com/office/powerpoint/2010/main" val="221125875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altLang="ja-JP" dirty="0" smtClean="0">
                <a:latin typeface="Meiryo UI" panose="020B0604030504040204" pitchFamily="50" charset="-128"/>
                <a:ea typeface="Meiryo UI" panose="020B0604030504040204" pitchFamily="50" charset="-128"/>
                <a:cs typeface="Meiryo UI" panose="020B0604030504040204" pitchFamily="50" charset="-128"/>
              </a:rPr>
              <a:t>2</a:t>
            </a:r>
            <a:r>
              <a:rPr lang="ja-JP" altLang="en-US" dirty="0" err="1" smtClean="0">
                <a:latin typeface="Meiryo UI" panose="020B0604030504040204" pitchFamily="50" charset="-128"/>
                <a:ea typeface="Meiryo UI" panose="020B0604030504040204" pitchFamily="50" charset="-128"/>
                <a:cs typeface="Meiryo UI" panose="020B0604030504040204" pitchFamily="50" charset="-128"/>
              </a:rPr>
              <a:t>．</a:t>
            </a:r>
            <a:r>
              <a:rPr lang="ja-JP" altLang="en-US" dirty="0">
                <a:latin typeface="Meiryo UI" panose="020B0604030504040204" pitchFamily="50" charset="-128"/>
                <a:ea typeface="Meiryo UI" panose="020B0604030504040204" pitchFamily="50" charset="-128"/>
                <a:cs typeface="Meiryo UI" panose="020B0604030504040204" pitchFamily="50" charset="-128"/>
              </a:rPr>
              <a:t>地域特性を反映したエネルギーの</a:t>
            </a:r>
            <a:r>
              <a:rPr lang="ja-JP" altLang="en-US" dirty="0" smtClean="0">
                <a:latin typeface="Meiryo UI" panose="020B0604030504040204" pitchFamily="50" charset="-128"/>
                <a:ea typeface="Meiryo UI" panose="020B0604030504040204" pitchFamily="50" charset="-128"/>
                <a:cs typeface="Meiryo UI" panose="020B0604030504040204" pitchFamily="50" charset="-128"/>
              </a:rPr>
              <a:t>活用</a:t>
            </a:r>
            <a:endParaRPr kumimoji="1" lang="ja-JP" altLang="en-US"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3" name="コンテンツ プレースホルダー 2"/>
          <p:cNvSpPr>
            <a:spLocks noGrp="1"/>
          </p:cNvSpPr>
          <p:nvPr>
            <p:ph idx="1"/>
          </p:nvPr>
        </p:nvSpPr>
        <p:spPr>
          <a:xfrm>
            <a:off x="457200" y="2564904"/>
            <a:ext cx="8229600" cy="3744416"/>
          </a:xfrm>
          <a:ln>
            <a:solidFill>
              <a:schemeClr val="tx1"/>
            </a:solidFill>
          </a:ln>
        </p:spPr>
        <p:txBody>
          <a:bodyPr>
            <a:normAutofit/>
          </a:bodyPr>
          <a:lstStyle/>
          <a:p>
            <a:pPr marL="0" indent="0">
              <a:buNone/>
            </a:pPr>
            <a:r>
              <a:rPr kumimoji="1" lang="en-US" altLang="ja-JP" dirty="0" smtClean="0">
                <a:latin typeface="Meiryo UI" panose="020B0604030504040204" pitchFamily="50" charset="-128"/>
                <a:ea typeface="Meiryo UI" panose="020B0604030504040204" pitchFamily="50" charset="-128"/>
                <a:cs typeface="Meiryo UI" panose="020B0604030504040204" pitchFamily="50" charset="-128"/>
              </a:rPr>
              <a:t>【</a:t>
            </a:r>
            <a:r>
              <a:rPr kumimoji="1" lang="ja-JP" altLang="en-US" dirty="0" smtClean="0">
                <a:latin typeface="Meiryo UI" panose="020B0604030504040204" pitchFamily="50" charset="-128"/>
                <a:ea typeface="Meiryo UI" panose="020B0604030504040204" pitchFamily="50" charset="-128"/>
                <a:cs typeface="Meiryo UI" panose="020B0604030504040204" pitchFamily="50" charset="-128"/>
              </a:rPr>
              <a:t>詳細</a:t>
            </a:r>
            <a:r>
              <a:rPr lang="en-US" altLang="ja-JP" dirty="0" smtClean="0">
                <a:latin typeface="Meiryo UI" panose="020B0604030504040204" pitchFamily="50" charset="-128"/>
                <a:ea typeface="Meiryo UI" panose="020B0604030504040204" pitchFamily="50" charset="-128"/>
                <a:cs typeface="Meiryo UI" panose="020B0604030504040204" pitchFamily="50" charset="-128"/>
              </a:rPr>
              <a:t>】</a:t>
            </a:r>
          </a:p>
        </p:txBody>
      </p:sp>
      <p:sp>
        <p:nvSpPr>
          <p:cNvPr id="4" name="コンテンツ プレースホルダー 3"/>
          <p:cNvSpPr>
            <a:spLocks noGrp="1"/>
          </p:cNvSpPr>
          <p:nvPr>
            <p:ph idx="13"/>
          </p:nvPr>
        </p:nvSpPr>
        <p:spPr>
          <a:ln>
            <a:solidFill>
              <a:schemeClr val="tx1"/>
            </a:solidFill>
          </a:ln>
        </p:spPr>
        <p:txBody>
          <a:bodyPr/>
          <a:lstStyle/>
          <a:p>
            <a:pPr marL="0" indent="0">
              <a:buNone/>
            </a:pPr>
            <a:r>
              <a:rPr kumimoji="1" lang="en-US" altLang="ja-JP" sz="1400" dirty="0" smtClean="0">
                <a:latin typeface="Meiryo UI" panose="020B0604030504040204" pitchFamily="50" charset="-128"/>
                <a:ea typeface="Meiryo UI" panose="020B0604030504040204" pitchFamily="50" charset="-128"/>
                <a:cs typeface="Meiryo UI" panose="020B0604030504040204" pitchFamily="50" charset="-128"/>
              </a:rPr>
              <a:t>【</a:t>
            </a:r>
            <a:r>
              <a:rPr lang="ja-JP" altLang="en-US" sz="1400" dirty="0" smtClean="0">
                <a:latin typeface="Meiryo UI" panose="020B0604030504040204" pitchFamily="50" charset="-128"/>
                <a:ea typeface="Meiryo UI" panose="020B0604030504040204" pitchFamily="50" charset="-128"/>
                <a:cs typeface="Meiryo UI" panose="020B0604030504040204" pitchFamily="50" charset="-128"/>
              </a:rPr>
              <a:t>要旨</a:t>
            </a:r>
            <a:r>
              <a:rPr lang="en-US" altLang="ja-JP" sz="1400" dirty="0" smtClean="0">
                <a:latin typeface="Meiryo UI" panose="020B0604030504040204" pitchFamily="50" charset="-128"/>
                <a:ea typeface="Meiryo UI" panose="020B0604030504040204" pitchFamily="50" charset="-128"/>
                <a:cs typeface="Meiryo UI" panose="020B0604030504040204" pitchFamily="50" charset="-128"/>
              </a:rPr>
              <a:t>】</a:t>
            </a:r>
          </a:p>
          <a:p>
            <a:pPr>
              <a:buFont typeface="Wingdings" panose="05000000000000000000" pitchFamily="2" charset="2"/>
              <a:buChar char="Ø"/>
            </a:pPr>
            <a:r>
              <a:rPr lang="ja-JP" altLang="en-US" sz="1400" dirty="0" smtClean="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smtClean="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r>
              <a:rPr lang="ja-JP" altLang="en-US" sz="1400" dirty="0" smtClean="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smtClean="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r>
              <a:rPr lang="ja-JP" altLang="en-US" sz="1400" dirty="0" smtClean="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smtClean="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r>
              <a:rPr lang="ja-JP" altLang="en-US" sz="1400" dirty="0" smtClean="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smtClean="0">
              <a:latin typeface="Meiryo UI" panose="020B0604030504040204" pitchFamily="50" charset="-128"/>
              <a:ea typeface="Meiryo UI" panose="020B0604030504040204" pitchFamily="50" charset="-128"/>
              <a:cs typeface="Meiryo UI" panose="020B0604030504040204" pitchFamily="50" charset="-128"/>
            </a:endParaRPr>
          </a:p>
        </p:txBody>
      </p:sp>
      <p:sp>
        <p:nvSpPr>
          <p:cNvPr id="8" name="コンテンツ プレースホルダー 2"/>
          <p:cNvSpPr txBox="1">
            <a:spLocks/>
          </p:cNvSpPr>
          <p:nvPr/>
        </p:nvSpPr>
        <p:spPr>
          <a:xfrm>
            <a:off x="830742" y="3068960"/>
            <a:ext cx="7704856" cy="3096344"/>
          </a:xfrm>
          <a:prstGeom prst="rect">
            <a:avLst/>
          </a:prstGeom>
          <a:ln>
            <a:noFill/>
            <a:prstDash val="sysDot"/>
          </a:ln>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kumimoji="1" sz="1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kumimoji="1" sz="16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kumimoji="1" sz="14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kumimoji="1" sz="14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a:lstStyle>
          <a:p>
            <a:pPr>
              <a:buFont typeface="Wingdings" panose="05000000000000000000" pitchFamily="2" charset="2"/>
              <a:buChar char="p"/>
            </a:pPr>
            <a:endPar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10" name="スライド番号プレースホルダー 9"/>
          <p:cNvSpPr>
            <a:spLocks noGrp="1"/>
          </p:cNvSpPr>
          <p:nvPr>
            <p:ph type="sldNum" sz="quarter" idx="12"/>
          </p:nvPr>
        </p:nvSpPr>
        <p:spPr/>
        <p:txBody>
          <a:bodyPr/>
          <a:lstStyle/>
          <a:p>
            <a:fld id="{5D22E163-5177-42DA-92F3-6E521FD5D760}" type="slidenum">
              <a:rPr kumimoji="1" lang="ja-JP" altLang="en-US" smtClean="0"/>
              <a:t>4</a:t>
            </a:fld>
            <a:endParaRPr kumimoji="1" lang="ja-JP" altLang="en-US" dirty="0"/>
          </a:p>
        </p:txBody>
      </p:sp>
      <p:sp>
        <p:nvSpPr>
          <p:cNvPr id="11" name="フッター プレースホルダー 4"/>
          <p:cNvSpPr txBox="1">
            <a:spLocks/>
          </p:cNvSpPr>
          <p:nvPr/>
        </p:nvSpPr>
        <p:spPr>
          <a:xfrm>
            <a:off x="467544" y="6356350"/>
            <a:ext cx="5552256" cy="365125"/>
          </a:xfrm>
          <a:prstGeom prst="rect">
            <a:avLst/>
          </a:prstGeom>
        </p:spPr>
        <p:txBody>
          <a:bodyPr vert="horz" lIns="91440" tIns="45720" rIns="91440" bIns="45720" rtlCol="0" anchor="ctr"/>
          <a:lstStyle>
            <a:defPPr>
              <a:defRPr lang="ja-JP"/>
            </a:defPPr>
            <a:lvl1pPr marL="0" algn="ct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l"/>
            <a:r>
              <a:rPr lang="ja-JP" altLang="en-US" sz="700" dirty="0">
                <a:latin typeface="Meiryo UI" panose="020B0604030504040204" pitchFamily="50" charset="-128"/>
                <a:ea typeface="Meiryo UI" panose="020B0604030504040204" pitchFamily="50" charset="-128"/>
                <a:cs typeface="Meiryo UI" panose="020B0604030504040204" pitchFamily="50" charset="-128"/>
              </a:rPr>
              <a:t>平成３０年度 補正予算災害時にも再生可能エネルギーを供給力として稼働可能とするための蓄電池等補助金</a:t>
            </a:r>
          </a:p>
          <a:p>
            <a:pPr algn="l"/>
            <a:r>
              <a:rPr lang="ja-JP" altLang="en-US" sz="700" dirty="0">
                <a:latin typeface="Meiryo UI" panose="020B0604030504040204" pitchFamily="50" charset="-128"/>
                <a:ea typeface="Meiryo UI" panose="020B0604030504040204" pitchFamily="50" charset="-128"/>
                <a:cs typeface="Meiryo UI" panose="020B0604030504040204" pitchFamily="50" charset="-128"/>
              </a:rPr>
              <a:t>（地域マイクログリッド構築支援事業のうち、地域マイクログリッド構築事業）</a:t>
            </a:r>
            <a:endParaRPr lang="en-US" altLang="ja-JP" sz="700" dirty="0">
              <a:latin typeface="Meiryo UI" panose="020B0604030504040204" pitchFamily="50" charset="-128"/>
              <a:ea typeface="Meiryo UI" panose="020B0604030504040204" pitchFamily="50" charset="-128"/>
              <a:cs typeface="Meiryo UI" panose="020B0604030504040204" pitchFamily="50" charset="-128"/>
            </a:endParaRPr>
          </a:p>
          <a:p>
            <a:pPr algn="l"/>
            <a:endParaRPr lang="ja-JP" altLang="en-US" sz="7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2" name="正方形/長方形 11"/>
          <p:cNvSpPr/>
          <p:nvPr/>
        </p:nvSpPr>
        <p:spPr>
          <a:xfrm>
            <a:off x="-11324" y="0"/>
            <a:ext cx="2848136" cy="36004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US" altLang="ja-JP" sz="11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2-9</a:t>
            </a:r>
            <a:r>
              <a:rPr lang="ja-JP" altLang="en-US" sz="11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　地域マイクログリッド構築概要資料</a:t>
            </a:r>
            <a:endParaRPr kumimoji="1" lang="ja-JP" altLang="en-US" sz="11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spTree>
    <p:extLst>
      <p:ext uri="{BB962C8B-B14F-4D97-AF65-F5344CB8AC3E}">
        <p14:creationId xmlns:p14="http://schemas.microsoft.com/office/powerpoint/2010/main" val="258381912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altLang="ja-JP" dirty="0" smtClean="0">
                <a:latin typeface="Meiryo UI" panose="020B0604030504040204" pitchFamily="50" charset="-128"/>
                <a:ea typeface="Meiryo UI" panose="020B0604030504040204" pitchFamily="50" charset="-128"/>
                <a:cs typeface="Meiryo UI" panose="020B0604030504040204" pitchFamily="50" charset="-128"/>
              </a:rPr>
              <a:t>3</a:t>
            </a:r>
            <a:r>
              <a:rPr lang="ja-JP" altLang="en-US" dirty="0" err="1" smtClean="0">
                <a:latin typeface="Meiryo UI" panose="020B0604030504040204" pitchFamily="50" charset="-128"/>
                <a:ea typeface="Meiryo UI" panose="020B0604030504040204" pitchFamily="50" charset="-128"/>
                <a:cs typeface="Meiryo UI" panose="020B0604030504040204" pitchFamily="50" charset="-128"/>
              </a:rPr>
              <a:t>．</a:t>
            </a:r>
            <a:r>
              <a:rPr lang="ja-JP" altLang="en-US" dirty="0">
                <a:latin typeface="Meiryo UI" panose="020B0604030504040204" pitchFamily="50" charset="-128"/>
                <a:ea typeface="Meiryo UI" panose="020B0604030504040204" pitchFamily="50" charset="-128"/>
                <a:cs typeface="Meiryo UI" panose="020B0604030504040204" pitchFamily="50" charset="-128"/>
              </a:rPr>
              <a:t>供給先の公共性</a:t>
            </a:r>
          </a:p>
        </p:txBody>
      </p:sp>
      <p:sp>
        <p:nvSpPr>
          <p:cNvPr id="3" name="コンテンツ プレースホルダー 2"/>
          <p:cNvSpPr>
            <a:spLocks noGrp="1"/>
          </p:cNvSpPr>
          <p:nvPr>
            <p:ph idx="1"/>
          </p:nvPr>
        </p:nvSpPr>
        <p:spPr>
          <a:xfrm>
            <a:off x="457200" y="2564904"/>
            <a:ext cx="8229600" cy="3744416"/>
          </a:xfrm>
          <a:ln>
            <a:solidFill>
              <a:schemeClr val="tx1"/>
            </a:solidFill>
          </a:ln>
        </p:spPr>
        <p:txBody>
          <a:bodyPr>
            <a:normAutofit/>
          </a:bodyPr>
          <a:lstStyle/>
          <a:p>
            <a:pPr marL="0" indent="0">
              <a:buNone/>
            </a:pPr>
            <a:r>
              <a:rPr kumimoji="1" lang="en-US" altLang="ja-JP" dirty="0" smtClean="0">
                <a:latin typeface="Meiryo UI" panose="020B0604030504040204" pitchFamily="50" charset="-128"/>
                <a:ea typeface="Meiryo UI" panose="020B0604030504040204" pitchFamily="50" charset="-128"/>
                <a:cs typeface="Meiryo UI" panose="020B0604030504040204" pitchFamily="50" charset="-128"/>
              </a:rPr>
              <a:t>【</a:t>
            </a:r>
            <a:r>
              <a:rPr kumimoji="1" lang="ja-JP" altLang="en-US" dirty="0" smtClean="0">
                <a:latin typeface="Meiryo UI" panose="020B0604030504040204" pitchFamily="50" charset="-128"/>
                <a:ea typeface="Meiryo UI" panose="020B0604030504040204" pitchFamily="50" charset="-128"/>
                <a:cs typeface="Meiryo UI" panose="020B0604030504040204" pitchFamily="50" charset="-128"/>
              </a:rPr>
              <a:t>詳細</a:t>
            </a:r>
            <a:r>
              <a:rPr lang="en-US" altLang="ja-JP" dirty="0" smtClean="0">
                <a:latin typeface="Meiryo UI" panose="020B0604030504040204" pitchFamily="50" charset="-128"/>
                <a:ea typeface="Meiryo UI" panose="020B0604030504040204" pitchFamily="50" charset="-128"/>
                <a:cs typeface="Meiryo UI" panose="020B0604030504040204" pitchFamily="50" charset="-128"/>
              </a:rPr>
              <a:t>】</a:t>
            </a:r>
          </a:p>
        </p:txBody>
      </p:sp>
      <p:sp>
        <p:nvSpPr>
          <p:cNvPr id="4" name="コンテンツ プレースホルダー 3"/>
          <p:cNvSpPr>
            <a:spLocks noGrp="1"/>
          </p:cNvSpPr>
          <p:nvPr>
            <p:ph idx="13"/>
          </p:nvPr>
        </p:nvSpPr>
        <p:spPr>
          <a:ln>
            <a:solidFill>
              <a:schemeClr val="tx1"/>
            </a:solidFill>
          </a:ln>
        </p:spPr>
        <p:txBody>
          <a:bodyPr/>
          <a:lstStyle/>
          <a:p>
            <a:pPr marL="0" indent="0">
              <a:buNone/>
            </a:pPr>
            <a:r>
              <a:rPr kumimoji="1" lang="en-US" altLang="ja-JP" sz="1400" dirty="0" smtClean="0">
                <a:latin typeface="Meiryo UI" panose="020B0604030504040204" pitchFamily="50" charset="-128"/>
                <a:ea typeface="Meiryo UI" panose="020B0604030504040204" pitchFamily="50" charset="-128"/>
                <a:cs typeface="Meiryo UI" panose="020B0604030504040204" pitchFamily="50" charset="-128"/>
              </a:rPr>
              <a:t>【</a:t>
            </a:r>
            <a:r>
              <a:rPr lang="ja-JP" altLang="en-US" sz="1400" dirty="0" smtClean="0">
                <a:latin typeface="Meiryo UI" panose="020B0604030504040204" pitchFamily="50" charset="-128"/>
                <a:ea typeface="Meiryo UI" panose="020B0604030504040204" pitchFamily="50" charset="-128"/>
                <a:cs typeface="Meiryo UI" panose="020B0604030504040204" pitchFamily="50" charset="-128"/>
              </a:rPr>
              <a:t>要旨</a:t>
            </a:r>
            <a:r>
              <a:rPr lang="en-US" altLang="ja-JP" sz="1400" dirty="0" smtClean="0">
                <a:latin typeface="Meiryo UI" panose="020B0604030504040204" pitchFamily="50" charset="-128"/>
                <a:ea typeface="Meiryo UI" panose="020B0604030504040204" pitchFamily="50" charset="-128"/>
                <a:cs typeface="Meiryo UI" panose="020B0604030504040204" pitchFamily="50" charset="-128"/>
              </a:rPr>
              <a:t>】</a:t>
            </a:r>
          </a:p>
          <a:p>
            <a:pPr>
              <a:buFont typeface="Wingdings" panose="05000000000000000000" pitchFamily="2" charset="2"/>
              <a:buChar char="Ø"/>
            </a:pPr>
            <a:r>
              <a:rPr lang="ja-JP" altLang="en-US" sz="1400" dirty="0" smtClean="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smtClean="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r>
              <a:rPr lang="ja-JP" altLang="en-US" sz="1400" dirty="0" smtClean="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smtClean="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r>
              <a:rPr lang="ja-JP" altLang="en-US" sz="1400" dirty="0" smtClean="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smtClean="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r>
              <a:rPr lang="ja-JP" altLang="en-US" sz="1400" dirty="0" smtClean="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smtClean="0">
              <a:latin typeface="Meiryo UI" panose="020B0604030504040204" pitchFamily="50" charset="-128"/>
              <a:ea typeface="Meiryo UI" panose="020B0604030504040204" pitchFamily="50" charset="-128"/>
              <a:cs typeface="Meiryo UI" panose="020B0604030504040204" pitchFamily="50" charset="-128"/>
            </a:endParaRPr>
          </a:p>
        </p:txBody>
      </p:sp>
      <p:sp>
        <p:nvSpPr>
          <p:cNvPr id="8" name="コンテンツ プレースホルダー 2"/>
          <p:cNvSpPr txBox="1">
            <a:spLocks/>
          </p:cNvSpPr>
          <p:nvPr/>
        </p:nvSpPr>
        <p:spPr>
          <a:xfrm>
            <a:off x="830742" y="3068960"/>
            <a:ext cx="7704856" cy="3096344"/>
          </a:xfrm>
          <a:prstGeom prst="rect">
            <a:avLst/>
          </a:prstGeom>
          <a:ln>
            <a:noFill/>
            <a:prstDash val="sysDot"/>
          </a:ln>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kumimoji="1" sz="1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kumimoji="1" sz="16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kumimoji="1" sz="14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kumimoji="1" sz="14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a:lstStyle>
          <a:p>
            <a:pPr marL="0" indent="0">
              <a:buFont typeface="Arial" panose="020B0604020202020204" pitchFamily="34" charset="0"/>
              <a:buNone/>
            </a:pPr>
            <a:endPar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10" name="スライド番号プレースホルダー 9"/>
          <p:cNvSpPr>
            <a:spLocks noGrp="1"/>
          </p:cNvSpPr>
          <p:nvPr>
            <p:ph type="sldNum" sz="quarter" idx="12"/>
          </p:nvPr>
        </p:nvSpPr>
        <p:spPr/>
        <p:txBody>
          <a:bodyPr/>
          <a:lstStyle/>
          <a:p>
            <a:fld id="{5D22E163-5177-42DA-92F3-6E521FD5D760}" type="slidenum">
              <a:rPr kumimoji="1" lang="ja-JP" altLang="en-US" smtClean="0"/>
              <a:t>5</a:t>
            </a:fld>
            <a:endParaRPr kumimoji="1" lang="ja-JP" altLang="en-US" dirty="0"/>
          </a:p>
        </p:txBody>
      </p:sp>
      <p:sp>
        <p:nvSpPr>
          <p:cNvPr id="11" name="フッター プレースホルダー 4"/>
          <p:cNvSpPr txBox="1">
            <a:spLocks/>
          </p:cNvSpPr>
          <p:nvPr/>
        </p:nvSpPr>
        <p:spPr>
          <a:xfrm>
            <a:off x="467544" y="6356350"/>
            <a:ext cx="5552256" cy="365125"/>
          </a:xfrm>
          <a:prstGeom prst="rect">
            <a:avLst/>
          </a:prstGeom>
        </p:spPr>
        <p:txBody>
          <a:bodyPr vert="horz" lIns="91440" tIns="45720" rIns="91440" bIns="45720" rtlCol="0" anchor="ctr"/>
          <a:lstStyle>
            <a:defPPr>
              <a:defRPr lang="ja-JP"/>
            </a:defPPr>
            <a:lvl1pPr marL="0" algn="ct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l"/>
            <a:r>
              <a:rPr lang="ja-JP" altLang="en-US" sz="700" dirty="0">
                <a:latin typeface="Meiryo UI" panose="020B0604030504040204" pitchFamily="50" charset="-128"/>
                <a:ea typeface="Meiryo UI" panose="020B0604030504040204" pitchFamily="50" charset="-128"/>
                <a:cs typeface="Meiryo UI" panose="020B0604030504040204" pitchFamily="50" charset="-128"/>
              </a:rPr>
              <a:t>平成３０年度 補正予算災害時にも再生可能エネルギーを供給力として稼働可能とするための蓄電池等補助金</a:t>
            </a:r>
          </a:p>
          <a:p>
            <a:pPr algn="l"/>
            <a:r>
              <a:rPr lang="ja-JP" altLang="en-US" sz="700" dirty="0">
                <a:latin typeface="Meiryo UI" panose="020B0604030504040204" pitchFamily="50" charset="-128"/>
                <a:ea typeface="Meiryo UI" panose="020B0604030504040204" pitchFamily="50" charset="-128"/>
                <a:cs typeface="Meiryo UI" panose="020B0604030504040204" pitchFamily="50" charset="-128"/>
              </a:rPr>
              <a:t>（地域マイクログリッド構築支援事業のうち、地域マイクログリッド構築事業）</a:t>
            </a:r>
            <a:endParaRPr lang="en-US" altLang="ja-JP" sz="700" dirty="0">
              <a:latin typeface="Meiryo UI" panose="020B0604030504040204" pitchFamily="50" charset="-128"/>
              <a:ea typeface="Meiryo UI" panose="020B0604030504040204" pitchFamily="50" charset="-128"/>
              <a:cs typeface="Meiryo UI" panose="020B0604030504040204" pitchFamily="50" charset="-128"/>
            </a:endParaRPr>
          </a:p>
          <a:p>
            <a:pPr algn="l"/>
            <a:endParaRPr lang="ja-JP" altLang="en-US" sz="7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2" name="正方形/長方形 11"/>
          <p:cNvSpPr/>
          <p:nvPr/>
        </p:nvSpPr>
        <p:spPr>
          <a:xfrm>
            <a:off x="-11324" y="0"/>
            <a:ext cx="2848136" cy="36004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US" altLang="ja-JP" sz="11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2-9</a:t>
            </a:r>
            <a:r>
              <a:rPr lang="ja-JP" altLang="en-US" sz="11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　地域マイクログリッド構築概要資料</a:t>
            </a:r>
            <a:endParaRPr kumimoji="1" lang="ja-JP" altLang="en-US" sz="11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spTree>
    <p:extLst>
      <p:ext uri="{BB962C8B-B14F-4D97-AF65-F5344CB8AC3E}">
        <p14:creationId xmlns:p14="http://schemas.microsoft.com/office/powerpoint/2010/main" val="426026076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altLang="ja-JP" dirty="0" smtClean="0">
                <a:latin typeface="Meiryo UI" panose="020B0604030504040204" pitchFamily="50" charset="-128"/>
                <a:ea typeface="Meiryo UI" panose="020B0604030504040204" pitchFamily="50" charset="-128"/>
                <a:cs typeface="Meiryo UI" panose="020B0604030504040204" pitchFamily="50" charset="-128"/>
              </a:rPr>
              <a:t>4</a:t>
            </a:r>
            <a:r>
              <a:rPr lang="ja-JP" altLang="en-US" dirty="0" err="1" smtClean="0">
                <a:latin typeface="Meiryo UI" panose="020B0604030504040204" pitchFamily="50" charset="-128"/>
                <a:ea typeface="Meiryo UI" panose="020B0604030504040204" pitchFamily="50" charset="-128"/>
                <a:cs typeface="Meiryo UI" panose="020B0604030504040204" pitchFamily="50" charset="-128"/>
              </a:rPr>
              <a:t>．</a:t>
            </a:r>
            <a:r>
              <a:rPr lang="ja-JP" altLang="en-US" dirty="0">
                <a:latin typeface="Meiryo UI" panose="020B0604030504040204" pitchFamily="50" charset="-128"/>
                <a:ea typeface="Meiryo UI" panose="020B0604030504040204" pitchFamily="50" charset="-128"/>
                <a:cs typeface="Meiryo UI" panose="020B0604030504040204" pitchFamily="50" charset="-128"/>
              </a:rPr>
              <a:t>規模に応じた持続性</a:t>
            </a:r>
            <a:endParaRPr kumimoji="1" lang="ja-JP" altLang="en-US"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3" name="コンテンツ プレースホルダー 2"/>
          <p:cNvSpPr>
            <a:spLocks noGrp="1"/>
          </p:cNvSpPr>
          <p:nvPr>
            <p:ph idx="1"/>
          </p:nvPr>
        </p:nvSpPr>
        <p:spPr>
          <a:xfrm>
            <a:off x="457200" y="2564904"/>
            <a:ext cx="8229600" cy="3744416"/>
          </a:xfrm>
          <a:ln>
            <a:solidFill>
              <a:schemeClr val="tx1"/>
            </a:solidFill>
          </a:ln>
        </p:spPr>
        <p:txBody>
          <a:bodyPr>
            <a:normAutofit/>
          </a:bodyPr>
          <a:lstStyle/>
          <a:p>
            <a:pPr marL="0" indent="0">
              <a:buNone/>
            </a:pPr>
            <a:r>
              <a:rPr kumimoji="1" lang="en-US" altLang="ja-JP" dirty="0" smtClean="0">
                <a:latin typeface="Meiryo UI" panose="020B0604030504040204" pitchFamily="50" charset="-128"/>
                <a:ea typeface="Meiryo UI" panose="020B0604030504040204" pitchFamily="50" charset="-128"/>
                <a:cs typeface="Meiryo UI" panose="020B0604030504040204" pitchFamily="50" charset="-128"/>
              </a:rPr>
              <a:t>【</a:t>
            </a:r>
            <a:r>
              <a:rPr kumimoji="1" lang="ja-JP" altLang="en-US" dirty="0" smtClean="0">
                <a:latin typeface="Meiryo UI" panose="020B0604030504040204" pitchFamily="50" charset="-128"/>
                <a:ea typeface="Meiryo UI" panose="020B0604030504040204" pitchFamily="50" charset="-128"/>
                <a:cs typeface="Meiryo UI" panose="020B0604030504040204" pitchFamily="50" charset="-128"/>
              </a:rPr>
              <a:t>詳細</a:t>
            </a:r>
            <a:r>
              <a:rPr lang="en-US" altLang="ja-JP" dirty="0" smtClean="0">
                <a:latin typeface="Meiryo UI" panose="020B0604030504040204" pitchFamily="50" charset="-128"/>
                <a:ea typeface="Meiryo UI" panose="020B0604030504040204" pitchFamily="50" charset="-128"/>
                <a:cs typeface="Meiryo UI" panose="020B0604030504040204" pitchFamily="50" charset="-128"/>
              </a:rPr>
              <a:t>】</a:t>
            </a:r>
          </a:p>
        </p:txBody>
      </p:sp>
      <p:sp>
        <p:nvSpPr>
          <p:cNvPr id="4" name="コンテンツ プレースホルダー 3"/>
          <p:cNvSpPr>
            <a:spLocks noGrp="1"/>
          </p:cNvSpPr>
          <p:nvPr>
            <p:ph idx="13"/>
          </p:nvPr>
        </p:nvSpPr>
        <p:spPr>
          <a:ln>
            <a:solidFill>
              <a:schemeClr val="tx1"/>
            </a:solidFill>
          </a:ln>
        </p:spPr>
        <p:txBody>
          <a:bodyPr/>
          <a:lstStyle/>
          <a:p>
            <a:pPr marL="0" indent="0">
              <a:buNone/>
            </a:pPr>
            <a:r>
              <a:rPr kumimoji="1" lang="en-US" altLang="ja-JP" sz="1400" dirty="0" smtClean="0">
                <a:latin typeface="Meiryo UI" panose="020B0604030504040204" pitchFamily="50" charset="-128"/>
                <a:ea typeface="Meiryo UI" panose="020B0604030504040204" pitchFamily="50" charset="-128"/>
                <a:cs typeface="Meiryo UI" panose="020B0604030504040204" pitchFamily="50" charset="-128"/>
              </a:rPr>
              <a:t>【</a:t>
            </a:r>
            <a:r>
              <a:rPr lang="ja-JP" altLang="en-US" sz="1400" dirty="0" smtClean="0">
                <a:latin typeface="Meiryo UI" panose="020B0604030504040204" pitchFamily="50" charset="-128"/>
                <a:ea typeface="Meiryo UI" panose="020B0604030504040204" pitchFamily="50" charset="-128"/>
                <a:cs typeface="Meiryo UI" panose="020B0604030504040204" pitchFamily="50" charset="-128"/>
              </a:rPr>
              <a:t>要旨</a:t>
            </a:r>
            <a:r>
              <a:rPr lang="en-US" altLang="ja-JP" sz="1400" dirty="0" smtClean="0">
                <a:latin typeface="Meiryo UI" panose="020B0604030504040204" pitchFamily="50" charset="-128"/>
                <a:ea typeface="Meiryo UI" panose="020B0604030504040204" pitchFamily="50" charset="-128"/>
                <a:cs typeface="Meiryo UI" panose="020B0604030504040204" pitchFamily="50" charset="-128"/>
              </a:rPr>
              <a:t>】</a:t>
            </a:r>
          </a:p>
          <a:p>
            <a:pPr>
              <a:buFont typeface="Wingdings" panose="05000000000000000000" pitchFamily="2" charset="2"/>
              <a:buChar char="Ø"/>
            </a:pPr>
            <a:r>
              <a:rPr lang="ja-JP" altLang="en-US" sz="1400" dirty="0" smtClean="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smtClean="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r>
              <a:rPr lang="ja-JP" altLang="en-US" sz="1400" dirty="0" smtClean="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smtClean="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r>
              <a:rPr lang="ja-JP" altLang="en-US" sz="1400" dirty="0" smtClean="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smtClean="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r>
              <a:rPr lang="ja-JP" altLang="en-US" sz="1400" dirty="0" smtClean="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smtClean="0">
              <a:latin typeface="Meiryo UI" panose="020B0604030504040204" pitchFamily="50" charset="-128"/>
              <a:ea typeface="Meiryo UI" panose="020B0604030504040204" pitchFamily="50" charset="-128"/>
              <a:cs typeface="Meiryo UI" panose="020B0604030504040204" pitchFamily="50" charset="-128"/>
            </a:endParaRPr>
          </a:p>
        </p:txBody>
      </p:sp>
      <p:sp>
        <p:nvSpPr>
          <p:cNvPr id="8" name="コンテンツ プレースホルダー 2"/>
          <p:cNvSpPr txBox="1">
            <a:spLocks/>
          </p:cNvSpPr>
          <p:nvPr/>
        </p:nvSpPr>
        <p:spPr>
          <a:xfrm>
            <a:off x="830742" y="3068960"/>
            <a:ext cx="7704856" cy="3096344"/>
          </a:xfrm>
          <a:prstGeom prst="rect">
            <a:avLst/>
          </a:prstGeom>
          <a:ln>
            <a:noFill/>
            <a:prstDash val="sysDot"/>
          </a:ln>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kumimoji="1" sz="1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kumimoji="1" sz="16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kumimoji="1" sz="14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kumimoji="1" sz="14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a:lstStyle>
          <a:p>
            <a:pPr marL="0" indent="0">
              <a:buFont typeface="Arial" panose="020B0604020202020204" pitchFamily="34" charset="0"/>
              <a:buNone/>
            </a:pPr>
            <a:endParaRPr lang="en-US" altLang="ja-JP" sz="12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10" name="スライド番号プレースホルダー 9"/>
          <p:cNvSpPr>
            <a:spLocks noGrp="1"/>
          </p:cNvSpPr>
          <p:nvPr>
            <p:ph type="sldNum" sz="quarter" idx="12"/>
          </p:nvPr>
        </p:nvSpPr>
        <p:spPr/>
        <p:txBody>
          <a:bodyPr/>
          <a:lstStyle/>
          <a:p>
            <a:fld id="{5D22E163-5177-42DA-92F3-6E521FD5D760}" type="slidenum">
              <a:rPr kumimoji="1" lang="ja-JP" altLang="en-US" smtClean="0"/>
              <a:t>6</a:t>
            </a:fld>
            <a:endParaRPr kumimoji="1" lang="ja-JP" altLang="en-US" dirty="0"/>
          </a:p>
        </p:txBody>
      </p:sp>
      <p:sp>
        <p:nvSpPr>
          <p:cNvPr id="11" name="フッター プレースホルダー 4"/>
          <p:cNvSpPr txBox="1">
            <a:spLocks/>
          </p:cNvSpPr>
          <p:nvPr/>
        </p:nvSpPr>
        <p:spPr>
          <a:xfrm>
            <a:off x="467544" y="6356350"/>
            <a:ext cx="5552256" cy="365125"/>
          </a:xfrm>
          <a:prstGeom prst="rect">
            <a:avLst/>
          </a:prstGeom>
        </p:spPr>
        <p:txBody>
          <a:bodyPr vert="horz" lIns="91440" tIns="45720" rIns="91440" bIns="45720" rtlCol="0" anchor="ctr"/>
          <a:lstStyle>
            <a:defPPr>
              <a:defRPr lang="ja-JP"/>
            </a:defPPr>
            <a:lvl1pPr marL="0" algn="ct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l"/>
            <a:r>
              <a:rPr lang="ja-JP" altLang="en-US" sz="700" dirty="0">
                <a:latin typeface="Meiryo UI" panose="020B0604030504040204" pitchFamily="50" charset="-128"/>
                <a:ea typeface="Meiryo UI" panose="020B0604030504040204" pitchFamily="50" charset="-128"/>
                <a:cs typeface="Meiryo UI" panose="020B0604030504040204" pitchFamily="50" charset="-128"/>
              </a:rPr>
              <a:t>平成３０年度 補正予算災害時にも再生可能エネルギーを供給力として稼働可能とするための蓄電池等補助金</a:t>
            </a:r>
          </a:p>
          <a:p>
            <a:pPr algn="l"/>
            <a:r>
              <a:rPr lang="ja-JP" altLang="en-US" sz="700" dirty="0">
                <a:latin typeface="Meiryo UI" panose="020B0604030504040204" pitchFamily="50" charset="-128"/>
                <a:ea typeface="Meiryo UI" panose="020B0604030504040204" pitchFamily="50" charset="-128"/>
                <a:cs typeface="Meiryo UI" panose="020B0604030504040204" pitchFamily="50" charset="-128"/>
              </a:rPr>
              <a:t>（地域マイクログリッド構築支援事業のうち、地域マイクログリッド構築事業）</a:t>
            </a:r>
            <a:endParaRPr lang="en-US" altLang="ja-JP" sz="700" dirty="0">
              <a:latin typeface="Meiryo UI" panose="020B0604030504040204" pitchFamily="50" charset="-128"/>
              <a:ea typeface="Meiryo UI" panose="020B0604030504040204" pitchFamily="50" charset="-128"/>
              <a:cs typeface="Meiryo UI" panose="020B0604030504040204" pitchFamily="50" charset="-128"/>
            </a:endParaRPr>
          </a:p>
          <a:p>
            <a:pPr algn="l"/>
            <a:endParaRPr lang="ja-JP" altLang="en-US" sz="7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2" name="正方形/長方形 11"/>
          <p:cNvSpPr/>
          <p:nvPr/>
        </p:nvSpPr>
        <p:spPr>
          <a:xfrm>
            <a:off x="-11324" y="0"/>
            <a:ext cx="2848136" cy="36004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US" altLang="ja-JP" sz="11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2-9</a:t>
            </a:r>
            <a:r>
              <a:rPr lang="ja-JP" altLang="en-US" sz="11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　地域マイクログリッド構築概要資料</a:t>
            </a:r>
            <a:endParaRPr kumimoji="1" lang="ja-JP" altLang="en-US" sz="11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spTree>
    <p:extLst>
      <p:ext uri="{BB962C8B-B14F-4D97-AF65-F5344CB8AC3E}">
        <p14:creationId xmlns:p14="http://schemas.microsoft.com/office/powerpoint/2010/main" val="258381912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altLang="ja-JP" dirty="0" smtClean="0">
                <a:latin typeface="Meiryo UI" panose="020B0604030504040204" pitchFamily="50" charset="-128"/>
                <a:ea typeface="Meiryo UI" panose="020B0604030504040204" pitchFamily="50" charset="-128"/>
                <a:cs typeface="Meiryo UI" panose="020B0604030504040204" pitchFamily="50" charset="-128"/>
              </a:rPr>
              <a:t>5</a:t>
            </a:r>
            <a:r>
              <a:rPr lang="ja-JP" altLang="en-US" dirty="0" err="1" smtClean="0">
                <a:latin typeface="Meiryo UI" panose="020B0604030504040204" pitchFamily="50" charset="-128"/>
                <a:ea typeface="Meiryo UI" panose="020B0604030504040204" pitchFamily="50" charset="-128"/>
                <a:cs typeface="Meiryo UI" panose="020B0604030504040204" pitchFamily="50" charset="-128"/>
              </a:rPr>
              <a:t>．</a:t>
            </a:r>
            <a:r>
              <a:rPr lang="ja-JP" altLang="en-US" dirty="0">
                <a:latin typeface="Meiryo UI" panose="020B0604030504040204" pitchFamily="50" charset="-128"/>
                <a:ea typeface="Meiryo UI" panose="020B0604030504040204" pitchFamily="50" charset="-128"/>
                <a:cs typeface="Meiryo UI" panose="020B0604030504040204" pitchFamily="50" charset="-128"/>
              </a:rPr>
              <a:t>平常時での需給調整シミュレーション</a:t>
            </a:r>
          </a:p>
        </p:txBody>
      </p:sp>
      <p:sp>
        <p:nvSpPr>
          <p:cNvPr id="3" name="コンテンツ プレースホルダー 2"/>
          <p:cNvSpPr>
            <a:spLocks noGrp="1"/>
          </p:cNvSpPr>
          <p:nvPr>
            <p:ph idx="1"/>
          </p:nvPr>
        </p:nvSpPr>
        <p:spPr>
          <a:xfrm>
            <a:off x="457200" y="2564904"/>
            <a:ext cx="8229600" cy="3744416"/>
          </a:xfrm>
          <a:ln>
            <a:solidFill>
              <a:schemeClr val="tx1"/>
            </a:solidFill>
          </a:ln>
        </p:spPr>
        <p:txBody>
          <a:bodyPr>
            <a:normAutofit/>
          </a:bodyPr>
          <a:lstStyle/>
          <a:p>
            <a:pPr marL="0" indent="0">
              <a:buNone/>
            </a:pPr>
            <a:r>
              <a:rPr kumimoji="1" lang="en-US" altLang="ja-JP" dirty="0" smtClean="0">
                <a:latin typeface="Meiryo UI" panose="020B0604030504040204" pitchFamily="50" charset="-128"/>
                <a:ea typeface="Meiryo UI" panose="020B0604030504040204" pitchFamily="50" charset="-128"/>
                <a:cs typeface="Meiryo UI" panose="020B0604030504040204" pitchFamily="50" charset="-128"/>
              </a:rPr>
              <a:t>【</a:t>
            </a:r>
            <a:r>
              <a:rPr kumimoji="1" lang="ja-JP" altLang="en-US" dirty="0" smtClean="0">
                <a:latin typeface="Meiryo UI" panose="020B0604030504040204" pitchFamily="50" charset="-128"/>
                <a:ea typeface="Meiryo UI" panose="020B0604030504040204" pitchFamily="50" charset="-128"/>
                <a:cs typeface="Meiryo UI" panose="020B0604030504040204" pitchFamily="50" charset="-128"/>
              </a:rPr>
              <a:t>詳細</a:t>
            </a:r>
            <a:r>
              <a:rPr lang="en-US" altLang="ja-JP" dirty="0" smtClean="0">
                <a:latin typeface="Meiryo UI" panose="020B0604030504040204" pitchFamily="50" charset="-128"/>
                <a:ea typeface="Meiryo UI" panose="020B0604030504040204" pitchFamily="50" charset="-128"/>
                <a:cs typeface="Meiryo UI" panose="020B0604030504040204" pitchFamily="50" charset="-128"/>
              </a:rPr>
              <a:t>】</a:t>
            </a:r>
          </a:p>
        </p:txBody>
      </p:sp>
      <p:sp>
        <p:nvSpPr>
          <p:cNvPr id="4" name="コンテンツ プレースホルダー 3"/>
          <p:cNvSpPr>
            <a:spLocks noGrp="1"/>
          </p:cNvSpPr>
          <p:nvPr>
            <p:ph idx="13"/>
          </p:nvPr>
        </p:nvSpPr>
        <p:spPr>
          <a:ln>
            <a:solidFill>
              <a:schemeClr val="tx1"/>
            </a:solidFill>
          </a:ln>
        </p:spPr>
        <p:txBody>
          <a:bodyPr/>
          <a:lstStyle/>
          <a:p>
            <a:pPr marL="0" indent="0">
              <a:buNone/>
            </a:pPr>
            <a:r>
              <a:rPr kumimoji="1" lang="en-US" altLang="ja-JP" sz="1400" dirty="0" smtClean="0">
                <a:latin typeface="Meiryo UI" panose="020B0604030504040204" pitchFamily="50" charset="-128"/>
                <a:ea typeface="Meiryo UI" panose="020B0604030504040204" pitchFamily="50" charset="-128"/>
                <a:cs typeface="Meiryo UI" panose="020B0604030504040204" pitchFamily="50" charset="-128"/>
              </a:rPr>
              <a:t>【</a:t>
            </a:r>
            <a:r>
              <a:rPr lang="ja-JP" altLang="en-US" sz="1400" dirty="0" smtClean="0">
                <a:latin typeface="Meiryo UI" panose="020B0604030504040204" pitchFamily="50" charset="-128"/>
                <a:ea typeface="Meiryo UI" panose="020B0604030504040204" pitchFamily="50" charset="-128"/>
                <a:cs typeface="Meiryo UI" panose="020B0604030504040204" pitchFamily="50" charset="-128"/>
              </a:rPr>
              <a:t>要旨</a:t>
            </a:r>
            <a:r>
              <a:rPr lang="en-US" altLang="ja-JP" sz="1400" dirty="0" smtClean="0">
                <a:latin typeface="Meiryo UI" panose="020B0604030504040204" pitchFamily="50" charset="-128"/>
                <a:ea typeface="Meiryo UI" panose="020B0604030504040204" pitchFamily="50" charset="-128"/>
                <a:cs typeface="Meiryo UI" panose="020B0604030504040204" pitchFamily="50" charset="-128"/>
              </a:rPr>
              <a:t>】</a:t>
            </a:r>
          </a:p>
          <a:p>
            <a:pPr>
              <a:buFont typeface="Wingdings" panose="05000000000000000000" pitchFamily="2" charset="2"/>
              <a:buChar char="Ø"/>
            </a:pPr>
            <a:r>
              <a:rPr lang="ja-JP" altLang="en-US" sz="1400" dirty="0" smtClean="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smtClean="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r>
              <a:rPr lang="ja-JP" altLang="en-US" sz="1400" dirty="0" smtClean="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smtClean="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r>
              <a:rPr lang="ja-JP" altLang="en-US" sz="1400" dirty="0" smtClean="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smtClean="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r>
              <a:rPr lang="ja-JP" altLang="en-US" sz="1400" dirty="0" smtClean="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smtClean="0">
              <a:latin typeface="Meiryo UI" panose="020B0604030504040204" pitchFamily="50" charset="-128"/>
              <a:ea typeface="Meiryo UI" panose="020B0604030504040204" pitchFamily="50" charset="-128"/>
              <a:cs typeface="Meiryo UI" panose="020B0604030504040204" pitchFamily="50" charset="-128"/>
            </a:endParaRPr>
          </a:p>
        </p:txBody>
      </p:sp>
      <p:sp>
        <p:nvSpPr>
          <p:cNvPr id="8" name="コンテンツ プレースホルダー 2"/>
          <p:cNvSpPr txBox="1">
            <a:spLocks/>
          </p:cNvSpPr>
          <p:nvPr/>
        </p:nvSpPr>
        <p:spPr>
          <a:xfrm>
            <a:off x="830742" y="3068960"/>
            <a:ext cx="7704856" cy="3096344"/>
          </a:xfrm>
          <a:prstGeom prst="rect">
            <a:avLst/>
          </a:prstGeom>
          <a:ln>
            <a:noFill/>
            <a:prstDash val="sysDot"/>
          </a:ln>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kumimoji="1" sz="1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kumimoji="1" sz="16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kumimoji="1" sz="14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kumimoji="1" sz="14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a:lstStyle>
          <a:p>
            <a:pPr marL="0" indent="0">
              <a:buFont typeface="Arial" panose="020B0604020202020204" pitchFamily="34" charset="0"/>
              <a:buNone/>
            </a:pPr>
            <a:endParaRPr lang="en-US" altLang="ja-JP" sz="12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10" name="スライド番号プレースホルダー 9"/>
          <p:cNvSpPr>
            <a:spLocks noGrp="1"/>
          </p:cNvSpPr>
          <p:nvPr>
            <p:ph type="sldNum" sz="quarter" idx="12"/>
          </p:nvPr>
        </p:nvSpPr>
        <p:spPr/>
        <p:txBody>
          <a:bodyPr/>
          <a:lstStyle/>
          <a:p>
            <a:fld id="{5D22E163-5177-42DA-92F3-6E521FD5D760}" type="slidenum">
              <a:rPr kumimoji="1" lang="ja-JP" altLang="en-US" smtClean="0"/>
              <a:t>7</a:t>
            </a:fld>
            <a:endParaRPr kumimoji="1" lang="ja-JP" altLang="en-US" dirty="0"/>
          </a:p>
        </p:txBody>
      </p:sp>
      <p:sp>
        <p:nvSpPr>
          <p:cNvPr id="11" name="フッター プレースホルダー 4"/>
          <p:cNvSpPr txBox="1">
            <a:spLocks/>
          </p:cNvSpPr>
          <p:nvPr/>
        </p:nvSpPr>
        <p:spPr>
          <a:xfrm>
            <a:off x="467544" y="6356350"/>
            <a:ext cx="5552256" cy="365125"/>
          </a:xfrm>
          <a:prstGeom prst="rect">
            <a:avLst/>
          </a:prstGeom>
        </p:spPr>
        <p:txBody>
          <a:bodyPr vert="horz" lIns="91440" tIns="45720" rIns="91440" bIns="45720" rtlCol="0" anchor="ctr"/>
          <a:lstStyle>
            <a:defPPr>
              <a:defRPr lang="ja-JP"/>
            </a:defPPr>
            <a:lvl1pPr marL="0" algn="ct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l"/>
            <a:r>
              <a:rPr lang="ja-JP" altLang="en-US" sz="700" dirty="0">
                <a:latin typeface="Meiryo UI" panose="020B0604030504040204" pitchFamily="50" charset="-128"/>
                <a:ea typeface="Meiryo UI" panose="020B0604030504040204" pitchFamily="50" charset="-128"/>
                <a:cs typeface="Meiryo UI" panose="020B0604030504040204" pitchFamily="50" charset="-128"/>
              </a:rPr>
              <a:t>平成３０年度 補正予算災害時にも再生可能エネルギーを供給力として稼働可能とするための蓄電池等補助金</a:t>
            </a:r>
          </a:p>
          <a:p>
            <a:pPr algn="l"/>
            <a:r>
              <a:rPr lang="ja-JP" altLang="en-US" sz="700" dirty="0">
                <a:latin typeface="Meiryo UI" panose="020B0604030504040204" pitchFamily="50" charset="-128"/>
                <a:ea typeface="Meiryo UI" panose="020B0604030504040204" pitchFamily="50" charset="-128"/>
                <a:cs typeface="Meiryo UI" panose="020B0604030504040204" pitchFamily="50" charset="-128"/>
              </a:rPr>
              <a:t>（地域マイクログリッド構築支援事業のうち、地域マイクログリッド構築事業）</a:t>
            </a:r>
            <a:endParaRPr lang="en-US" altLang="ja-JP" sz="700" dirty="0">
              <a:latin typeface="Meiryo UI" panose="020B0604030504040204" pitchFamily="50" charset="-128"/>
              <a:ea typeface="Meiryo UI" panose="020B0604030504040204" pitchFamily="50" charset="-128"/>
              <a:cs typeface="Meiryo UI" panose="020B0604030504040204" pitchFamily="50" charset="-128"/>
            </a:endParaRPr>
          </a:p>
          <a:p>
            <a:pPr algn="l"/>
            <a:endParaRPr lang="ja-JP" altLang="en-US" sz="7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2" name="正方形/長方形 11"/>
          <p:cNvSpPr/>
          <p:nvPr/>
        </p:nvSpPr>
        <p:spPr>
          <a:xfrm>
            <a:off x="-11324" y="0"/>
            <a:ext cx="2848136" cy="36004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US" altLang="ja-JP" sz="11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2-9</a:t>
            </a:r>
            <a:r>
              <a:rPr lang="ja-JP" altLang="en-US" sz="11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　地域マイクログリッド構築概要資料</a:t>
            </a:r>
            <a:endParaRPr kumimoji="1" lang="ja-JP" altLang="en-US" sz="11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spTree>
    <p:extLst>
      <p:ext uri="{BB962C8B-B14F-4D97-AF65-F5344CB8AC3E}">
        <p14:creationId xmlns:p14="http://schemas.microsoft.com/office/powerpoint/2010/main" val="258381912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altLang="ja-JP" dirty="0" smtClean="0">
                <a:latin typeface="Meiryo UI" panose="020B0604030504040204" pitchFamily="50" charset="-128"/>
                <a:ea typeface="Meiryo UI" panose="020B0604030504040204" pitchFamily="50" charset="-128"/>
                <a:cs typeface="Meiryo UI" panose="020B0604030504040204" pitchFamily="50" charset="-128"/>
              </a:rPr>
              <a:t>6</a:t>
            </a:r>
            <a:r>
              <a:rPr lang="ja-JP" altLang="en-US" dirty="0" err="1" smtClean="0">
                <a:latin typeface="Meiryo UI" panose="020B0604030504040204" pitchFamily="50" charset="-128"/>
                <a:ea typeface="Meiryo UI" panose="020B0604030504040204" pitchFamily="50" charset="-128"/>
                <a:cs typeface="Meiryo UI" panose="020B0604030504040204" pitchFamily="50" charset="-128"/>
              </a:rPr>
              <a:t>．</a:t>
            </a:r>
            <a:r>
              <a:rPr lang="ja-JP" altLang="en-US" dirty="0">
                <a:latin typeface="Meiryo UI" panose="020B0604030504040204" pitchFamily="50" charset="-128"/>
                <a:ea typeface="Meiryo UI" panose="020B0604030504040204" pitchFamily="50" charset="-128"/>
                <a:cs typeface="Meiryo UI" panose="020B0604030504040204" pitchFamily="50" charset="-128"/>
              </a:rPr>
              <a:t>平常時での</a:t>
            </a:r>
            <a:r>
              <a:rPr lang="ja-JP" altLang="en-US" dirty="0" smtClean="0">
                <a:latin typeface="Meiryo UI" panose="020B0604030504040204" pitchFamily="50" charset="-128"/>
                <a:ea typeface="Meiryo UI" panose="020B0604030504040204" pitchFamily="50" charset="-128"/>
                <a:cs typeface="Meiryo UI" panose="020B0604030504040204" pitchFamily="50" charset="-128"/>
              </a:rPr>
              <a:t>活用</a:t>
            </a:r>
            <a:endParaRPr lang="ja-JP" altLang="en-US"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3" name="コンテンツ プレースホルダー 2"/>
          <p:cNvSpPr>
            <a:spLocks noGrp="1"/>
          </p:cNvSpPr>
          <p:nvPr>
            <p:ph idx="1"/>
          </p:nvPr>
        </p:nvSpPr>
        <p:spPr>
          <a:xfrm>
            <a:off x="457200" y="2564904"/>
            <a:ext cx="8229600" cy="3744416"/>
          </a:xfrm>
          <a:ln>
            <a:solidFill>
              <a:schemeClr val="tx1"/>
            </a:solidFill>
          </a:ln>
        </p:spPr>
        <p:txBody>
          <a:bodyPr>
            <a:normAutofit/>
          </a:bodyPr>
          <a:lstStyle/>
          <a:p>
            <a:pPr marL="0" indent="0">
              <a:buNone/>
            </a:pPr>
            <a:r>
              <a:rPr kumimoji="1" lang="en-US" altLang="ja-JP" dirty="0" smtClean="0">
                <a:latin typeface="Meiryo UI" panose="020B0604030504040204" pitchFamily="50" charset="-128"/>
                <a:ea typeface="Meiryo UI" panose="020B0604030504040204" pitchFamily="50" charset="-128"/>
                <a:cs typeface="Meiryo UI" panose="020B0604030504040204" pitchFamily="50" charset="-128"/>
              </a:rPr>
              <a:t>【</a:t>
            </a:r>
            <a:r>
              <a:rPr kumimoji="1" lang="ja-JP" altLang="en-US" dirty="0" smtClean="0">
                <a:latin typeface="Meiryo UI" panose="020B0604030504040204" pitchFamily="50" charset="-128"/>
                <a:ea typeface="Meiryo UI" panose="020B0604030504040204" pitchFamily="50" charset="-128"/>
                <a:cs typeface="Meiryo UI" panose="020B0604030504040204" pitchFamily="50" charset="-128"/>
              </a:rPr>
              <a:t>詳細</a:t>
            </a:r>
            <a:r>
              <a:rPr lang="en-US" altLang="ja-JP" dirty="0" smtClean="0">
                <a:latin typeface="Meiryo UI" panose="020B0604030504040204" pitchFamily="50" charset="-128"/>
                <a:ea typeface="Meiryo UI" panose="020B0604030504040204" pitchFamily="50" charset="-128"/>
                <a:cs typeface="Meiryo UI" panose="020B0604030504040204" pitchFamily="50" charset="-128"/>
              </a:rPr>
              <a:t>】</a:t>
            </a:r>
          </a:p>
        </p:txBody>
      </p:sp>
      <p:sp>
        <p:nvSpPr>
          <p:cNvPr id="4" name="コンテンツ プレースホルダー 3"/>
          <p:cNvSpPr>
            <a:spLocks noGrp="1"/>
          </p:cNvSpPr>
          <p:nvPr>
            <p:ph idx="13"/>
          </p:nvPr>
        </p:nvSpPr>
        <p:spPr>
          <a:ln>
            <a:solidFill>
              <a:schemeClr val="tx1"/>
            </a:solidFill>
          </a:ln>
        </p:spPr>
        <p:txBody>
          <a:bodyPr/>
          <a:lstStyle/>
          <a:p>
            <a:pPr marL="0" indent="0">
              <a:buNone/>
            </a:pPr>
            <a:r>
              <a:rPr kumimoji="1" lang="en-US" altLang="ja-JP" sz="1400" dirty="0" smtClean="0">
                <a:latin typeface="Meiryo UI" panose="020B0604030504040204" pitchFamily="50" charset="-128"/>
                <a:ea typeface="Meiryo UI" panose="020B0604030504040204" pitchFamily="50" charset="-128"/>
                <a:cs typeface="Meiryo UI" panose="020B0604030504040204" pitchFamily="50" charset="-128"/>
              </a:rPr>
              <a:t>【</a:t>
            </a:r>
            <a:r>
              <a:rPr lang="ja-JP" altLang="en-US" sz="1400" dirty="0" smtClean="0">
                <a:latin typeface="Meiryo UI" panose="020B0604030504040204" pitchFamily="50" charset="-128"/>
                <a:ea typeface="Meiryo UI" panose="020B0604030504040204" pitchFamily="50" charset="-128"/>
                <a:cs typeface="Meiryo UI" panose="020B0604030504040204" pitchFamily="50" charset="-128"/>
              </a:rPr>
              <a:t>要旨</a:t>
            </a:r>
            <a:r>
              <a:rPr lang="en-US" altLang="ja-JP" sz="1400" dirty="0" smtClean="0">
                <a:latin typeface="Meiryo UI" panose="020B0604030504040204" pitchFamily="50" charset="-128"/>
                <a:ea typeface="Meiryo UI" panose="020B0604030504040204" pitchFamily="50" charset="-128"/>
                <a:cs typeface="Meiryo UI" panose="020B0604030504040204" pitchFamily="50" charset="-128"/>
              </a:rPr>
              <a:t>】</a:t>
            </a:r>
          </a:p>
          <a:p>
            <a:pPr>
              <a:buFont typeface="Wingdings" panose="05000000000000000000" pitchFamily="2" charset="2"/>
              <a:buChar char="Ø"/>
            </a:pPr>
            <a:r>
              <a:rPr lang="ja-JP" altLang="en-US" sz="1400" dirty="0" smtClean="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smtClean="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r>
              <a:rPr lang="ja-JP" altLang="en-US" sz="1400" dirty="0" smtClean="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smtClean="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r>
              <a:rPr lang="ja-JP" altLang="en-US" sz="1400" dirty="0" smtClean="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smtClean="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r>
              <a:rPr lang="ja-JP" altLang="en-US" sz="1400" dirty="0" smtClean="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smtClean="0">
              <a:latin typeface="Meiryo UI" panose="020B0604030504040204" pitchFamily="50" charset="-128"/>
              <a:ea typeface="Meiryo UI" panose="020B0604030504040204" pitchFamily="50" charset="-128"/>
              <a:cs typeface="Meiryo UI" panose="020B0604030504040204" pitchFamily="50" charset="-128"/>
            </a:endParaRPr>
          </a:p>
        </p:txBody>
      </p:sp>
      <p:sp>
        <p:nvSpPr>
          <p:cNvPr id="8" name="コンテンツ プレースホルダー 2"/>
          <p:cNvSpPr txBox="1">
            <a:spLocks/>
          </p:cNvSpPr>
          <p:nvPr/>
        </p:nvSpPr>
        <p:spPr>
          <a:xfrm>
            <a:off x="830742" y="3068960"/>
            <a:ext cx="7704856" cy="3096344"/>
          </a:xfrm>
          <a:prstGeom prst="rect">
            <a:avLst/>
          </a:prstGeom>
          <a:ln>
            <a:noFill/>
            <a:prstDash val="sysDot"/>
          </a:ln>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kumimoji="1" sz="1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kumimoji="1" sz="16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kumimoji="1" sz="14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kumimoji="1" sz="14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a:lstStyle>
          <a:p>
            <a:pPr marL="0" indent="0">
              <a:buFont typeface="Arial" panose="020B0604020202020204" pitchFamily="34" charset="0"/>
              <a:buNone/>
            </a:pPr>
            <a:endPar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10" name="スライド番号プレースホルダー 9"/>
          <p:cNvSpPr>
            <a:spLocks noGrp="1"/>
          </p:cNvSpPr>
          <p:nvPr>
            <p:ph type="sldNum" sz="quarter" idx="12"/>
          </p:nvPr>
        </p:nvSpPr>
        <p:spPr/>
        <p:txBody>
          <a:bodyPr/>
          <a:lstStyle/>
          <a:p>
            <a:fld id="{5D22E163-5177-42DA-92F3-6E521FD5D760}" type="slidenum">
              <a:rPr kumimoji="1" lang="ja-JP" altLang="en-US" smtClean="0"/>
              <a:t>8</a:t>
            </a:fld>
            <a:endParaRPr kumimoji="1" lang="ja-JP" altLang="en-US" dirty="0"/>
          </a:p>
        </p:txBody>
      </p:sp>
      <p:sp>
        <p:nvSpPr>
          <p:cNvPr id="11" name="フッター プレースホルダー 4"/>
          <p:cNvSpPr txBox="1">
            <a:spLocks/>
          </p:cNvSpPr>
          <p:nvPr/>
        </p:nvSpPr>
        <p:spPr>
          <a:xfrm>
            <a:off x="467544" y="6356350"/>
            <a:ext cx="5552256" cy="365125"/>
          </a:xfrm>
          <a:prstGeom prst="rect">
            <a:avLst/>
          </a:prstGeom>
        </p:spPr>
        <p:txBody>
          <a:bodyPr vert="horz" lIns="91440" tIns="45720" rIns="91440" bIns="45720" rtlCol="0" anchor="ctr"/>
          <a:lstStyle>
            <a:defPPr>
              <a:defRPr lang="ja-JP"/>
            </a:defPPr>
            <a:lvl1pPr marL="0" algn="ct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l"/>
            <a:r>
              <a:rPr lang="ja-JP" altLang="en-US" sz="700" dirty="0">
                <a:latin typeface="Meiryo UI" panose="020B0604030504040204" pitchFamily="50" charset="-128"/>
                <a:ea typeface="Meiryo UI" panose="020B0604030504040204" pitchFamily="50" charset="-128"/>
                <a:cs typeface="Meiryo UI" panose="020B0604030504040204" pitchFamily="50" charset="-128"/>
              </a:rPr>
              <a:t>平成３０年度 補正予算災害時にも再生可能エネルギーを供給力として稼働可能とするための蓄電池等補助金</a:t>
            </a:r>
          </a:p>
          <a:p>
            <a:pPr algn="l"/>
            <a:r>
              <a:rPr lang="ja-JP" altLang="en-US" sz="700" dirty="0">
                <a:latin typeface="Meiryo UI" panose="020B0604030504040204" pitchFamily="50" charset="-128"/>
                <a:ea typeface="Meiryo UI" panose="020B0604030504040204" pitchFamily="50" charset="-128"/>
                <a:cs typeface="Meiryo UI" panose="020B0604030504040204" pitchFamily="50" charset="-128"/>
              </a:rPr>
              <a:t>（地域マイクログリッド構築支援事業のうち、地域マイクログリッド構築事業）</a:t>
            </a:r>
            <a:endParaRPr lang="en-US" altLang="ja-JP" sz="700" dirty="0">
              <a:latin typeface="Meiryo UI" panose="020B0604030504040204" pitchFamily="50" charset="-128"/>
              <a:ea typeface="Meiryo UI" panose="020B0604030504040204" pitchFamily="50" charset="-128"/>
              <a:cs typeface="Meiryo UI" panose="020B0604030504040204" pitchFamily="50" charset="-128"/>
            </a:endParaRPr>
          </a:p>
          <a:p>
            <a:pPr algn="l"/>
            <a:endParaRPr lang="ja-JP" altLang="en-US" sz="7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2" name="正方形/長方形 11"/>
          <p:cNvSpPr/>
          <p:nvPr/>
        </p:nvSpPr>
        <p:spPr>
          <a:xfrm>
            <a:off x="-11324" y="0"/>
            <a:ext cx="2848136" cy="36004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US" altLang="ja-JP" sz="11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2-9</a:t>
            </a:r>
            <a:r>
              <a:rPr lang="ja-JP" altLang="en-US" sz="11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　地域マイクログリッド構築概要資料</a:t>
            </a:r>
            <a:endParaRPr kumimoji="1" lang="ja-JP" altLang="en-US" sz="11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spTree>
    <p:extLst>
      <p:ext uri="{BB962C8B-B14F-4D97-AF65-F5344CB8AC3E}">
        <p14:creationId xmlns:p14="http://schemas.microsoft.com/office/powerpoint/2010/main" val="392860068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altLang="ja-JP" dirty="0" smtClean="0">
                <a:latin typeface="Meiryo UI" panose="020B0604030504040204" pitchFamily="50" charset="-128"/>
                <a:ea typeface="Meiryo UI" panose="020B0604030504040204" pitchFamily="50" charset="-128"/>
                <a:cs typeface="Meiryo UI" panose="020B0604030504040204" pitchFamily="50" charset="-128"/>
              </a:rPr>
              <a:t>7</a:t>
            </a:r>
            <a:r>
              <a:rPr lang="ja-JP" altLang="en-US" dirty="0" err="1" smtClean="0">
                <a:latin typeface="Meiryo UI" panose="020B0604030504040204" pitchFamily="50" charset="-128"/>
                <a:ea typeface="Meiryo UI" panose="020B0604030504040204" pitchFamily="50" charset="-128"/>
                <a:cs typeface="Meiryo UI" panose="020B0604030504040204" pitchFamily="50" charset="-128"/>
              </a:rPr>
              <a:t>．</a:t>
            </a:r>
            <a:r>
              <a:rPr lang="ja-JP" altLang="en-US" dirty="0">
                <a:latin typeface="Meiryo UI" panose="020B0604030504040204" pitchFamily="50" charset="-128"/>
                <a:ea typeface="Meiryo UI" panose="020B0604030504040204" pitchFamily="50" charset="-128"/>
                <a:cs typeface="Meiryo UI" panose="020B0604030504040204" pitchFamily="50" charset="-128"/>
              </a:rPr>
              <a:t>需給調整の工夫</a:t>
            </a:r>
          </a:p>
        </p:txBody>
      </p:sp>
      <p:sp>
        <p:nvSpPr>
          <p:cNvPr id="3" name="コンテンツ プレースホルダー 2"/>
          <p:cNvSpPr>
            <a:spLocks noGrp="1"/>
          </p:cNvSpPr>
          <p:nvPr>
            <p:ph idx="1"/>
          </p:nvPr>
        </p:nvSpPr>
        <p:spPr>
          <a:xfrm>
            <a:off x="457200" y="2564904"/>
            <a:ext cx="8229600" cy="3744416"/>
          </a:xfrm>
          <a:ln>
            <a:solidFill>
              <a:schemeClr val="tx1"/>
            </a:solidFill>
          </a:ln>
        </p:spPr>
        <p:txBody>
          <a:bodyPr>
            <a:normAutofit/>
          </a:bodyPr>
          <a:lstStyle/>
          <a:p>
            <a:pPr marL="0" indent="0">
              <a:buNone/>
            </a:pPr>
            <a:r>
              <a:rPr kumimoji="1" lang="en-US" altLang="ja-JP" dirty="0" smtClean="0">
                <a:latin typeface="Meiryo UI" panose="020B0604030504040204" pitchFamily="50" charset="-128"/>
                <a:ea typeface="Meiryo UI" panose="020B0604030504040204" pitchFamily="50" charset="-128"/>
                <a:cs typeface="Meiryo UI" panose="020B0604030504040204" pitchFamily="50" charset="-128"/>
              </a:rPr>
              <a:t>【</a:t>
            </a:r>
            <a:r>
              <a:rPr kumimoji="1" lang="ja-JP" altLang="en-US" dirty="0" smtClean="0">
                <a:latin typeface="Meiryo UI" panose="020B0604030504040204" pitchFamily="50" charset="-128"/>
                <a:ea typeface="Meiryo UI" panose="020B0604030504040204" pitchFamily="50" charset="-128"/>
                <a:cs typeface="Meiryo UI" panose="020B0604030504040204" pitchFamily="50" charset="-128"/>
              </a:rPr>
              <a:t>詳細</a:t>
            </a:r>
            <a:r>
              <a:rPr lang="en-US" altLang="ja-JP" dirty="0" smtClean="0">
                <a:latin typeface="Meiryo UI" panose="020B0604030504040204" pitchFamily="50" charset="-128"/>
                <a:ea typeface="Meiryo UI" panose="020B0604030504040204" pitchFamily="50" charset="-128"/>
                <a:cs typeface="Meiryo UI" panose="020B0604030504040204" pitchFamily="50" charset="-128"/>
              </a:rPr>
              <a:t>】</a:t>
            </a:r>
          </a:p>
        </p:txBody>
      </p:sp>
      <p:sp>
        <p:nvSpPr>
          <p:cNvPr id="4" name="コンテンツ プレースホルダー 3"/>
          <p:cNvSpPr>
            <a:spLocks noGrp="1"/>
          </p:cNvSpPr>
          <p:nvPr>
            <p:ph idx="13"/>
          </p:nvPr>
        </p:nvSpPr>
        <p:spPr>
          <a:ln>
            <a:solidFill>
              <a:schemeClr val="tx1"/>
            </a:solidFill>
          </a:ln>
        </p:spPr>
        <p:txBody>
          <a:bodyPr/>
          <a:lstStyle/>
          <a:p>
            <a:pPr marL="0" indent="0">
              <a:buNone/>
            </a:pPr>
            <a:r>
              <a:rPr kumimoji="1" lang="en-US" altLang="ja-JP" sz="1400" dirty="0" smtClean="0">
                <a:latin typeface="Meiryo UI" panose="020B0604030504040204" pitchFamily="50" charset="-128"/>
                <a:ea typeface="Meiryo UI" panose="020B0604030504040204" pitchFamily="50" charset="-128"/>
                <a:cs typeface="Meiryo UI" panose="020B0604030504040204" pitchFamily="50" charset="-128"/>
              </a:rPr>
              <a:t>【</a:t>
            </a:r>
            <a:r>
              <a:rPr lang="ja-JP" altLang="en-US" sz="1400" dirty="0" smtClean="0">
                <a:latin typeface="Meiryo UI" panose="020B0604030504040204" pitchFamily="50" charset="-128"/>
                <a:ea typeface="Meiryo UI" panose="020B0604030504040204" pitchFamily="50" charset="-128"/>
                <a:cs typeface="Meiryo UI" panose="020B0604030504040204" pitchFamily="50" charset="-128"/>
              </a:rPr>
              <a:t>要旨</a:t>
            </a:r>
            <a:r>
              <a:rPr lang="en-US" altLang="ja-JP" sz="1400" dirty="0" smtClean="0">
                <a:latin typeface="Meiryo UI" panose="020B0604030504040204" pitchFamily="50" charset="-128"/>
                <a:ea typeface="Meiryo UI" panose="020B0604030504040204" pitchFamily="50" charset="-128"/>
                <a:cs typeface="Meiryo UI" panose="020B0604030504040204" pitchFamily="50" charset="-128"/>
              </a:rPr>
              <a:t>】</a:t>
            </a:r>
          </a:p>
          <a:p>
            <a:pPr>
              <a:buFont typeface="Wingdings" panose="05000000000000000000" pitchFamily="2" charset="2"/>
              <a:buChar char="Ø"/>
            </a:pPr>
            <a:r>
              <a:rPr lang="ja-JP" altLang="en-US" sz="1400" dirty="0" smtClean="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smtClean="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r>
              <a:rPr lang="ja-JP" altLang="en-US" sz="1400" dirty="0" smtClean="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smtClean="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r>
              <a:rPr lang="ja-JP" altLang="en-US" sz="1400" dirty="0" smtClean="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smtClean="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r>
              <a:rPr lang="ja-JP" altLang="en-US" sz="1400" dirty="0" smtClean="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smtClean="0">
              <a:latin typeface="Meiryo UI" panose="020B0604030504040204" pitchFamily="50" charset="-128"/>
              <a:ea typeface="Meiryo UI" panose="020B0604030504040204" pitchFamily="50" charset="-128"/>
              <a:cs typeface="Meiryo UI" panose="020B0604030504040204" pitchFamily="50" charset="-128"/>
            </a:endParaRPr>
          </a:p>
        </p:txBody>
      </p:sp>
      <p:sp>
        <p:nvSpPr>
          <p:cNvPr id="8" name="コンテンツ プレースホルダー 2"/>
          <p:cNvSpPr txBox="1">
            <a:spLocks/>
          </p:cNvSpPr>
          <p:nvPr/>
        </p:nvSpPr>
        <p:spPr>
          <a:xfrm>
            <a:off x="830742" y="3068960"/>
            <a:ext cx="7704856" cy="3096344"/>
          </a:xfrm>
          <a:prstGeom prst="rect">
            <a:avLst/>
          </a:prstGeom>
          <a:ln>
            <a:noFill/>
            <a:prstDash val="sysDot"/>
          </a:ln>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kumimoji="1" sz="1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kumimoji="1" sz="16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kumimoji="1" sz="14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kumimoji="1" sz="14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a:lstStyle>
          <a:p>
            <a:pPr>
              <a:buFont typeface="Wingdings" panose="05000000000000000000" pitchFamily="2" charset="2"/>
              <a:buChar char="p"/>
            </a:pPr>
            <a:endPar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10" name="スライド番号プレースホルダー 9"/>
          <p:cNvSpPr>
            <a:spLocks noGrp="1"/>
          </p:cNvSpPr>
          <p:nvPr>
            <p:ph type="sldNum" sz="quarter" idx="12"/>
          </p:nvPr>
        </p:nvSpPr>
        <p:spPr/>
        <p:txBody>
          <a:bodyPr/>
          <a:lstStyle/>
          <a:p>
            <a:fld id="{5D22E163-5177-42DA-92F3-6E521FD5D760}" type="slidenum">
              <a:rPr kumimoji="1" lang="ja-JP" altLang="en-US" smtClean="0"/>
              <a:t>9</a:t>
            </a:fld>
            <a:endParaRPr kumimoji="1" lang="ja-JP" altLang="en-US" dirty="0"/>
          </a:p>
        </p:txBody>
      </p:sp>
      <p:sp>
        <p:nvSpPr>
          <p:cNvPr id="11" name="フッター プレースホルダー 4"/>
          <p:cNvSpPr txBox="1">
            <a:spLocks/>
          </p:cNvSpPr>
          <p:nvPr/>
        </p:nvSpPr>
        <p:spPr>
          <a:xfrm>
            <a:off x="467544" y="6356350"/>
            <a:ext cx="5552256" cy="365125"/>
          </a:xfrm>
          <a:prstGeom prst="rect">
            <a:avLst/>
          </a:prstGeom>
        </p:spPr>
        <p:txBody>
          <a:bodyPr vert="horz" lIns="91440" tIns="45720" rIns="91440" bIns="45720" rtlCol="0" anchor="ctr"/>
          <a:lstStyle>
            <a:defPPr>
              <a:defRPr lang="ja-JP"/>
            </a:defPPr>
            <a:lvl1pPr marL="0" algn="ct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l"/>
            <a:r>
              <a:rPr lang="ja-JP" altLang="en-US" sz="700" dirty="0">
                <a:latin typeface="Meiryo UI" panose="020B0604030504040204" pitchFamily="50" charset="-128"/>
                <a:ea typeface="Meiryo UI" panose="020B0604030504040204" pitchFamily="50" charset="-128"/>
                <a:cs typeface="Meiryo UI" panose="020B0604030504040204" pitchFamily="50" charset="-128"/>
              </a:rPr>
              <a:t>平成３０年度 補正予算災害時にも再生可能エネルギーを供給力として稼働可能とするための蓄電池等補助金</a:t>
            </a:r>
          </a:p>
          <a:p>
            <a:pPr algn="l"/>
            <a:r>
              <a:rPr lang="ja-JP" altLang="en-US" sz="700" dirty="0">
                <a:latin typeface="Meiryo UI" panose="020B0604030504040204" pitchFamily="50" charset="-128"/>
                <a:ea typeface="Meiryo UI" panose="020B0604030504040204" pitchFamily="50" charset="-128"/>
                <a:cs typeface="Meiryo UI" panose="020B0604030504040204" pitchFamily="50" charset="-128"/>
              </a:rPr>
              <a:t>（地域マイクログリッド構築支援事業のうち、地域マイクログリッド構築事業）</a:t>
            </a:r>
            <a:endParaRPr lang="en-US" altLang="ja-JP" sz="700" dirty="0">
              <a:latin typeface="Meiryo UI" panose="020B0604030504040204" pitchFamily="50" charset="-128"/>
              <a:ea typeface="Meiryo UI" panose="020B0604030504040204" pitchFamily="50" charset="-128"/>
              <a:cs typeface="Meiryo UI" panose="020B0604030504040204" pitchFamily="50" charset="-128"/>
            </a:endParaRPr>
          </a:p>
          <a:p>
            <a:pPr algn="l"/>
            <a:endParaRPr lang="ja-JP" altLang="en-US" sz="7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2" name="正方形/長方形 11"/>
          <p:cNvSpPr/>
          <p:nvPr/>
        </p:nvSpPr>
        <p:spPr>
          <a:xfrm>
            <a:off x="-11324" y="0"/>
            <a:ext cx="2848136" cy="36004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US" altLang="ja-JP" sz="11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2-9</a:t>
            </a:r>
            <a:r>
              <a:rPr lang="ja-JP" altLang="en-US" sz="11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　地域マイクログリッド構築概要資料</a:t>
            </a:r>
            <a:endParaRPr kumimoji="1" lang="ja-JP" altLang="en-US" sz="11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spTree>
    <p:extLst>
      <p:ext uri="{BB962C8B-B14F-4D97-AF65-F5344CB8AC3E}">
        <p14:creationId xmlns:p14="http://schemas.microsoft.com/office/powerpoint/2010/main" val="2324099894"/>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CCFF"/>
        </a:solidFill>
        <a:ln>
          <a:noFill/>
        </a:ln>
      </a:spPr>
      <a:bodyPr rtlCol="0" anchor="ctr"/>
      <a:lstStyle>
        <a:defPPr algn="ctr">
          <a:defRPr kumimoji="1">
            <a:solidFill>
              <a:srgbClr val="FFCCFF"/>
            </a:solidFill>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1250</Words>
  <Application>Microsoft Office PowerPoint</Application>
  <PresentationFormat>画面に合わせる (4:3)</PresentationFormat>
  <Paragraphs>198</Paragraphs>
  <Slides>11</Slides>
  <Notes>11</Notes>
  <HiddenSlides>0</HiddenSlides>
  <MMClips>0</MMClips>
  <ScaleCrop>false</ScaleCrop>
  <HeadingPairs>
    <vt:vector size="4" baseType="variant">
      <vt:variant>
        <vt:lpstr>テーマ</vt:lpstr>
      </vt:variant>
      <vt:variant>
        <vt:i4>1</vt:i4>
      </vt:variant>
      <vt:variant>
        <vt:lpstr>スライド タイトル</vt:lpstr>
      </vt:variant>
      <vt:variant>
        <vt:i4>11</vt:i4>
      </vt:variant>
    </vt:vector>
  </HeadingPairs>
  <TitlesOfParts>
    <vt:vector size="12" baseType="lpstr">
      <vt:lpstr>Office ​​テーマ</vt:lpstr>
      <vt:lpstr>本様式の記入について</vt:lpstr>
      <vt:lpstr>例）【○○市　地域マイクログリッド構築概要】</vt:lpstr>
      <vt:lpstr>1．系統の配電線の活用</vt:lpstr>
      <vt:lpstr>2．地域特性を反映したエネルギーの活用</vt:lpstr>
      <vt:lpstr>3．供給先の公共性</vt:lpstr>
      <vt:lpstr>4．規模に応じた持続性</vt:lpstr>
      <vt:lpstr>5．平常時での需給調整シミュレーション</vt:lpstr>
      <vt:lpstr>6．平常時での活用</vt:lpstr>
      <vt:lpstr>7．需給調整の工夫</vt:lpstr>
      <vt:lpstr>8．具体性及び実現性</vt:lpstr>
      <vt:lpstr>9．非常時での実効性</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2019-03-15T07:04:35Z</dcterms:created>
  <dcterms:modified xsi:type="dcterms:W3CDTF">2019-03-15T07:04:41Z</dcterms:modified>
</cp:coreProperties>
</file>