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handoutMasterIdLst>
    <p:handoutMasterId r:id="rId15"/>
  </p:handoutMasterIdLst>
  <p:sldIdLst>
    <p:sldId id="264" r:id="rId2"/>
    <p:sldId id="265" r:id="rId3"/>
    <p:sldId id="268" r:id="rId4"/>
    <p:sldId id="271" r:id="rId5"/>
    <p:sldId id="270" r:id="rId6"/>
    <p:sldId id="273" r:id="rId7"/>
    <p:sldId id="274" r:id="rId8"/>
    <p:sldId id="289" r:id="rId9"/>
    <p:sldId id="277" r:id="rId10"/>
    <p:sldId id="278" r:id="rId11"/>
    <p:sldId id="279" r:id="rId12"/>
    <p:sldId id="290" r:id="rId1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81628" autoAdjust="0"/>
  </p:normalViewPr>
  <p:slideViewPr>
    <p:cSldViewPr>
      <p:cViewPr>
        <p:scale>
          <a:sx n="90" d="100"/>
          <a:sy n="90" d="100"/>
        </p:scale>
        <p:origin x="-1686" y="-72"/>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2019/7/5</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2019/7/5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非常時に地域マイクログリッドを構築する手順を明確かつ具体的に説明してください。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smtClean="0">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地域マイクログリッドの全体像が把握できる概要図を記載すること。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非常時と平常時の電気の流れを記載すること。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別途提出する「系統遮断時において地域マイクログリッドに供給される電気容量及び電力量の根拠書類」 、及び「系統遮断時において地域マイクログリッドで必要とされる電気容量及び電力量の根拠書類」と齟齬のない内容であること。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平常時の需給調整のシミュレーション等について、具体的な計画および頻度を説明してください。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平常時の補助対象設備の活用方法を具体的に説明してください。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smtClean="0"/>
              <a:t>（補助事業の名称を記載）</a:t>
            </a:r>
            <a:endParaRPr kumimoji="1" lang="ja-JP" altLang="en-US" dirty="0"/>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a:t>
            </a:r>
            <a:r>
              <a:rPr kumimoji="1" lang="ja-JP" altLang="en-US" dirty="0" smtClean="0"/>
              <a:t>注意</a:t>
            </a:r>
            <a:r>
              <a:rPr kumimoji="1" lang="en-US" altLang="ja-JP" dirty="0" smtClean="0"/>
              <a:t>】</a:t>
            </a:r>
          </a:p>
          <a:p>
            <a:endParaRPr kumimoji="1" lang="en-US" altLang="ja-JP" dirty="0" smtClean="0"/>
          </a:p>
        </p:txBody>
      </p:sp>
    </p:spTree>
    <p:extLst>
      <p:ext uri="{BB962C8B-B14F-4D97-AF65-F5344CB8AC3E}">
        <p14:creationId xmlns:p14="http://schemas.microsoft.com/office/powerpoint/2010/main" val="35171994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詳細</a:t>
            </a:r>
            <a:r>
              <a:rPr kumimoji="1" lang="en-US" altLang="ja-JP" dirty="0" smtClean="0"/>
              <a:t>】</a:t>
            </a:r>
          </a:p>
          <a:p>
            <a:pPr lvl="0"/>
            <a:endParaRPr kumimoji="1" lang="ja-JP" altLang="en-US" dirty="0" smtClean="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要旨</a:t>
            </a:r>
            <a:r>
              <a:rPr kumimoji="1" lang="en-US" altLang="ja-JP" dirty="0" smtClean="0"/>
              <a:t>】</a:t>
            </a:r>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記入上の注意</a:t>
            </a:r>
            <a:r>
              <a:rPr kumimoji="1" lang="en-US" altLang="ja-JP" dirty="0" smtClean="0"/>
              <a:t>】</a:t>
            </a:r>
          </a:p>
          <a:p>
            <a:pPr lvl="0"/>
            <a:endParaRPr kumimoji="1" lang="en-US" altLang="ja-JP" dirty="0" smtClean="0"/>
          </a:p>
          <a:p>
            <a:pPr lvl="0"/>
            <a:r>
              <a:rPr kumimoji="1" lang="ja-JP" altLang="en-US" dirty="0" smtClean="0"/>
              <a:t>　□</a:t>
            </a:r>
          </a:p>
        </p:txBody>
      </p:sp>
    </p:spTree>
    <p:extLst>
      <p:ext uri="{BB962C8B-B14F-4D97-AF65-F5344CB8AC3E}">
        <p14:creationId xmlns:p14="http://schemas.microsoft.com/office/powerpoint/2010/main" val="257510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289451"/>
          </a:xfrm>
          <a:solidFill>
            <a:schemeClr val="accent6">
              <a:lumMod val="20000"/>
              <a:lumOff val="80000"/>
            </a:schemeClr>
          </a:solidFill>
          <a:ln>
            <a:solidFill>
              <a:srgbClr val="FF0000"/>
            </a:solidFill>
          </a:ln>
        </p:spPr>
        <p:txBody>
          <a:bodyPr/>
          <a:lstStyle/>
          <a:p>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の作成にあたっては</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、地域マイクログリッド構築における事業概要（対象地域、使用する再生可能エネルギー種別、構成図、平常時・非常時の運用方法等）を文章及び図表化したもので表現すること。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また、下記</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項目に</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ついても記載</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すること</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2851033907"/>
              </p:ext>
            </p:extLst>
          </p:nvPr>
        </p:nvGraphicFramePr>
        <p:xfrm>
          <a:off x="539552" y="2180857"/>
          <a:ext cx="7956885" cy="3432385"/>
        </p:xfrm>
        <a:graphic>
          <a:graphicData uri="http://schemas.openxmlformats.org/drawingml/2006/table">
            <a:tbl>
              <a:tblPr firstRow="1" bandRow="1">
                <a:tableStyleId>{5940675A-B579-460E-94D1-54222C63F5DA}</a:tableStyleId>
              </a:tblPr>
              <a:tblGrid>
                <a:gridCol w="648072"/>
                <a:gridCol w="2592288"/>
                <a:gridCol w="4716525"/>
              </a:tblGrid>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系統の配電線の活用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平常時での需給調整シミュレーション</a:t>
                      </a:r>
                      <a:endPar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平常時に実施する需給調整シミュレーションの有無及び内容</a:t>
                      </a:r>
                      <a:endPar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tc>
                <a:tc hMerge="1">
                  <a:txBody>
                    <a:bodyPr/>
                    <a:lstStyle/>
                    <a:p>
                      <a:endParaRPr kumimoji="1" lang="ja-JP" altLang="en-US"/>
                    </a:p>
                  </a:txBody>
                  <a:tcPr/>
                </a:tc>
              </a:tr>
            </a:tbl>
          </a:graphicData>
        </a:graphic>
      </p:graphicFrame>
      <p:sp>
        <p:nvSpPr>
          <p:cNvPr id="3" name="タイトル 2"/>
          <p:cNvSpPr>
            <a:spLocks noGrp="1"/>
          </p:cNvSpPr>
          <p:nvPr>
            <p:ph type="title"/>
          </p:nvPr>
        </p:nvSpPr>
        <p:spPr/>
        <p:txBody>
          <a:bodyPr/>
          <a:lstStyle/>
          <a:p>
            <a:r>
              <a:rPr kumimoji="1" lang="ja-JP" altLang="en-US" dirty="0" smtClean="0"/>
              <a:t>本様式の記入について</a:t>
            </a:r>
            <a:endParaRPr kumimoji="1" lang="ja-JP" altLang="en-US" dirty="0"/>
          </a:p>
        </p:txBody>
      </p:sp>
    </p:spTree>
    <p:extLst>
      <p:ext uri="{BB962C8B-B14F-4D97-AF65-F5344CB8AC3E}">
        <p14:creationId xmlns:p14="http://schemas.microsoft.com/office/powerpoint/2010/main" val="4043122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具体性及び</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実現性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非常時での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実効性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85554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369378678"/>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gridCol w="5040560"/>
              </a:tblGrid>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地方公共団体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一般送配電事業者</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主な再エネルギー発電設備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太陽光発電設備、風力発電設備</a:t>
                      </a:r>
                    </a:p>
                  </a:txBody>
                  <a:tcPr/>
                </a:tc>
              </a:tr>
            </a:tbl>
          </a:graphicData>
        </a:graphic>
      </p:graphicFrame>
      <p:sp>
        <p:nvSpPr>
          <p:cNvPr id="6"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系統</a:t>
            </a:r>
            <a:r>
              <a:rPr lang="ja-JP" altLang="en-US" dirty="0">
                <a:latin typeface="Meiryo UI" panose="020B0604030504040204" pitchFamily="50" charset="-128"/>
                <a:ea typeface="Meiryo UI" panose="020B0604030504040204" pitchFamily="50" charset="-128"/>
                <a:cs typeface="Meiryo UI" panose="020B0604030504040204" pitchFamily="50" charset="-128"/>
              </a:rPr>
              <a:t>の配電線の活用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11258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地域特性を反映したエネルギーの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60260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4</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5</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平常時での需給調整シミュレーション</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6</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平常時での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28600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7</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1347</Words>
  <Application>Microsoft Office PowerPoint</Application>
  <PresentationFormat>画面に合わせる (4:3)</PresentationFormat>
  <Paragraphs>215</Paragraphs>
  <Slides>12</Slides>
  <Notes>12</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本様式の記入について</vt:lpstr>
      <vt:lpstr>例）【○○市　地域マイクログリッド構築概要】</vt:lpstr>
      <vt:lpstr>1．系統の配電線の活用</vt:lpstr>
      <vt:lpstr>2．地域特性を反映したエネルギーの活用</vt:lpstr>
      <vt:lpstr>3．供給先の公共性</vt:lpstr>
      <vt:lpstr>4．規模に応じた持続性</vt:lpstr>
      <vt:lpstr>5．平常時での需給調整シミュレーション</vt:lpstr>
      <vt:lpstr>6．平常時での活用</vt:lpstr>
      <vt:lpstr>7．需給調整の工夫</vt:lpstr>
      <vt:lpstr>８．具体性及び実現性</vt:lpstr>
      <vt:lpstr>９．非常時での実効性</vt:lpstr>
      <vt:lpstr>１０．地域マイクログリッドの実施体制・事業スキーム及び管理体制</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2019-03-15T07:04:35Z</dcterms:created>
  <dcterms:modified xsi:type="dcterms:W3CDTF">2019-07-05T01:59:46Z</dcterms:modified>
</cp:coreProperties>
</file>