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11"/>
  </p:notesMasterIdLst>
  <p:handoutMasterIdLst>
    <p:handoutMasterId r:id="rId12"/>
  </p:handoutMasterIdLst>
  <p:sldIdLst>
    <p:sldId id="286" r:id="rId2"/>
    <p:sldId id="265" r:id="rId3"/>
    <p:sldId id="287" r:id="rId4"/>
    <p:sldId id="288" r:id="rId5"/>
    <p:sldId id="289" r:id="rId6"/>
    <p:sldId id="290" r:id="rId7"/>
    <p:sldId id="291" r:id="rId8"/>
    <p:sldId id="292" r:id="rId9"/>
    <p:sldId id="293" r:id="rId10"/>
  </p:sldIdLst>
  <p:sldSz cx="9144000" cy="6858000" type="screen4x3"/>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9C7853C-536D-4A76-A0AE-DD22124D55A5}" styleName="テーマ スタイル 1 - アクセント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017" autoAdjust="0"/>
    <p:restoredTop sz="81207" autoAdjust="0"/>
  </p:normalViewPr>
  <p:slideViewPr>
    <p:cSldViewPr>
      <p:cViewPr>
        <p:scale>
          <a:sx n="100" d="100"/>
          <a:sy n="100" d="100"/>
        </p:scale>
        <p:origin x="-2040" y="0"/>
      </p:cViewPr>
      <p:guideLst>
        <p:guide orient="horz" pos="2160"/>
        <p:guide pos="2880"/>
      </p:guideLst>
    </p:cSldViewPr>
  </p:slideViewPr>
  <p:notesTextViewPr>
    <p:cViewPr>
      <p:scale>
        <a:sx n="1" d="1"/>
        <a:sy n="1" d="1"/>
      </p:scale>
      <p:origin x="0" y="0"/>
    </p:cViewPr>
  </p:notesTextViewPr>
  <p:notesViewPr>
    <p:cSldViewPr>
      <p:cViewPr varScale="1">
        <p:scale>
          <a:sx n="85" d="100"/>
          <a:sy n="85" d="100"/>
        </p:scale>
        <p:origin x="-3786" y="-78"/>
      </p:cViewPr>
      <p:guideLst>
        <p:guide orient="horz" pos="3131"/>
        <p:guide pos="2144"/>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6967"/>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55838" y="0"/>
            <a:ext cx="2949787" cy="496967"/>
          </a:xfrm>
          <a:prstGeom prst="rect">
            <a:avLst/>
          </a:prstGeom>
        </p:spPr>
        <p:txBody>
          <a:bodyPr vert="horz" lIns="91440" tIns="45720" rIns="91440" bIns="45720" rtlCol="0"/>
          <a:lstStyle>
            <a:lvl1pPr algn="r">
              <a:defRPr sz="1200"/>
            </a:lvl1pPr>
          </a:lstStyle>
          <a:p>
            <a:fld id="{07CCFFC4-ECCC-48F5-8D3F-462A5B9D862E}" type="datetimeFigureOut">
              <a:rPr kumimoji="1" lang="ja-JP" altLang="en-US" smtClean="0"/>
              <a:t>2019/7/10</a:t>
            </a:fld>
            <a:endParaRPr kumimoji="1" lang="ja-JP" altLang="en-US"/>
          </a:p>
        </p:txBody>
      </p:sp>
      <p:sp>
        <p:nvSpPr>
          <p:cNvPr id="4" name="フッター プレースホルダー 3"/>
          <p:cNvSpPr>
            <a:spLocks noGrp="1"/>
          </p:cNvSpPr>
          <p:nvPr>
            <p:ph type="ftr" sz="quarter" idx="2"/>
          </p:nvPr>
        </p:nvSpPr>
        <p:spPr>
          <a:xfrm>
            <a:off x="0" y="9440646"/>
            <a:ext cx="2949787" cy="496967"/>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55838" y="9440646"/>
            <a:ext cx="2949787" cy="496967"/>
          </a:xfrm>
          <a:prstGeom prst="rect">
            <a:avLst/>
          </a:prstGeom>
        </p:spPr>
        <p:txBody>
          <a:bodyPr vert="horz" lIns="91440" tIns="45720" rIns="91440" bIns="45720" rtlCol="0" anchor="b"/>
          <a:lstStyle>
            <a:lvl1pPr algn="r">
              <a:defRPr sz="1200"/>
            </a:lvl1pPr>
          </a:lstStyle>
          <a:p>
            <a:fld id="{1079B02B-403B-4B96-984E-70697F463D80}" type="slidenum">
              <a:rPr kumimoji="1" lang="ja-JP" altLang="en-US" smtClean="0"/>
              <a:t>‹#›</a:t>
            </a:fld>
            <a:endParaRPr kumimoji="1" lang="ja-JP" altLang="en-US"/>
          </a:p>
        </p:txBody>
      </p:sp>
    </p:spTree>
    <p:extLst>
      <p:ext uri="{BB962C8B-B14F-4D97-AF65-F5344CB8AC3E}">
        <p14:creationId xmlns:p14="http://schemas.microsoft.com/office/powerpoint/2010/main" val="1510429581"/>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6967"/>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8" y="0"/>
            <a:ext cx="2949787" cy="496967"/>
          </a:xfrm>
          <a:prstGeom prst="rect">
            <a:avLst/>
          </a:prstGeom>
        </p:spPr>
        <p:txBody>
          <a:bodyPr vert="horz" lIns="91440" tIns="45720" rIns="91440" bIns="45720" rtlCol="0"/>
          <a:lstStyle>
            <a:lvl1pPr algn="r">
              <a:defRPr sz="1200"/>
            </a:lvl1pPr>
          </a:lstStyle>
          <a:p>
            <a:fld id="{D75E2854-4FBD-462E-98C4-BC0E16FB3D5E}" type="datetimeFigureOut">
              <a:rPr kumimoji="1" lang="ja-JP" altLang="en-US" smtClean="0"/>
              <a:t>2019/7/10</a:t>
            </a:fld>
            <a:endParaRPr kumimoji="1" lang="ja-JP" altLang="en-US"/>
          </a:p>
        </p:txBody>
      </p:sp>
      <p:sp>
        <p:nvSpPr>
          <p:cNvPr id="4" name="スライド イメージ プレースホルダー 3"/>
          <p:cNvSpPr>
            <a:spLocks noGrp="1" noRot="1" noChangeAspect="1"/>
          </p:cNvSpPr>
          <p:nvPr>
            <p:ph type="sldImg" idx="2"/>
          </p:nvPr>
        </p:nvSpPr>
        <p:spPr>
          <a:xfrm>
            <a:off x="920750" y="746125"/>
            <a:ext cx="4965700" cy="3725863"/>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720" y="4721186"/>
            <a:ext cx="5445760" cy="4472702"/>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440646"/>
            <a:ext cx="2949787" cy="49696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8" y="9440646"/>
            <a:ext cx="2949787" cy="496967"/>
          </a:xfrm>
          <a:prstGeom prst="rect">
            <a:avLst/>
          </a:prstGeom>
        </p:spPr>
        <p:txBody>
          <a:bodyPr vert="horz" lIns="91440" tIns="45720" rIns="91440" bIns="45720" rtlCol="0" anchor="b"/>
          <a:lstStyle>
            <a:lvl1pPr algn="r">
              <a:defRPr sz="1200"/>
            </a:lvl1pPr>
          </a:lstStyle>
          <a:p>
            <a:fld id="{E51DC78B-8530-4493-B636-CAEF2E9D7C47}" type="slidenum">
              <a:rPr kumimoji="1" lang="ja-JP" altLang="en-US" smtClean="0"/>
              <a:t>‹#›</a:t>
            </a:fld>
            <a:endParaRPr kumimoji="1" lang="ja-JP" altLang="en-US"/>
          </a:p>
        </p:txBody>
      </p:sp>
    </p:spTree>
    <p:extLst>
      <p:ext uri="{BB962C8B-B14F-4D97-AF65-F5344CB8AC3E}">
        <p14:creationId xmlns:p14="http://schemas.microsoft.com/office/powerpoint/2010/main" val="4271317600"/>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注意</a:t>
            </a:r>
            <a:r>
              <a:rPr lang="en-US" altLang="ja-JP"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285750" indent="-285750">
              <a:buFont typeface="Wingdings" panose="05000000000000000000" pitchFamily="2" charset="2"/>
              <a:buChar char="p"/>
            </a:pP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本資料は審査委員が申請内容の審査を実施するための重要な資料となりますので、各注意事項を熟読のうえ作成を行って下さい。</a:t>
            </a:r>
            <a:endPar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342900" indent="-342900">
              <a:buFont typeface="+mj-ea"/>
              <a:buAutoNum type="circleNumDbPlain"/>
            </a:pP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文字の大きさは</a:t>
            </a:r>
            <a:r>
              <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14pt</a:t>
            </a: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以上とすること。</a:t>
            </a:r>
            <a:endPar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342900" indent="-342900">
              <a:buFont typeface="+mj-ea"/>
              <a:buAutoNum type="circleNumDbPlain"/>
            </a:pP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既定のフォント（</a:t>
            </a:r>
            <a:r>
              <a:rPr lang="en-US" altLang="ja-JP" sz="1200" dirty="0" err="1"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Meiryo</a:t>
            </a:r>
            <a:r>
              <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 UI</a:t>
            </a: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）を使用すること。</a:t>
            </a:r>
            <a:endPar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342900" indent="-342900">
              <a:buFont typeface="+mj-ea"/>
              <a:buAutoNum type="circleNumDbPlain"/>
            </a:pP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各項目の枚数について指定はありません。複数項目を１枚にまとめても問題ありません。</a:t>
            </a:r>
            <a:endPar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342900" indent="-342900">
              <a:buFont typeface="+mj-ea"/>
              <a:buAutoNum type="circleNumDbPlain"/>
            </a:pP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図表などを用いて、分かりやすく表現して下さい。</a:t>
            </a:r>
            <a:endPar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342900" indent="-342900">
              <a:buFont typeface="+mj-ea"/>
              <a:buAutoNum type="circleNumDbPlain"/>
            </a:pP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各説明は、具体的かつ定量的に分かりやすく説明して下さい。</a:t>
            </a:r>
            <a:endPar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フッター プレースホルダー 3"/>
          <p:cNvSpPr>
            <a:spLocks noGrp="1"/>
          </p:cNvSpPr>
          <p:nvPr>
            <p:ph type="ftr" sz="quarter"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E51DC78B-8530-4493-B636-CAEF2E9D7C47}" type="slidenum">
              <a:rPr kumimoji="1" lang="ja-JP" altLang="en-US" smtClean="0"/>
              <a:t>2</a:t>
            </a:fld>
            <a:endParaRPr kumimoji="1" lang="ja-JP" altLang="en-US"/>
          </a:p>
        </p:txBody>
      </p:sp>
    </p:spTree>
    <p:extLst>
      <p:ext uri="{BB962C8B-B14F-4D97-AF65-F5344CB8AC3E}">
        <p14:creationId xmlns:p14="http://schemas.microsoft.com/office/powerpoint/2010/main" val="5192093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下記の内容について、現在想定している内容を記載してください。</a:t>
            </a:r>
            <a:endPar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0" indent="0">
              <a:buFont typeface="Arial" panose="020B0604020202020204" pitchFamily="34" charset="0"/>
              <a:buNone/>
            </a:pPr>
            <a:endPar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対象となる地域の対象範囲及び非常時の電力供給区域を明確に記載すること。</a:t>
            </a:r>
          </a:p>
          <a:p>
            <a:pPr>
              <a:buFont typeface="Wingdings" panose="05000000000000000000" pitchFamily="2" charset="2"/>
              <a:buChar char="p"/>
            </a:pP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地方公共団体が指定した防災に資する施設についても明確に示されていること。</a:t>
            </a:r>
            <a:endPar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 typeface="Wingdings" panose="05000000000000000000" pitchFamily="2" charset="2"/>
              <a:buChar char="p"/>
              <a:tabLst/>
              <a:defRPr/>
            </a:pP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系統の配電線と自営線が区別できるように説明すること。</a:t>
            </a:r>
            <a:endPar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コンソーシアム各社、一般送配電事業者、供給先、及びその他関係予定者を漏れなく記載すること。</a:t>
            </a:r>
            <a:endPar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非常時と平常時の電気の流れを記載すること。</a:t>
            </a:r>
            <a:endPar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endParaRPr lang="en-US" altLang="ja-JP" sz="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下記の内容について、現在想定している内容を記載してください。</a:t>
            </a:r>
            <a:endPar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0" indent="0">
              <a:buFont typeface="Arial" panose="020B0604020202020204" pitchFamily="34" charset="0"/>
              <a:buNone/>
            </a:pPr>
            <a:endParaRPr kumimoji="1" lang="en-US" altLang="ja-JP" sz="1200" b="0" i="0" u="none" strike="noStrike" kern="1200" dirty="0" smtClean="0">
              <a:solidFill>
                <a:srgbClr val="FF0000"/>
              </a:solidFill>
              <a:effectLst/>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kumimoji="1" lang="ja-JP" altLang="en-US" sz="1200" b="0" i="0" u="none" strike="noStrike" kern="1200" dirty="0" smtClean="0">
                <a:solidFill>
                  <a:srgbClr val="FF0000"/>
                </a:solidFill>
                <a:effectLst/>
                <a:latin typeface="Meiryo UI" panose="020B0604030504040204" pitchFamily="50" charset="-128"/>
                <a:ea typeface="Meiryo UI" panose="020B0604030504040204" pitchFamily="50" charset="-128"/>
                <a:cs typeface="Meiryo UI" panose="020B0604030504040204" pitchFamily="50" charset="-128"/>
              </a:rPr>
              <a:t>対象となる地域特性に応じた課題を説明すること。</a:t>
            </a:r>
            <a:endParaRPr kumimoji="1" lang="ja-JP" altLang="ja-JP" sz="1200" b="0" i="0" u="none" strike="noStrike" kern="1200" dirty="0" smtClean="0">
              <a:solidFill>
                <a:srgbClr val="FF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下記の内容について、現在想定している内容を記載してください。</a:t>
            </a:r>
            <a:endPar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0" indent="0">
              <a:buFont typeface="Arial" panose="020B0604020202020204" pitchFamily="34" charset="0"/>
              <a:buNone/>
            </a:pPr>
            <a:endPar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地域マイクログリッドを行う地域の特性を説明すること。</a:t>
            </a:r>
            <a:endPar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地域特性を反映した再生可能エネルギーの活用について説明すること。</a:t>
            </a:r>
            <a:endPar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0" indent="0">
              <a:buFont typeface="Arial" panose="020B0604020202020204" pitchFamily="34" charset="0"/>
              <a:buNone/>
            </a:pPr>
            <a:endParaRPr kumimoji="1" lang="ja-JP" altLang="ja-JP" sz="1200" b="0" i="0" u="none" strike="noStrike" kern="1200" dirty="0" smtClean="0">
              <a:solidFill>
                <a:schemeClr val="tx1"/>
              </a:solidFill>
              <a:effectLst/>
              <a:latin typeface="+mn-lt"/>
              <a:ea typeface="+mn-ea"/>
              <a:cs typeface="+mn-cs"/>
            </a:endParaRPr>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下記の内容について、現在想定している内容を記載してください。</a:t>
            </a:r>
            <a:endPar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0" indent="0">
              <a:buFont typeface="Arial" panose="020B0604020202020204" pitchFamily="34" charset="0"/>
              <a:buNone/>
            </a:pPr>
            <a:endParaRPr kumimoji="1" lang="en-US" altLang="ja-JP" sz="1200" b="0" i="0" u="none" strike="noStrike" kern="1200" dirty="0" smtClean="0">
              <a:solidFill>
                <a:srgbClr val="FF0000"/>
              </a:solidFill>
              <a:effectLst/>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kumimoji="1" lang="ja-JP" altLang="en-US" sz="1200" b="0" i="0" u="none" strike="noStrike" kern="1200" dirty="0" smtClean="0">
                <a:solidFill>
                  <a:srgbClr val="FF0000"/>
                </a:solidFill>
                <a:effectLst/>
                <a:latin typeface="Meiryo UI" panose="020B0604030504040204" pitchFamily="50" charset="-128"/>
                <a:ea typeface="Meiryo UI" panose="020B0604030504040204" pitchFamily="50" charset="-128"/>
                <a:cs typeface="Meiryo UI" panose="020B0604030504040204" pitchFamily="50" charset="-128"/>
              </a:rPr>
              <a:t>「２．</a:t>
            </a:r>
            <a:r>
              <a:rPr lang="ja-JP" altLang="en-US"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対象となる地域特性に応じた課題抽出</a:t>
            </a:r>
            <a:r>
              <a:rPr kumimoji="1" lang="ja-JP" altLang="en-US" sz="1200" b="0" i="0" u="none" strike="noStrike" kern="1200" dirty="0" smtClean="0">
                <a:solidFill>
                  <a:srgbClr val="FF0000"/>
                </a:solidFill>
                <a:effectLst/>
                <a:latin typeface="Meiryo UI" panose="020B0604030504040204" pitchFamily="50" charset="-128"/>
                <a:ea typeface="Meiryo UI" panose="020B0604030504040204" pitchFamily="50" charset="-128"/>
                <a:cs typeface="Meiryo UI" panose="020B0604030504040204" pitchFamily="50" charset="-128"/>
              </a:rPr>
              <a:t>」で記載した課題に対して事業の目的に沿って課題解決できるマスタープランであることを説明すること。</a:t>
            </a:r>
            <a:endParaRPr kumimoji="1" lang="ja-JP" altLang="ja-JP" sz="1200" b="0" i="0" u="none" strike="noStrike" kern="1200" dirty="0" smtClean="0">
              <a:solidFill>
                <a:srgbClr val="FF0000"/>
              </a:solidFill>
              <a:effectLst/>
              <a:latin typeface="Meiryo UI" panose="020B0604030504040204" pitchFamily="50" charset="-128"/>
              <a:ea typeface="Meiryo UI" panose="020B0604030504040204" pitchFamily="50" charset="-128"/>
              <a:cs typeface="Meiryo UI" panose="020B0604030504040204" pitchFamily="50" charset="-128"/>
            </a:endParaRPr>
          </a:p>
          <a:p>
            <a:pPr marL="0" indent="0">
              <a:buFont typeface="Arial" panose="020B0604020202020204" pitchFamily="34" charset="0"/>
              <a:buNone/>
            </a:pPr>
            <a:endParaRPr kumimoji="1" lang="ja-JP" altLang="ja-JP" sz="1200" b="0" i="0" u="none" strike="noStrike" kern="1200" dirty="0" smtClean="0">
              <a:solidFill>
                <a:schemeClr val="tx1"/>
              </a:solidFill>
              <a:effectLst/>
              <a:latin typeface="+mn-lt"/>
              <a:ea typeface="+mn-ea"/>
              <a:cs typeface="+mn-cs"/>
            </a:endParaRPr>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下記の内容について、現在想定している内容を記載してください。</a:t>
            </a:r>
            <a:endPar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0" indent="0">
              <a:buFont typeface="Arial" panose="020B0604020202020204" pitchFamily="34" charset="0"/>
              <a:buNone/>
            </a:pPr>
            <a:endPar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当該コミュニティ地域の地方公共団体も関与する、想定のコンソーシアム体制を記載すること。</a:t>
            </a:r>
            <a:endParaRPr kumimoji="1" lang="ja-JP" altLang="ja-JP" sz="1200" b="0" i="0" u="none" strike="noStrike" kern="1200" dirty="0" smtClean="0">
              <a:solidFill>
                <a:srgbClr val="FF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下記の内容について、現在想定している内容を記載してください。</a:t>
            </a:r>
            <a:endPar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0" indent="0">
              <a:buFont typeface="Arial" panose="020B0604020202020204" pitchFamily="34" charset="0"/>
              <a:buNone/>
            </a:pPr>
            <a:endPar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地域マイクログリッドの構築にあたっての想定スケジュールを記載すること。</a:t>
            </a:r>
            <a:endParaRPr kumimoji="1" lang="ja-JP" altLang="ja-JP" sz="1200" b="0" i="0" u="none" strike="noStrike" kern="1200" dirty="0" smtClean="0">
              <a:solidFill>
                <a:srgbClr val="FF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下記の内容について、現在想定している内容を記載してください。</a:t>
            </a:r>
            <a:endPar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0" indent="0">
              <a:buFont typeface="Arial" panose="020B0604020202020204" pitchFamily="34" charset="0"/>
              <a:buNone/>
            </a:pPr>
            <a:endPar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事業採算性、資金調達の見通しについて記載すること。</a:t>
            </a:r>
            <a:endParaRPr kumimoji="1" lang="ja-JP" altLang="ja-JP" sz="1200" b="0" i="0" u="none" strike="noStrike" kern="1200" dirty="0" smtClean="0">
              <a:solidFill>
                <a:srgbClr val="FF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hasCustomPrompt="1"/>
          </p:nvPr>
        </p:nvSpPr>
        <p:spPr>
          <a:xfrm>
            <a:off x="685800" y="836713"/>
            <a:ext cx="7772400" cy="792088"/>
          </a:xfrm>
          <a:solidFill>
            <a:srgbClr val="0070C0"/>
          </a:solidFill>
        </p:spPr>
        <p:txBody>
          <a:bodyPr>
            <a:normAutofit/>
          </a:bodyPr>
          <a:lstStyle>
            <a:lvl1pPr>
              <a:defRPr sz="2800">
                <a:solidFill>
                  <a:schemeClr val="bg1"/>
                </a:solidFill>
              </a:defRPr>
            </a:lvl1pPr>
          </a:lstStyle>
          <a:p>
            <a:r>
              <a:rPr kumimoji="1" lang="ja-JP" altLang="en-US" dirty="0" smtClean="0"/>
              <a:t>（補助事業の名称を記載）</a:t>
            </a:r>
            <a:endParaRPr kumimoji="1" lang="ja-JP" altLang="en-US" dirty="0"/>
          </a:p>
        </p:txBody>
      </p:sp>
      <p:sp>
        <p:nvSpPr>
          <p:cNvPr id="3" name="サブタイトル 2"/>
          <p:cNvSpPr>
            <a:spLocks noGrp="1"/>
          </p:cNvSpPr>
          <p:nvPr>
            <p:ph type="subTitle" idx="1" hasCustomPrompt="1"/>
          </p:nvPr>
        </p:nvSpPr>
        <p:spPr>
          <a:xfrm>
            <a:off x="683568" y="3789040"/>
            <a:ext cx="7776864" cy="2448272"/>
          </a:xfrm>
          <a:solidFill>
            <a:schemeClr val="accent6">
              <a:lumMod val="20000"/>
              <a:lumOff val="80000"/>
            </a:schemeClr>
          </a:solidFill>
          <a:ln>
            <a:solidFill>
              <a:srgbClr val="FF0000"/>
            </a:solidFill>
          </a:ln>
        </p:spPr>
        <p:txBody>
          <a:bodyPr>
            <a:noAutofit/>
          </a:bodyPr>
          <a:lstStyle>
            <a:lvl1pPr marL="0" indent="0" algn="l">
              <a:buFont typeface="Wingdings" panose="05000000000000000000" pitchFamily="2" charset="2"/>
              <a:buNone/>
              <a:defRPr sz="1400">
                <a:solidFill>
                  <a:srgbClr val="FF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en-US" altLang="ja-JP" dirty="0" smtClean="0"/>
              <a:t>【</a:t>
            </a:r>
            <a:r>
              <a:rPr kumimoji="1" lang="ja-JP" altLang="en-US" dirty="0" smtClean="0"/>
              <a:t>注意</a:t>
            </a:r>
            <a:r>
              <a:rPr kumimoji="1" lang="en-US" altLang="ja-JP" dirty="0" smtClean="0"/>
              <a:t>】</a:t>
            </a:r>
          </a:p>
          <a:p>
            <a:endParaRPr kumimoji="1" lang="en-US" altLang="ja-JP" dirty="0" smtClean="0"/>
          </a:p>
        </p:txBody>
      </p:sp>
    </p:spTree>
    <p:extLst>
      <p:ext uri="{BB962C8B-B14F-4D97-AF65-F5344CB8AC3E}">
        <p14:creationId xmlns:p14="http://schemas.microsoft.com/office/powerpoint/2010/main" val="351719942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7335949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69774665"/>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562074"/>
          </a:xfrm>
        </p:spPr>
        <p:txBody>
          <a:bodyPr>
            <a:noAutofit/>
          </a:bodyPr>
          <a:lstStyle>
            <a:lvl1pPr algn="l">
              <a:defRPr sz="1800"/>
            </a:lvl1pPr>
          </a:lstStyle>
          <a:p>
            <a:r>
              <a:rPr kumimoji="1" lang="ja-JP" altLang="en-US" dirty="0" smtClean="0"/>
              <a:t>マスター タイトルの書式設定</a:t>
            </a:r>
            <a:endParaRPr kumimoji="1" lang="ja-JP" altLang="en-US" dirty="0"/>
          </a:p>
        </p:txBody>
      </p:sp>
      <p:sp>
        <p:nvSpPr>
          <p:cNvPr id="3" name="コンテンツ プレースホルダー 2"/>
          <p:cNvSpPr>
            <a:spLocks noGrp="1"/>
          </p:cNvSpPr>
          <p:nvPr>
            <p:ph idx="1" hasCustomPrompt="1"/>
          </p:nvPr>
        </p:nvSpPr>
        <p:spPr>
          <a:xfrm>
            <a:off x="457200" y="2420888"/>
            <a:ext cx="8229600" cy="3705275"/>
          </a:xfrm>
        </p:spPr>
        <p:txBody>
          <a:bodyPr>
            <a:normAutofit/>
          </a:bodyPr>
          <a:lstStyle>
            <a:lvl1pPr marL="0" indent="0">
              <a:buNone/>
              <a:defRPr sz="1400"/>
            </a:lvl1pPr>
            <a:lvl2pPr>
              <a:defRPr sz="1800"/>
            </a:lvl2pPr>
            <a:lvl3pPr>
              <a:defRPr sz="1600"/>
            </a:lvl3pPr>
            <a:lvl4pPr>
              <a:defRPr sz="1400"/>
            </a:lvl4pPr>
            <a:lvl5pPr>
              <a:defRPr sz="1400"/>
            </a:lvl5pPr>
          </a:lstStyle>
          <a:p>
            <a:pPr lvl="0"/>
            <a:r>
              <a:rPr kumimoji="1" lang="en-US" altLang="ja-JP" dirty="0" smtClean="0"/>
              <a:t>【</a:t>
            </a:r>
            <a:r>
              <a:rPr kumimoji="1" lang="ja-JP" altLang="en-US" dirty="0" smtClean="0"/>
              <a:t>詳細</a:t>
            </a:r>
            <a:r>
              <a:rPr kumimoji="1" lang="en-US" altLang="ja-JP" dirty="0" smtClean="0"/>
              <a:t>】</a:t>
            </a:r>
          </a:p>
          <a:p>
            <a:pPr lvl="0"/>
            <a:endParaRPr kumimoji="1" lang="ja-JP" altLang="en-US" dirty="0" smtClean="0"/>
          </a:p>
        </p:txBody>
      </p:sp>
      <p:sp>
        <p:nvSpPr>
          <p:cNvPr id="4" name="日付プレースホルダー 3"/>
          <p:cNvSpPr>
            <a:spLocks noGrp="1"/>
          </p:cNvSpPr>
          <p:nvPr>
            <p:ph type="dt" sz="half" idx="10"/>
          </p:nvPr>
        </p:nvSpPr>
        <p:spPr>
          <a:xfrm>
            <a:off x="457200" y="6356350"/>
            <a:ext cx="5554960" cy="365125"/>
          </a:xfrm>
        </p:spPr>
        <p:txBody>
          <a:bodyPr/>
          <a:lstStyle>
            <a:lvl1pPr>
              <a:defRPr sz="700">
                <a:latin typeface="Meiryo UI" panose="020B0604030504040204" pitchFamily="50" charset="-128"/>
                <a:ea typeface="Meiryo UI" panose="020B0604030504040204" pitchFamily="50" charset="-128"/>
                <a:cs typeface="Meiryo UI" panose="020B0604030504040204" pitchFamily="50" charset="-128"/>
              </a:defRPr>
            </a:lvl1pPr>
          </a:lstStyle>
          <a:p>
            <a:endParaRPr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5D22E163-5177-42DA-92F3-6E521FD5D760}" type="slidenum">
              <a:rPr kumimoji="1" lang="ja-JP" altLang="en-US" smtClean="0"/>
              <a:t>‹#›</a:t>
            </a:fld>
            <a:endParaRPr kumimoji="1" lang="ja-JP" altLang="en-US" dirty="0"/>
          </a:p>
        </p:txBody>
      </p:sp>
      <p:sp>
        <p:nvSpPr>
          <p:cNvPr id="7" name="コンテンツ プレースホルダー 2"/>
          <p:cNvSpPr>
            <a:spLocks noGrp="1"/>
          </p:cNvSpPr>
          <p:nvPr>
            <p:ph idx="13" hasCustomPrompt="1"/>
          </p:nvPr>
        </p:nvSpPr>
        <p:spPr>
          <a:xfrm>
            <a:off x="446856" y="1019869"/>
            <a:ext cx="8229600" cy="1329011"/>
          </a:xfrm>
        </p:spPr>
        <p:txBody>
          <a:bodyPr>
            <a:noAutofit/>
          </a:bodyPr>
          <a:lstStyle>
            <a:lvl1pPr marL="0" indent="0">
              <a:buFont typeface="Wingdings" panose="05000000000000000000" pitchFamily="2" charset="2"/>
              <a:buNone/>
              <a:defRPr sz="1400"/>
            </a:lvl1pPr>
            <a:lvl2pPr>
              <a:defRPr sz="1800"/>
            </a:lvl2pPr>
            <a:lvl3pPr>
              <a:defRPr sz="1600"/>
            </a:lvl3pPr>
            <a:lvl4pPr>
              <a:defRPr sz="1400"/>
            </a:lvl4pPr>
            <a:lvl5pPr>
              <a:defRPr sz="1400"/>
            </a:lvl5pPr>
          </a:lstStyle>
          <a:p>
            <a:pPr lvl="0"/>
            <a:r>
              <a:rPr kumimoji="1" lang="en-US" altLang="ja-JP" dirty="0" smtClean="0"/>
              <a:t>【</a:t>
            </a:r>
            <a:r>
              <a:rPr kumimoji="1" lang="ja-JP" altLang="en-US" dirty="0" smtClean="0"/>
              <a:t>要旨</a:t>
            </a:r>
            <a:r>
              <a:rPr kumimoji="1" lang="en-US" altLang="ja-JP" dirty="0" smtClean="0"/>
              <a:t>】</a:t>
            </a:r>
          </a:p>
          <a:p>
            <a:pPr lvl="0"/>
            <a:r>
              <a:rPr kumimoji="1" lang="ja-JP" altLang="en-US" dirty="0" smtClean="0"/>
              <a:t>■　●●●･･･</a:t>
            </a:r>
            <a:endParaRPr kumimoji="1" lang="en-US" altLang="ja-JP" dirty="0" smtClean="0"/>
          </a:p>
          <a:p>
            <a:pPr lvl="0"/>
            <a:r>
              <a:rPr kumimoji="1" lang="ja-JP" altLang="en-US" dirty="0" smtClean="0"/>
              <a:t>■　●●●･･･</a:t>
            </a:r>
            <a:endParaRPr kumimoji="1" lang="en-US" altLang="ja-JP" dirty="0" smtClean="0"/>
          </a:p>
          <a:p>
            <a:pPr lvl="0"/>
            <a:r>
              <a:rPr kumimoji="1" lang="ja-JP" altLang="en-US" dirty="0" smtClean="0"/>
              <a:t>■　●●●･･･</a:t>
            </a:r>
            <a:endParaRPr kumimoji="1" lang="en-US" altLang="ja-JP" dirty="0" smtClean="0"/>
          </a:p>
          <a:p>
            <a:pPr lvl="0"/>
            <a:r>
              <a:rPr kumimoji="1" lang="ja-JP" altLang="en-US" dirty="0" smtClean="0"/>
              <a:t>■　●●●･･･</a:t>
            </a:r>
            <a:endParaRPr kumimoji="1" lang="en-US" altLang="ja-JP" dirty="0" smtClean="0"/>
          </a:p>
        </p:txBody>
      </p:sp>
      <p:sp>
        <p:nvSpPr>
          <p:cNvPr id="8" name="正方形/長方形 7"/>
          <p:cNvSpPr/>
          <p:nvPr userDrawn="1"/>
        </p:nvSpPr>
        <p:spPr>
          <a:xfrm flipV="1">
            <a:off x="0" y="692696"/>
            <a:ext cx="9144000" cy="14401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コンテンツ プレースホルダー 2"/>
          <p:cNvSpPr>
            <a:spLocks noGrp="1"/>
          </p:cNvSpPr>
          <p:nvPr>
            <p:ph idx="14" hasCustomPrompt="1"/>
          </p:nvPr>
        </p:nvSpPr>
        <p:spPr>
          <a:xfrm>
            <a:off x="827584" y="2924943"/>
            <a:ext cx="7776864" cy="3096345"/>
          </a:xfrm>
        </p:spPr>
        <p:txBody>
          <a:bodyPr>
            <a:normAutofit/>
          </a:bodyPr>
          <a:lstStyle>
            <a:lvl1pPr marL="0" indent="0">
              <a:buNone/>
              <a:defRPr sz="1400"/>
            </a:lvl1pPr>
            <a:lvl2pPr>
              <a:defRPr sz="1800"/>
            </a:lvl2pPr>
            <a:lvl3pPr>
              <a:defRPr sz="1600"/>
            </a:lvl3pPr>
            <a:lvl4pPr>
              <a:defRPr sz="1400"/>
            </a:lvl4pPr>
            <a:lvl5pPr>
              <a:defRPr sz="1400"/>
            </a:lvl5pPr>
          </a:lstStyle>
          <a:p>
            <a:pPr lvl="0"/>
            <a:r>
              <a:rPr kumimoji="1" lang="en-US" altLang="ja-JP" dirty="0" smtClean="0"/>
              <a:t>【</a:t>
            </a:r>
            <a:r>
              <a:rPr kumimoji="1" lang="ja-JP" altLang="en-US" dirty="0" smtClean="0"/>
              <a:t>記入上の注意</a:t>
            </a:r>
            <a:r>
              <a:rPr kumimoji="1" lang="en-US" altLang="ja-JP" dirty="0" smtClean="0"/>
              <a:t>】</a:t>
            </a:r>
          </a:p>
          <a:p>
            <a:pPr lvl="0"/>
            <a:endParaRPr kumimoji="1" lang="en-US" altLang="ja-JP" dirty="0" smtClean="0"/>
          </a:p>
          <a:p>
            <a:pPr lvl="0"/>
            <a:r>
              <a:rPr kumimoji="1" lang="ja-JP" altLang="en-US" dirty="0" smtClean="0"/>
              <a:t>　□</a:t>
            </a:r>
          </a:p>
        </p:txBody>
      </p:sp>
    </p:spTree>
    <p:extLst>
      <p:ext uri="{BB962C8B-B14F-4D97-AF65-F5344CB8AC3E}">
        <p14:creationId xmlns:p14="http://schemas.microsoft.com/office/powerpoint/2010/main" val="25751070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4196560607"/>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1718314110"/>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42257985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39015332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3056379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4491689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6566412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42302523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latin typeface="Meiryo UI" panose="020B0604030504040204" pitchFamily="50" charset="-128"/>
                <a:ea typeface="Meiryo UI" panose="020B0604030504040204" pitchFamily="50" charset="-128"/>
                <a:cs typeface="Meiryo UI" panose="020B0604030504040204" pitchFamily="50" charset="-128"/>
              </a:rPr>
              <a:t>本様式の記入について</a:t>
            </a:r>
            <a:endParaRPr kumimoji="1" lang="ja-JP" altLang="en-US"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1</a:t>
            </a:fld>
            <a:endParaRPr kumimoji="1" lang="ja-JP" altLang="en-US" dirty="0"/>
          </a:p>
        </p:txBody>
      </p:sp>
      <p:sp>
        <p:nvSpPr>
          <p:cNvPr id="11" name="フッター プレースホルダー 4"/>
          <p:cNvSpPr txBox="1">
            <a:spLocks/>
          </p:cNvSpPr>
          <p:nvPr/>
        </p:nvSpPr>
        <p:spPr>
          <a:xfrm>
            <a:off x="467544" y="6356350"/>
            <a:ext cx="5552256"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r>
              <a:rPr lang="ja-JP" altLang="en-US" sz="700" dirty="0" smtClean="0">
                <a:latin typeface="Meiryo UI" panose="020B0604030504040204" pitchFamily="50" charset="-128"/>
                <a:ea typeface="Meiryo UI" panose="020B0604030504040204" pitchFamily="50" charset="-128"/>
                <a:cs typeface="Meiryo UI" panose="020B0604030504040204" pitchFamily="50" charset="-128"/>
              </a:rPr>
              <a:t>平成３０年度 補正予算災害時にも再生可能エネルギーを供給力として稼働可能とするための蓄電池等補助金</a:t>
            </a:r>
          </a:p>
          <a:p>
            <a:pPr algn="l"/>
            <a:r>
              <a:rPr lang="ja-JP" altLang="en-US" sz="700" dirty="0" smtClean="0">
                <a:latin typeface="Meiryo UI" panose="020B0604030504040204" pitchFamily="50" charset="-128"/>
                <a:ea typeface="Meiryo UI" panose="020B0604030504040204" pitchFamily="50" charset="-128"/>
                <a:cs typeface="Meiryo UI" panose="020B0604030504040204" pitchFamily="50" charset="-128"/>
              </a:rPr>
              <a:t>（地域マイクログリッド構築支援事業のうち、マスタープラン作成事業）</a:t>
            </a:r>
          </a:p>
          <a:p>
            <a:pPr algn="l"/>
            <a:endParaRPr lang="ja-JP" altLang="en-US" sz="7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p:cNvSpPr/>
          <p:nvPr/>
        </p:nvSpPr>
        <p:spPr>
          <a:xfrm>
            <a:off x="-11324" y="0"/>
            <a:ext cx="2848136"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en-US" altLang="ja-JP" sz="11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2-8</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地域マイクログリッド</a:t>
            </a:r>
            <a:r>
              <a:rPr lang="ja-JP" altLang="en-US" sz="11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構築概要</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資料</a:t>
            </a:r>
            <a:endParaRPr kumimoji="1" lang="ja-JP" altLang="en-US" sz="11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コンテンツ プレースホルダー 3"/>
          <p:cNvSpPr>
            <a:spLocks noGrp="1"/>
          </p:cNvSpPr>
          <p:nvPr>
            <p:ph idx="13"/>
          </p:nvPr>
        </p:nvSpPr>
        <p:spPr>
          <a:xfrm>
            <a:off x="446856" y="1019869"/>
            <a:ext cx="8373616" cy="5289451"/>
          </a:xfrm>
          <a:solidFill>
            <a:schemeClr val="accent6">
              <a:lumMod val="20000"/>
              <a:lumOff val="80000"/>
            </a:schemeClr>
          </a:solidFill>
          <a:ln>
            <a:solidFill>
              <a:srgbClr val="FF0000"/>
            </a:solidFill>
          </a:ln>
        </p:spPr>
        <p:txBody>
          <a:bodyPr/>
          <a:lstStyle/>
          <a:p>
            <a:r>
              <a:rPr lang="en-US" altLang="ja-JP"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注意</a:t>
            </a:r>
            <a:r>
              <a:rPr lang="en-US" altLang="ja-JP"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endParaRPr lang="en-US" altLang="ja-JP"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本資料の作成にあたっては、地域マイクログリッド構築における事業</a:t>
            </a:r>
            <a:r>
              <a:rPr lang="ja-JP" altLang="en-US"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概要及び以下１～７の項目に</a:t>
            </a:r>
            <a:r>
              <a:rPr lang="ja-JP" altLang="en-US"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ついて文章</a:t>
            </a:r>
            <a:r>
              <a:rPr lang="ja-JP" altLang="en-US"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及び図表化したもので表現する</a:t>
            </a:r>
            <a:r>
              <a:rPr lang="ja-JP" altLang="en-US"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こと。</a:t>
            </a:r>
            <a:endParaRPr lang="en-US" altLang="ja-JP"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a:t>
            </a:r>
            <a:r>
              <a:rPr lang="en-US" altLang="ja-JP"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作成段階で未定の箇所がある場合はそのことが分かるように記載すること。</a:t>
            </a:r>
            <a:endParaRPr lang="en-US" altLang="ja-JP"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graphicFrame>
        <p:nvGraphicFramePr>
          <p:cNvPr id="14" name="表 13"/>
          <p:cNvGraphicFramePr>
            <a:graphicFrameLocks noGrp="1"/>
          </p:cNvGraphicFramePr>
          <p:nvPr>
            <p:extLst>
              <p:ext uri="{D42A27DB-BD31-4B8C-83A1-F6EECF244321}">
                <p14:modId xmlns:p14="http://schemas.microsoft.com/office/powerpoint/2010/main" val="2984068796"/>
              </p:ext>
            </p:extLst>
          </p:nvPr>
        </p:nvGraphicFramePr>
        <p:xfrm>
          <a:off x="539552" y="2276873"/>
          <a:ext cx="8208912" cy="3137133"/>
        </p:xfrm>
        <a:graphic>
          <a:graphicData uri="http://schemas.openxmlformats.org/drawingml/2006/table">
            <a:tbl>
              <a:tblPr firstRow="1" bandRow="1">
                <a:tableStyleId>{5940675A-B579-460E-94D1-54222C63F5DA}</a:tableStyleId>
              </a:tblPr>
              <a:tblGrid>
                <a:gridCol w="432048"/>
                <a:gridCol w="2486676"/>
                <a:gridCol w="5290188"/>
              </a:tblGrid>
              <a:tr h="250288">
                <a:tc>
                  <a:txBody>
                    <a:bodyPr/>
                    <a:lstStyle/>
                    <a:p>
                      <a:pPr algn="ctr"/>
                      <a:r>
                        <a:rPr kumimoji="1" lang="en-US" altLang="ja-JP" sz="105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No.</a:t>
                      </a:r>
                      <a:endPar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pPr algn="ctr"/>
                      <a:r>
                        <a:rPr kumimoji="1" lang="ja-JP" altLang="en-US" sz="105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項目</a:t>
                      </a:r>
                      <a:endPar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pPr algn="ctr"/>
                      <a:r>
                        <a:rPr kumimoji="1" lang="ja-JP" altLang="en-US" sz="105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内容</a:t>
                      </a:r>
                      <a:endPar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tr>
              <a:tr h="412239">
                <a:tc>
                  <a:txBody>
                    <a:bodyPr/>
                    <a:lstStyle/>
                    <a:p>
                      <a:pPr algn="ctr"/>
                      <a:r>
                        <a:rPr kumimoji="1" lang="en-US" altLang="ja-JP" sz="105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1</a:t>
                      </a:r>
                      <a:endPar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r>
                        <a:rPr kumimoji="1" lang="ja-JP" altLang="en-US" sz="105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地域マイクログリッドの対象区域</a:t>
                      </a:r>
                      <a:endPar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r>
                        <a:rPr kumimoji="1" lang="ja-JP" altLang="en-US" sz="105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 対象となる地域の対象範囲及び非常時の電力供給区域を明確に記載すること</a:t>
                      </a:r>
                      <a:endParaRPr kumimoji="1" lang="en-US" altLang="ja-JP" sz="105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05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 地方公共団体が指定した防災に資する施設についても明確に示されていること</a:t>
                      </a:r>
                      <a:endPar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tr>
              <a:tr h="412239">
                <a:tc>
                  <a:txBody>
                    <a:bodyPr/>
                    <a:lstStyle/>
                    <a:p>
                      <a:pPr algn="ctr"/>
                      <a:r>
                        <a:rPr kumimoji="1" lang="en-US" altLang="ja-JP" sz="105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2</a:t>
                      </a:r>
                      <a:endPar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r>
                        <a:rPr lang="ja-JP" altLang="en-US" sz="105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対象となる地域特性に応じた課題抽出</a:t>
                      </a:r>
                      <a:endPar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r>
                        <a:rPr lang="ja-JP" altLang="en-US" sz="105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 対象となる地域特性に応じた課題抽出ができているか</a:t>
                      </a:r>
                      <a:endPar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tr>
              <a:tr h="412239">
                <a:tc>
                  <a:txBody>
                    <a:bodyPr/>
                    <a:lstStyle/>
                    <a:p>
                      <a:pPr algn="ctr"/>
                      <a:r>
                        <a:rPr kumimoji="1" lang="en-US" altLang="ja-JP" sz="105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3</a:t>
                      </a:r>
                      <a:endPar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r>
                        <a:rPr lang="ja-JP" altLang="en-US" sz="105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地域特性を反映したエネルギーの活用</a:t>
                      </a:r>
                    </a:p>
                  </a:txBody>
                  <a:tcPr anchor="ctr"/>
                </a:tc>
                <a:tc>
                  <a:txBody>
                    <a:bodyPr/>
                    <a:lstStyle/>
                    <a:p>
                      <a:r>
                        <a:rPr lang="ja-JP" altLang="en-US" sz="105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 地域特性を反映した再生可能エネルギーの活用しているか</a:t>
                      </a:r>
                    </a:p>
                  </a:txBody>
                  <a:tcPr anchor="ctr"/>
                </a:tc>
              </a:tr>
              <a:tr h="412239">
                <a:tc>
                  <a:txBody>
                    <a:bodyPr/>
                    <a:lstStyle/>
                    <a:p>
                      <a:pPr algn="ctr"/>
                      <a:r>
                        <a:rPr kumimoji="1" lang="en-US" altLang="ja-JP" sz="105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4</a:t>
                      </a:r>
                      <a:endPar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r>
                        <a:rPr kumimoji="1" lang="ja-JP" altLang="en-US" sz="105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課題解決に向けたマスタープランの策定</a:t>
                      </a:r>
                    </a:p>
                  </a:txBody>
                  <a:tcPr anchor="ctr"/>
                </a:tc>
                <a:tc>
                  <a:txBody>
                    <a:bodyPr/>
                    <a:lstStyle/>
                    <a:p>
                      <a:r>
                        <a:rPr lang="ja-JP" altLang="en-US" sz="105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 </a:t>
                      </a:r>
                      <a:r>
                        <a:rPr kumimoji="1" lang="ja-JP" altLang="en-US" sz="105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策定するマスタープランの策定が、事業の目的に沿って、地域特性に応じた課題解決を目指す地域マイクログリッド構想になっているか</a:t>
                      </a:r>
                    </a:p>
                  </a:txBody>
                  <a:tcPr anchor="ctr"/>
                </a:tc>
              </a:tr>
              <a:tr h="412239">
                <a:tc>
                  <a:txBody>
                    <a:bodyPr/>
                    <a:lstStyle/>
                    <a:p>
                      <a:pPr algn="ctr"/>
                      <a:r>
                        <a:rPr kumimoji="1" lang="en-US" altLang="ja-JP" sz="105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5</a:t>
                      </a:r>
                      <a:endPar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r>
                        <a:rPr lang="ja-JP" altLang="en-US" sz="105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地域マイクログリッドの実施体制・事業スキーム及び管理体制</a:t>
                      </a:r>
                    </a:p>
                  </a:txBody>
                  <a:tcPr anchor="ctr"/>
                </a:tc>
                <a:tc>
                  <a:txBody>
                    <a:bodyPr/>
                    <a:lstStyle/>
                    <a:p>
                      <a:r>
                        <a:rPr kumimoji="1" lang="ja-JP" altLang="en-US" sz="105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 当該コミュニティ地域の地方公共団体も関与したコンソーシアム体制を具体的に記載すること</a:t>
                      </a:r>
                    </a:p>
                  </a:txBody>
                  <a:tcPr anchor="ctr"/>
                </a:tc>
              </a:tr>
              <a:tr h="412239">
                <a:tc>
                  <a:txBody>
                    <a:bodyPr/>
                    <a:lstStyle/>
                    <a:p>
                      <a:pPr algn="ctr"/>
                      <a:r>
                        <a:rPr kumimoji="1" lang="en-US" altLang="ja-JP" sz="105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6</a:t>
                      </a:r>
                      <a:endPar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地域マイクログリッド構築スケジュール</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 実施スケジュールについて、各種許認可のスケジュールや設計施工、導入工事に係るスケジュールを記載すること</a:t>
                      </a:r>
                    </a:p>
                  </a:txBody>
                  <a:tcPr anchor="ctr"/>
                </a:tc>
              </a:tr>
              <a:tr h="412239">
                <a:tc>
                  <a:txBody>
                    <a:bodyPr/>
                    <a:lstStyle/>
                    <a:p>
                      <a:pPr algn="ctr"/>
                      <a:r>
                        <a:rPr kumimoji="1" lang="en-US" altLang="ja-JP" sz="105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7</a:t>
                      </a:r>
                      <a:endPar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r>
                        <a:rPr kumimoji="1" lang="ja-JP" altLang="en-US" sz="105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地域マイクログリッド構築における事業化可能性</a:t>
                      </a:r>
                      <a:endPar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r>
                        <a:rPr kumimoji="1" lang="ja-JP" altLang="en-US" sz="105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050" baseline="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 </a:t>
                      </a:r>
                      <a:r>
                        <a:rPr kumimoji="1" lang="ja-JP" altLang="en-US" sz="105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事業採算性、資金調達の見通しについて記載すること</a:t>
                      </a:r>
                      <a:endPar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tr>
            </a:tbl>
          </a:graphicData>
        </a:graphic>
      </p:graphicFrame>
    </p:spTree>
    <p:extLst>
      <p:ext uri="{BB962C8B-B14F-4D97-AF65-F5344CB8AC3E}">
        <p14:creationId xmlns:p14="http://schemas.microsoft.com/office/powerpoint/2010/main" val="163412830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36512" y="836713"/>
            <a:ext cx="9217024" cy="792088"/>
          </a:xfrm>
        </p:spPr>
        <p:txBody>
          <a:bodyPr>
            <a:normAutofit/>
          </a:bodyPr>
          <a:lstStyle/>
          <a:p>
            <a:r>
              <a:rPr kumimoji="1" lang="ja-JP" altLang="en-US" sz="2400" dirty="0" smtClean="0">
                <a:latin typeface="Meiryo UI" panose="020B0604030504040204" pitchFamily="50" charset="-128"/>
                <a:ea typeface="Meiryo UI" panose="020B0604030504040204" pitchFamily="50" charset="-128"/>
                <a:cs typeface="Meiryo UI" panose="020B0604030504040204" pitchFamily="50" charset="-128"/>
              </a:rPr>
              <a:t>例）</a:t>
            </a:r>
            <a:r>
              <a:rPr kumimoji="1" lang="en-US" altLang="ja-JP" sz="2400" dirty="0" smtClean="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2400" dirty="0" smtClean="0">
                <a:latin typeface="Meiryo UI" panose="020B0604030504040204" pitchFamily="50" charset="-128"/>
                <a:ea typeface="Meiryo UI" panose="020B0604030504040204" pitchFamily="50" charset="-128"/>
                <a:cs typeface="Meiryo UI" panose="020B0604030504040204" pitchFamily="50" charset="-128"/>
              </a:rPr>
              <a:t>○○市　地域マイクログリッド構築概要</a:t>
            </a:r>
            <a:r>
              <a:rPr kumimoji="1" lang="en-US" altLang="ja-JP" sz="2400" dirty="0" smtClean="0">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sz="2400" dirty="0">
              <a:latin typeface="Meiryo UI" panose="020B0604030504040204" pitchFamily="50" charset="-128"/>
              <a:ea typeface="Meiryo UI" panose="020B0604030504040204" pitchFamily="50" charset="-128"/>
              <a:cs typeface="Meiryo UI" panose="020B0604030504040204" pitchFamily="50" charset="-128"/>
            </a:endParaRPr>
          </a:p>
        </p:txBody>
      </p:sp>
      <p:graphicFrame>
        <p:nvGraphicFramePr>
          <p:cNvPr id="4" name="表 3"/>
          <p:cNvGraphicFramePr>
            <a:graphicFrameLocks noGrp="1"/>
          </p:cNvGraphicFramePr>
          <p:nvPr>
            <p:extLst>
              <p:ext uri="{D42A27DB-BD31-4B8C-83A1-F6EECF244321}">
                <p14:modId xmlns:p14="http://schemas.microsoft.com/office/powerpoint/2010/main" val="1271500033"/>
              </p:ext>
            </p:extLst>
          </p:nvPr>
        </p:nvGraphicFramePr>
        <p:xfrm>
          <a:off x="683568" y="2060846"/>
          <a:ext cx="7776864" cy="1219200"/>
        </p:xfrm>
        <a:graphic>
          <a:graphicData uri="http://schemas.openxmlformats.org/drawingml/2006/table">
            <a:tbl>
              <a:tblPr firstRow="1" bandRow="1">
                <a:tableStyleId>{5940675A-B579-460E-94D1-54222C63F5DA}</a:tableStyleId>
              </a:tblPr>
              <a:tblGrid>
                <a:gridCol w="2880320"/>
                <a:gridCol w="4896544"/>
              </a:tblGrid>
              <a:tr h="28803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申請者１</a:t>
                      </a:r>
                      <a:endParaRPr kumimoji="1"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●●●●株式会社</a:t>
                      </a: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a:tc>
              </a:tr>
              <a:tr h="288032">
                <a:tc>
                  <a:txBody>
                    <a:bodyPr/>
                    <a:lstStyle/>
                    <a:p>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申請者２</a:t>
                      </a:r>
                      <a:endParaRPr kumimoji="1"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▲▲▲▲株式会社</a:t>
                      </a: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a:tc>
              </a:tr>
              <a:tr h="288032">
                <a:tc>
                  <a:txBody>
                    <a:bodyPr/>
                    <a:lstStyle/>
                    <a:p>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地方公共団体</a:t>
                      </a: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○○市</a:t>
                      </a: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a:tc>
              </a:tr>
              <a:tr h="288032">
                <a:tc>
                  <a:txBody>
                    <a:bodyPr/>
                    <a:lstStyle/>
                    <a:p>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主な再生可能エネルギー発電設備</a:t>
                      </a: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例）太陽光発電設備、風力発電設備</a:t>
                      </a:r>
                    </a:p>
                  </a:txBody>
                  <a:tcPr/>
                </a:tc>
              </a:tr>
            </a:tbl>
          </a:graphicData>
        </a:graphic>
      </p:graphicFrame>
      <p:sp>
        <p:nvSpPr>
          <p:cNvPr id="6" name="フッター プレースホルダー 4"/>
          <p:cNvSpPr txBox="1">
            <a:spLocks/>
          </p:cNvSpPr>
          <p:nvPr/>
        </p:nvSpPr>
        <p:spPr>
          <a:xfrm>
            <a:off x="467544" y="6356350"/>
            <a:ext cx="5552256"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r>
              <a:rPr lang="ja-JP" altLang="en-US" sz="700" dirty="0" smtClean="0">
                <a:latin typeface="Meiryo UI" panose="020B0604030504040204" pitchFamily="50" charset="-128"/>
                <a:ea typeface="Meiryo UI" panose="020B0604030504040204" pitchFamily="50" charset="-128"/>
                <a:cs typeface="Meiryo UI" panose="020B0604030504040204" pitchFamily="50" charset="-128"/>
              </a:rPr>
              <a:t>平成３０年度 補正予算災害時にも再生可能エネルギーを供給力として稼働可能とするための蓄電池等補助金</a:t>
            </a:r>
          </a:p>
          <a:p>
            <a:pPr algn="l"/>
            <a:r>
              <a:rPr lang="ja-JP" altLang="en-US" sz="700" dirty="0" smtClean="0">
                <a:latin typeface="Meiryo UI" panose="020B0604030504040204" pitchFamily="50" charset="-128"/>
                <a:ea typeface="Meiryo UI" panose="020B0604030504040204" pitchFamily="50" charset="-128"/>
                <a:cs typeface="Meiryo UI" panose="020B0604030504040204" pitchFamily="50" charset="-128"/>
              </a:rPr>
              <a:t>（地域マイクログリッド構築支援事業のうち、マスタープラン作成事業）</a:t>
            </a:r>
          </a:p>
          <a:p>
            <a:pPr algn="l"/>
            <a:endParaRPr lang="ja-JP" altLang="en-US" sz="7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正方形/長方形 4"/>
          <p:cNvSpPr/>
          <p:nvPr/>
        </p:nvSpPr>
        <p:spPr>
          <a:xfrm>
            <a:off x="-11324" y="0"/>
            <a:ext cx="2848136"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en-US" altLang="ja-JP" sz="11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2-8</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地域マイクログリッド構築概要資料</a:t>
            </a:r>
            <a:endParaRPr kumimoji="1" lang="ja-JP" altLang="en-US" sz="11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391680113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latin typeface="Meiryo UI" panose="020B0604030504040204" pitchFamily="50" charset="-128"/>
                <a:ea typeface="Meiryo UI" panose="020B0604030504040204" pitchFamily="50" charset="-128"/>
                <a:cs typeface="Meiryo UI" panose="020B0604030504040204" pitchFamily="50" charset="-128"/>
              </a:rPr>
              <a:t>１</a:t>
            </a:r>
            <a:r>
              <a:rPr lang="ja-JP" altLang="en-US" dirty="0">
                <a:latin typeface="Meiryo UI" panose="020B0604030504040204" pitchFamily="50" charset="-128"/>
                <a:ea typeface="Meiryo UI" panose="020B0604030504040204" pitchFamily="50" charset="-128"/>
                <a:cs typeface="Meiryo UI" panose="020B0604030504040204" pitchFamily="50" charset="-128"/>
              </a:rPr>
              <a:t>．地域マイクログリッドの対象</a:t>
            </a:r>
            <a:r>
              <a:rPr lang="ja-JP" altLang="en-US" dirty="0" smtClean="0">
                <a:latin typeface="Meiryo UI" panose="020B0604030504040204" pitchFamily="50" charset="-128"/>
                <a:ea typeface="Meiryo UI" panose="020B0604030504040204" pitchFamily="50" charset="-128"/>
                <a:cs typeface="Meiryo UI" panose="020B0604030504040204" pitchFamily="50" charset="-128"/>
              </a:rPr>
              <a:t>区域</a:t>
            </a:r>
            <a:endParaRPr kumimoji="1" lang="ja-JP" altLang="en-US"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smtClean="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smtClean="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smtClean="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smtClean="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smtClean="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3</a:t>
            </a:fld>
            <a:endParaRPr kumimoji="1" lang="ja-JP" altLang="en-US" dirty="0"/>
          </a:p>
        </p:txBody>
      </p:sp>
      <p:sp>
        <p:nvSpPr>
          <p:cNvPr id="11" name="フッター プレースホルダー 4"/>
          <p:cNvSpPr txBox="1">
            <a:spLocks/>
          </p:cNvSpPr>
          <p:nvPr/>
        </p:nvSpPr>
        <p:spPr>
          <a:xfrm>
            <a:off x="467544" y="6356350"/>
            <a:ext cx="5552256"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r>
              <a:rPr lang="ja-JP" altLang="en-US" sz="700" dirty="0" smtClean="0">
                <a:latin typeface="Meiryo UI" panose="020B0604030504040204" pitchFamily="50" charset="-128"/>
                <a:ea typeface="Meiryo UI" panose="020B0604030504040204" pitchFamily="50" charset="-128"/>
                <a:cs typeface="Meiryo UI" panose="020B0604030504040204" pitchFamily="50" charset="-128"/>
              </a:rPr>
              <a:t>平成３０年度 補正予算災害時にも再生可能エネルギーを供給力として稼働可能とするための蓄電池等補助金</a:t>
            </a:r>
          </a:p>
          <a:p>
            <a:pPr algn="l"/>
            <a:r>
              <a:rPr lang="ja-JP" altLang="en-US" sz="700" dirty="0" smtClean="0">
                <a:latin typeface="Meiryo UI" panose="020B0604030504040204" pitchFamily="50" charset="-128"/>
                <a:ea typeface="Meiryo UI" panose="020B0604030504040204" pitchFamily="50" charset="-128"/>
                <a:cs typeface="Meiryo UI" panose="020B0604030504040204" pitchFamily="50" charset="-128"/>
              </a:rPr>
              <a:t>（地域マイクログリッド構築支援事業のうち、マスタープラン作成事業）</a:t>
            </a:r>
          </a:p>
          <a:p>
            <a:pPr algn="l"/>
            <a:endParaRPr lang="ja-JP" altLang="en-US" sz="7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p:cNvSpPr/>
          <p:nvPr/>
        </p:nvSpPr>
        <p:spPr>
          <a:xfrm>
            <a:off x="-11324" y="0"/>
            <a:ext cx="2848136"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en-US" altLang="ja-JP" sz="11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2-8</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地域マイクログリッド</a:t>
            </a:r>
            <a:r>
              <a:rPr lang="ja-JP" altLang="en-US" sz="11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構築概要</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資料</a:t>
            </a:r>
            <a:endParaRPr kumimoji="1" lang="ja-JP" altLang="en-US" sz="11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タイトル 1"/>
          <p:cNvSpPr txBox="1">
            <a:spLocks/>
          </p:cNvSpPr>
          <p:nvPr/>
        </p:nvSpPr>
        <p:spPr>
          <a:xfrm>
            <a:off x="-36512" y="692696"/>
            <a:ext cx="9217024" cy="144016"/>
          </a:xfrm>
          <a:prstGeom prst="rect">
            <a:avLst/>
          </a:prstGeom>
          <a:solidFill>
            <a:srgbClr val="0070C0"/>
          </a:solidFill>
        </p:spPr>
        <p:txBody>
          <a:bodyPr vert="horz" lIns="91440" tIns="45720" rIns="91440" bIns="45720" rtlCol="0" anchor="ctr">
            <a:normAutofit fontScale="25000" lnSpcReduction="20000"/>
          </a:bodyPr>
          <a:lstStyle>
            <a:lvl1pPr algn="l" defTabSz="914400" rtl="0" eaLnBrk="1" latinLnBrk="0" hangingPunct="1">
              <a:spcBef>
                <a:spcPct val="0"/>
              </a:spcBef>
              <a:buNone/>
              <a:defRPr kumimoji="1" sz="1800" kern="1200">
                <a:solidFill>
                  <a:schemeClr val="tx1"/>
                </a:solidFill>
                <a:latin typeface="+mj-lt"/>
                <a:ea typeface="+mj-ea"/>
                <a:cs typeface="+mj-cs"/>
              </a:defRPr>
            </a:lvl1pPr>
          </a:lstStyle>
          <a:p>
            <a:endParaRPr lang="ja-JP" altLang="en-US" sz="240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416745252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２．対象となる地域特性に応じた課題抽出</a:t>
            </a: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smtClean="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smtClean="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smtClean="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smtClean="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smtClean="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4</a:t>
            </a:fld>
            <a:endParaRPr kumimoji="1" lang="ja-JP" altLang="en-US" dirty="0"/>
          </a:p>
        </p:txBody>
      </p:sp>
      <p:sp>
        <p:nvSpPr>
          <p:cNvPr id="11" name="フッター プレースホルダー 4"/>
          <p:cNvSpPr txBox="1">
            <a:spLocks/>
          </p:cNvSpPr>
          <p:nvPr/>
        </p:nvSpPr>
        <p:spPr>
          <a:xfrm>
            <a:off x="467544" y="6356350"/>
            <a:ext cx="5552256"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r>
              <a:rPr lang="ja-JP" altLang="en-US" sz="700" dirty="0" smtClean="0">
                <a:latin typeface="Meiryo UI" panose="020B0604030504040204" pitchFamily="50" charset="-128"/>
                <a:ea typeface="Meiryo UI" panose="020B0604030504040204" pitchFamily="50" charset="-128"/>
                <a:cs typeface="Meiryo UI" panose="020B0604030504040204" pitchFamily="50" charset="-128"/>
              </a:rPr>
              <a:t>平成３０年度 補正予算災害時にも再生可能エネルギーを供給力として稼働可能とするための蓄電池等補助金</a:t>
            </a:r>
          </a:p>
          <a:p>
            <a:pPr algn="l"/>
            <a:r>
              <a:rPr lang="ja-JP" altLang="en-US" sz="700" dirty="0" smtClean="0">
                <a:latin typeface="Meiryo UI" panose="020B0604030504040204" pitchFamily="50" charset="-128"/>
                <a:ea typeface="Meiryo UI" panose="020B0604030504040204" pitchFamily="50" charset="-128"/>
                <a:cs typeface="Meiryo UI" panose="020B0604030504040204" pitchFamily="50" charset="-128"/>
              </a:rPr>
              <a:t>（地域マイクログリッド構築支援事業のうち、マスタープラン作成事業）</a:t>
            </a:r>
          </a:p>
          <a:p>
            <a:pPr algn="l"/>
            <a:endParaRPr lang="ja-JP" altLang="en-US" sz="7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p:cNvSpPr/>
          <p:nvPr/>
        </p:nvSpPr>
        <p:spPr>
          <a:xfrm>
            <a:off x="-11324" y="0"/>
            <a:ext cx="2848136"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en-US" altLang="ja-JP" sz="11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2-8</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地域マイクログリッド</a:t>
            </a:r>
            <a:r>
              <a:rPr lang="ja-JP" altLang="en-US" sz="11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構築概要</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資料</a:t>
            </a:r>
            <a:endParaRPr kumimoji="1" lang="ja-JP" altLang="en-US" sz="11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タイトル 1"/>
          <p:cNvSpPr txBox="1">
            <a:spLocks/>
          </p:cNvSpPr>
          <p:nvPr/>
        </p:nvSpPr>
        <p:spPr>
          <a:xfrm>
            <a:off x="-36512" y="692696"/>
            <a:ext cx="9217024" cy="144016"/>
          </a:xfrm>
          <a:prstGeom prst="rect">
            <a:avLst/>
          </a:prstGeom>
          <a:solidFill>
            <a:srgbClr val="0070C0"/>
          </a:solidFill>
        </p:spPr>
        <p:txBody>
          <a:bodyPr vert="horz" lIns="91440" tIns="45720" rIns="91440" bIns="45720" rtlCol="0" anchor="ctr">
            <a:normAutofit fontScale="25000" lnSpcReduction="20000"/>
          </a:bodyPr>
          <a:lstStyle>
            <a:lvl1pPr algn="l" defTabSz="914400" rtl="0" eaLnBrk="1" latinLnBrk="0" hangingPunct="1">
              <a:spcBef>
                <a:spcPct val="0"/>
              </a:spcBef>
              <a:buNone/>
              <a:defRPr kumimoji="1" sz="1800" kern="1200">
                <a:solidFill>
                  <a:schemeClr val="tx1"/>
                </a:solidFill>
                <a:latin typeface="+mj-lt"/>
                <a:ea typeface="+mj-ea"/>
                <a:cs typeface="+mj-cs"/>
              </a:defRPr>
            </a:lvl1pPr>
          </a:lstStyle>
          <a:p>
            <a:endParaRPr lang="ja-JP" altLang="en-US" sz="240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189835413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latin typeface="Meiryo UI" panose="020B0604030504040204" pitchFamily="50" charset="-128"/>
                <a:ea typeface="Meiryo UI" panose="020B0604030504040204" pitchFamily="50" charset="-128"/>
                <a:cs typeface="Meiryo UI" panose="020B0604030504040204" pitchFamily="50" charset="-128"/>
              </a:rPr>
              <a:t>３．</a:t>
            </a:r>
            <a:r>
              <a:rPr lang="ja-JP" altLang="en-US" dirty="0">
                <a:latin typeface="Meiryo UI" panose="020B0604030504040204" pitchFamily="50" charset="-128"/>
                <a:ea typeface="Meiryo UI" panose="020B0604030504040204" pitchFamily="50" charset="-128"/>
                <a:cs typeface="Meiryo UI" panose="020B0604030504040204" pitchFamily="50" charset="-128"/>
              </a:rPr>
              <a:t>地域特性を反映したエネルギーの</a:t>
            </a:r>
            <a:r>
              <a:rPr lang="ja-JP" altLang="en-US" dirty="0" smtClean="0">
                <a:latin typeface="Meiryo UI" panose="020B0604030504040204" pitchFamily="50" charset="-128"/>
                <a:ea typeface="Meiryo UI" panose="020B0604030504040204" pitchFamily="50" charset="-128"/>
                <a:cs typeface="Meiryo UI" panose="020B0604030504040204" pitchFamily="50" charset="-128"/>
              </a:rPr>
              <a:t>活用</a:t>
            </a:r>
            <a:endParaRPr lang="ja-JP" altLang="en-US"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smtClean="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smtClean="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smtClean="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smtClean="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smtClean="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5</a:t>
            </a:fld>
            <a:endParaRPr kumimoji="1" lang="ja-JP" altLang="en-US" dirty="0"/>
          </a:p>
        </p:txBody>
      </p:sp>
      <p:sp>
        <p:nvSpPr>
          <p:cNvPr id="11" name="フッター プレースホルダー 4"/>
          <p:cNvSpPr txBox="1">
            <a:spLocks/>
          </p:cNvSpPr>
          <p:nvPr/>
        </p:nvSpPr>
        <p:spPr>
          <a:xfrm>
            <a:off x="467544" y="6356350"/>
            <a:ext cx="5552256"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r>
              <a:rPr lang="ja-JP" altLang="en-US" sz="700" dirty="0" smtClean="0">
                <a:latin typeface="Meiryo UI" panose="020B0604030504040204" pitchFamily="50" charset="-128"/>
                <a:ea typeface="Meiryo UI" panose="020B0604030504040204" pitchFamily="50" charset="-128"/>
                <a:cs typeface="Meiryo UI" panose="020B0604030504040204" pitchFamily="50" charset="-128"/>
              </a:rPr>
              <a:t>平成３０年度 補正予算災害時にも再生可能エネルギーを供給力として稼働可能とするための蓄電池等補助金</a:t>
            </a:r>
          </a:p>
          <a:p>
            <a:pPr algn="l"/>
            <a:r>
              <a:rPr lang="ja-JP" altLang="en-US" sz="700" dirty="0" smtClean="0">
                <a:latin typeface="Meiryo UI" panose="020B0604030504040204" pitchFamily="50" charset="-128"/>
                <a:ea typeface="Meiryo UI" panose="020B0604030504040204" pitchFamily="50" charset="-128"/>
                <a:cs typeface="Meiryo UI" panose="020B0604030504040204" pitchFamily="50" charset="-128"/>
              </a:rPr>
              <a:t>（地域マイクログリッド構築支援事業のうち、マスタープラン作成事業）</a:t>
            </a:r>
          </a:p>
          <a:p>
            <a:pPr algn="l"/>
            <a:endParaRPr lang="ja-JP" altLang="en-US" sz="7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p:cNvSpPr/>
          <p:nvPr/>
        </p:nvSpPr>
        <p:spPr>
          <a:xfrm>
            <a:off x="-11324" y="0"/>
            <a:ext cx="2848136"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en-US" altLang="ja-JP" sz="11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2-8</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地域マイクログリッド</a:t>
            </a:r>
            <a:r>
              <a:rPr lang="ja-JP" altLang="en-US" sz="11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構築概要</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資料</a:t>
            </a:r>
            <a:endParaRPr kumimoji="1" lang="ja-JP" altLang="en-US" sz="11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タイトル 1"/>
          <p:cNvSpPr txBox="1">
            <a:spLocks/>
          </p:cNvSpPr>
          <p:nvPr/>
        </p:nvSpPr>
        <p:spPr>
          <a:xfrm>
            <a:off x="-36512" y="692696"/>
            <a:ext cx="9217024" cy="144016"/>
          </a:xfrm>
          <a:prstGeom prst="rect">
            <a:avLst/>
          </a:prstGeom>
          <a:solidFill>
            <a:srgbClr val="0070C0"/>
          </a:solidFill>
        </p:spPr>
        <p:txBody>
          <a:bodyPr vert="horz" lIns="91440" tIns="45720" rIns="91440" bIns="45720" rtlCol="0" anchor="ctr">
            <a:normAutofit fontScale="25000" lnSpcReduction="20000"/>
          </a:bodyPr>
          <a:lstStyle>
            <a:lvl1pPr algn="l" defTabSz="914400" rtl="0" eaLnBrk="1" latinLnBrk="0" hangingPunct="1">
              <a:spcBef>
                <a:spcPct val="0"/>
              </a:spcBef>
              <a:buNone/>
              <a:defRPr kumimoji="1" sz="1800" kern="1200">
                <a:solidFill>
                  <a:schemeClr val="tx1"/>
                </a:solidFill>
                <a:latin typeface="+mj-lt"/>
                <a:ea typeface="+mj-ea"/>
                <a:cs typeface="+mj-cs"/>
              </a:defRPr>
            </a:lvl1pPr>
          </a:lstStyle>
          <a:p>
            <a:endParaRPr lang="ja-JP" altLang="en-US" sz="240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304101592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４</a:t>
            </a:r>
            <a:r>
              <a:rPr lang="ja-JP" altLang="en-US" dirty="0" smtClean="0">
                <a:latin typeface="Meiryo UI" panose="020B0604030504040204" pitchFamily="50" charset="-128"/>
                <a:ea typeface="Meiryo UI" panose="020B0604030504040204" pitchFamily="50" charset="-128"/>
                <a:cs typeface="Meiryo UI" panose="020B0604030504040204" pitchFamily="50" charset="-128"/>
              </a:rPr>
              <a:t>．</a:t>
            </a:r>
            <a:r>
              <a:rPr lang="ja-JP" altLang="en-US" dirty="0">
                <a:latin typeface="Meiryo UI" panose="020B0604030504040204" pitchFamily="50" charset="-128"/>
                <a:ea typeface="Meiryo UI" panose="020B0604030504040204" pitchFamily="50" charset="-128"/>
                <a:cs typeface="Meiryo UI" panose="020B0604030504040204" pitchFamily="50" charset="-128"/>
              </a:rPr>
              <a:t>課題解決に向けたマスタープランの</a:t>
            </a:r>
            <a:r>
              <a:rPr lang="ja-JP" altLang="en-US" dirty="0" smtClean="0">
                <a:latin typeface="Meiryo UI" panose="020B0604030504040204" pitchFamily="50" charset="-128"/>
                <a:ea typeface="Meiryo UI" panose="020B0604030504040204" pitchFamily="50" charset="-128"/>
                <a:cs typeface="Meiryo UI" panose="020B0604030504040204" pitchFamily="50" charset="-128"/>
              </a:rPr>
              <a:t>策定</a:t>
            </a:r>
            <a:endParaRPr lang="ja-JP" altLang="en-US"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smtClean="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smtClean="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smtClean="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smtClean="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smtClean="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6</a:t>
            </a:fld>
            <a:endParaRPr kumimoji="1" lang="ja-JP" altLang="en-US" dirty="0"/>
          </a:p>
        </p:txBody>
      </p:sp>
      <p:sp>
        <p:nvSpPr>
          <p:cNvPr id="11" name="フッター プレースホルダー 4"/>
          <p:cNvSpPr txBox="1">
            <a:spLocks/>
          </p:cNvSpPr>
          <p:nvPr/>
        </p:nvSpPr>
        <p:spPr>
          <a:xfrm>
            <a:off x="467544" y="6356350"/>
            <a:ext cx="5552256"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r>
              <a:rPr lang="ja-JP" altLang="en-US" sz="700" dirty="0" smtClean="0">
                <a:latin typeface="Meiryo UI" panose="020B0604030504040204" pitchFamily="50" charset="-128"/>
                <a:ea typeface="Meiryo UI" panose="020B0604030504040204" pitchFamily="50" charset="-128"/>
                <a:cs typeface="Meiryo UI" panose="020B0604030504040204" pitchFamily="50" charset="-128"/>
              </a:rPr>
              <a:t>平成３０年度 補正予算災害時にも再生可能エネルギーを供給力として稼働可能とするための蓄電池等補助金</a:t>
            </a:r>
          </a:p>
          <a:p>
            <a:pPr algn="l"/>
            <a:r>
              <a:rPr lang="ja-JP" altLang="en-US" sz="700" dirty="0" smtClean="0">
                <a:latin typeface="Meiryo UI" panose="020B0604030504040204" pitchFamily="50" charset="-128"/>
                <a:ea typeface="Meiryo UI" panose="020B0604030504040204" pitchFamily="50" charset="-128"/>
                <a:cs typeface="Meiryo UI" panose="020B0604030504040204" pitchFamily="50" charset="-128"/>
              </a:rPr>
              <a:t>（地域マイクログリッド構築支援事業のうち、マスタープラン作成事業）</a:t>
            </a:r>
          </a:p>
          <a:p>
            <a:pPr algn="l"/>
            <a:endParaRPr lang="ja-JP" altLang="en-US" sz="7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p:cNvSpPr/>
          <p:nvPr/>
        </p:nvSpPr>
        <p:spPr>
          <a:xfrm>
            <a:off x="-11324" y="0"/>
            <a:ext cx="2848136"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en-US" altLang="ja-JP" sz="11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2-8</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地域マイクログリッド</a:t>
            </a:r>
            <a:r>
              <a:rPr lang="ja-JP" altLang="en-US" sz="11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構築概要</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資料</a:t>
            </a:r>
            <a:endParaRPr kumimoji="1" lang="ja-JP" altLang="en-US" sz="11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タイトル 1"/>
          <p:cNvSpPr txBox="1">
            <a:spLocks/>
          </p:cNvSpPr>
          <p:nvPr/>
        </p:nvSpPr>
        <p:spPr>
          <a:xfrm>
            <a:off x="-36512" y="692696"/>
            <a:ext cx="9217024" cy="144016"/>
          </a:xfrm>
          <a:prstGeom prst="rect">
            <a:avLst/>
          </a:prstGeom>
          <a:solidFill>
            <a:srgbClr val="0070C0"/>
          </a:solidFill>
        </p:spPr>
        <p:txBody>
          <a:bodyPr vert="horz" lIns="91440" tIns="45720" rIns="91440" bIns="45720" rtlCol="0" anchor="ctr">
            <a:normAutofit fontScale="25000" lnSpcReduction="20000"/>
          </a:bodyPr>
          <a:lstStyle>
            <a:lvl1pPr algn="l" defTabSz="914400" rtl="0" eaLnBrk="1" latinLnBrk="0" hangingPunct="1">
              <a:spcBef>
                <a:spcPct val="0"/>
              </a:spcBef>
              <a:buNone/>
              <a:defRPr kumimoji="1" sz="1800" kern="1200">
                <a:solidFill>
                  <a:schemeClr val="tx1"/>
                </a:solidFill>
                <a:latin typeface="+mj-lt"/>
                <a:ea typeface="+mj-ea"/>
                <a:cs typeface="+mj-cs"/>
              </a:defRPr>
            </a:lvl1pPr>
          </a:lstStyle>
          <a:p>
            <a:endParaRPr lang="ja-JP" altLang="en-US" sz="240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17014775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５．地域マイクログリッドの実施体制・事業スキーム及び管理</a:t>
            </a:r>
            <a:r>
              <a:rPr lang="ja-JP" altLang="en-US" dirty="0" smtClean="0">
                <a:latin typeface="Meiryo UI" panose="020B0604030504040204" pitchFamily="50" charset="-128"/>
                <a:ea typeface="Meiryo UI" panose="020B0604030504040204" pitchFamily="50" charset="-128"/>
                <a:cs typeface="Meiryo UI" panose="020B0604030504040204" pitchFamily="50" charset="-128"/>
              </a:rPr>
              <a:t>体制</a:t>
            </a:r>
            <a:endParaRPr lang="ja-JP" altLang="en-US"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smtClean="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smtClean="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smtClean="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smtClean="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smtClean="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7</a:t>
            </a:fld>
            <a:endParaRPr kumimoji="1" lang="ja-JP" altLang="en-US" dirty="0"/>
          </a:p>
        </p:txBody>
      </p:sp>
      <p:sp>
        <p:nvSpPr>
          <p:cNvPr id="11" name="フッター プレースホルダー 4"/>
          <p:cNvSpPr txBox="1">
            <a:spLocks/>
          </p:cNvSpPr>
          <p:nvPr/>
        </p:nvSpPr>
        <p:spPr>
          <a:xfrm>
            <a:off x="467544" y="6356350"/>
            <a:ext cx="5552256"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r>
              <a:rPr lang="ja-JP" altLang="en-US" sz="700" dirty="0" smtClean="0">
                <a:latin typeface="Meiryo UI" panose="020B0604030504040204" pitchFamily="50" charset="-128"/>
                <a:ea typeface="Meiryo UI" panose="020B0604030504040204" pitchFamily="50" charset="-128"/>
                <a:cs typeface="Meiryo UI" panose="020B0604030504040204" pitchFamily="50" charset="-128"/>
              </a:rPr>
              <a:t>平成３０年度 補正予算災害時にも再生可能エネルギーを供給力として稼働可能とするための蓄電池等補助金</a:t>
            </a:r>
          </a:p>
          <a:p>
            <a:pPr algn="l"/>
            <a:r>
              <a:rPr lang="ja-JP" altLang="en-US" sz="700" dirty="0" smtClean="0">
                <a:latin typeface="Meiryo UI" panose="020B0604030504040204" pitchFamily="50" charset="-128"/>
                <a:ea typeface="Meiryo UI" panose="020B0604030504040204" pitchFamily="50" charset="-128"/>
                <a:cs typeface="Meiryo UI" panose="020B0604030504040204" pitchFamily="50" charset="-128"/>
              </a:rPr>
              <a:t>（地域マイクログリッド構築支援事業のうち、マスタープラン作成事業）</a:t>
            </a:r>
          </a:p>
          <a:p>
            <a:pPr algn="l"/>
            <a:endParaRPr lang="ja-JP" altLang="en-US" sz="7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p:cNvSpPr/>
          <p:nvPr/>
        </p:nvSpPr>
        <p:spPr>
          <a:xfrm>
            <a:off x="-11324" y="0"/>
            <a:ext cx="2848136"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en-US" altLang="ja-JP" sz="11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2-8</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地域マイクログリッド</a:t>
            </a:r>
            <a:r>
              <a:rPr lang="ja-JP" altLang="en-US" sz="11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構築概要</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資料</a:t>
            </a:r>
            <a:endParaRPr kumimoji="1" lang="ja-JP" altLang="en-US" sz="11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タイトル 1"/>
          <p:cNvSpPr txBox="1">
            <a:spLocks/>
          </p:cNvSpPr>
          <p:nvPr/>
        </p:nvSpPr>
        <p:spPr>
          <a:xfrm>
            <a:off x="-36512" y="692696"/>
            <a:ext cx="9217024" cy="144016"/>
          </a:xfrm>
          <a:prstGeom prst="rect">
            <a:avLst/>
          </a:prstGeom>
          <a:solidFill>
            <a:srgbClr val="0070C0"/>
          </a:solidFill>
        </p:spPr>
        <p:txBody>
          <a:bodyPr vert="horz" lIns="91440" tIns="45720" rIns="91440" bIns="45720" rtlCol="0" anchor="ctr">
            <a:normAutofit fontScale="25000" lnSpcReduction="20000"/>
          </a:bodyPr>
          <a:lstStyle>
            <a:lvl1pPr algn="l" defTabSz="914400" rtl="0" eaLnBrk="1" latinLnBrk="0" hangingPunct="1">
              <a:spcBef>
                <a:spcPct val="0"/>
              </a:spcBef>
              <a:buNone/>
              <a:defRPr kumimoji="1" sz="1800" kern="1200">
                <a:solidFill>
                  <a:schemeClr val="tx1"/>
                </a:solidFill>
                <a:latin typeface="+mj-lt"/>
                <a:ea typeface="+mj-ea"/>
                <a:cs typeface="+mj-cs"/>
              </a:defRPr>
            </a:lvl1pPr>
          </a:lstStyle>
          <a:p>
            <a:endParaRPr lang="ja-JP" altLang="en-US" sz="240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375166824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６．地域マイクログリッド構築</a:t>
            </a:r>
            <a:r>
              <a:rPr lang="ja-JP" altLang="en-US" dirty="0" smtClean="0">
                <a:latin typeface="Meiryo UI" panose="020B0604030504040204" pitchFamily="50" charset="-128"/>
                <a:ea typeface="Meiryo UI" panose="020B0604030504040204" pitchFamily="50" charset="-128"/>
                <a:cs typeface="Meiryo UI" panose="020B0604030504040204" pitchFamily="50" charset="-128"/>
              </a:rPr>
              <a:t>スケジュール</a:t>
            </a:r>
            <a:endParaRPr lang="ja-JP" altLang="en-US"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smtClean="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smtClean="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smtClean="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smtClean="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smtClean="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8</a:t>
            </a:fld>
            <a:endParaRPr kumimoji="1" lang="ja-JP" altLang="en-US" dirty="0"/>
          </a:p>
        </p:txBody>
      </p:sp>
      <p:sp>
        <p:nvSpPr>
          <p:cNvPr id="11" name="フッター プレースホルダー 4"/>
          <p:cNvSpPr txBox="1">
            <a:spLocks/>
          </p:cNvSpPr>
          <p:nvPr/>
        </p:nvSpPr>
        <p:spPr>
          <a:xfrm>
            <a:off x="467544" y="6356350"/>
            <a:ext cx="5552256"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r>
              <a:rPr lang="ja-JP" altLang="en-US" sz="700" dirty="0" smtClean="0">
                <a:latin typeface="Meiryo UI" panose="020B0604030504040204" pitchFamily="50" charset="-128"/>
                <a:ea typeface="Meiryo UI" panose="020B0604030504040204" pitchFamily="50" charset="-128"/>
                <a:cs typeface="Meiryo UI" panose="020B0604030504040204" pitchFamily="50" charset="-128"/>
              </a:rPr>
              <a:t>平成３０年度 補正予算災害時にも再生可能エネルギーを供給力として稼働可能とするための蓄電池等補助金</a:t>
            </a:r>
          </a:p>
          <a:p>
            <a:pPr algn="l"/>
            <a:r>
              <a:rPr lang="ja-JP" altLang="en-US" sz="700" dirty="0" smtClean="0">
                <a:latin typeface="Meiryo UI" panose="020B0604030504040204" pitchFamily="50" charset="-128"/>
                <a:ea typeface="Meiryo UI" panose="020B0604030504040204" pitchFamily="50" charset="-128"/>
                <a:cs typeface="Meiryo UI" panose="020B0604030504040204" pitchFamily="50" charset="-128"/>
              </a:rPr>
              <a:t>（地域マイクログリッド構築支援事業のうち、マスタープラン作成事業）</a:t>
            </a:r>
          </a:p>
          <a:p>
            <a:pPr algn="l"/>
            <a:endParaRPr lang="ja-JP" altLang="en-US" sz="7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p:cNvSpPr/>
          <p:nvPr/>
        </p:nvSpPr>
        <p:spPr>
          <a:xfrm>
            <a:off x="-11324" y="0"/>
            <a:ext cx="2848136"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en-US" altLang="ja-JP" sz="11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2-8</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地域マイクログリッド</a:t>
            </a:r>
            <a:r>
              <a:rPr lang="ja-JP" altLang="en-US" sz="11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構築概要</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資料</a:t>
            </a:r>
            <a:endParaRPr kumimoji="1" lang="ja-JP" altLang="en-US" sz="11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タイトル 1"/>
          <p:cNvSpPr txBox="1">
            <a:spLocks/>
          </p:cNvSpPr>
          <p:nvPr/>
        </p:nvSpPr>
        <p:spPr>
          <a:xfrm>
            <a:off x="-36512" y="692696"/>
            <a:ext cx="9217024" cy="144016"/>
          </a:xfrm>
          <a:prstGeom prst="rect">
            <a:avLst/>
          </a:prstGeom>
          <a:solidFill>
            <a:srgbClr val="0070C0"/>
          </a:solidFill>
        </p:spPr>
        <p:txBody>
          <a:bodyPr vert="horz" lIns="91440" tIns="45720" rIns="91440" bIns="45720" rtlCol="0" anchor="ctr">
            <a:normAutofit fontScale="25000" lnSpcReduction="20000"/>
          </a:bodyPr>
          <a:lstStyle>
            <a:lvl1pPr algn="l" defTabSz="914400" rtl="0" eaLnBrk="1" latinLnBrk="0" hangingPunct="1">
              <a:spcBef>
                <a:spcPct val="0"/>
              </a:spcBef>
              <a:buNone/>
              <a:defRPr kumimoji="1" sz="1800" kern="1200">
                <a:solidFill>
                  <a:schemeClr val="tx1"/>
                </a:solidFill>
                <a:latin typeface="+mj-lt"/>
                <a:ea typeface="+mj-ea"/>
                <a:cs typeface="+mj-cs"/>
              </a:defRPr>
            </a:lvl1pPr>
          </a:lstStyle>
          <a:p>
            <a:endParaRPr lang="ja-JP" altLang="en-US" sz="240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210488283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７．地域マイクログリッド構築における事業化</a:t>
            </a:r>
            <a:r>
              <a:rPr lang="ja-JP" altLang="en-US" dirty="0" smtClean="0">
                <a:latin typeface="Meiryo UI" panose="020B0604030504040204" pitchFamily="50" charset="-128"/>
                <a:ea typeface="Meiryo UI" panose="020B0604030504040204" pitchFamily="50" charset="-128"/>
                <a:cs typeface="Meiryo UI" panose="020B0604030504040204" pitchFamily="50" charset="-128"/>
              </a:rPr>
              <a:t>可能性</a:t>
            </a:r>
            <a:endParaRPr lang="ja-JP" altLang="en-US"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smtClean="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smtClean="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smtClean="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smtClean="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smtClean="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9</a:t>
            </a:fld>
            <a:endParaRPr kumimoji="1" lang="ja-JP" altLang="en-US" dirty="0"/>
          </a:p>
        </p:txBody>
      </p:sp>
      <p:sp>
        <p:nvSpPr>
          <p:cNvPr id="11" name="フッター プレースホルダー 4"/>
          <p:cNvSpPr txBox="1">
            <a:spLocks/>
          </p:cNvSpPr>
          <p:nvPr/>
        </p:nvSpPr>
        <p:spPr>
          <a:xfrm>
            <a:off x="467544" y="6356350"/>
            <a:ext cx="5552256"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r>
              <a:rPr lang="ja-JP" altLang="en-US" sz="700" dirty="0" smtClean="0">
                <a:latin typeface="Meiryo UI" panose="020B0604030504040204" pitchFamily="50" charset="-128"/>
                <a:ea typeface="Meiryo UI" panose="020B0604030504040204" pitchFamily="50" charset="-128"/>
                <a:cs typeface="Meiryo UI" panose="020B0604030504040204" pitchFamily="50" charset="-128"/>
              </a:rPr>
              <a:t>平成３０年度 補正予算災害時にも再生可能エネルギーを供給力として稼働可能とするための蓄電池等補助金</a:t>
            </a:r>
          </a:p>
          <a:p>
            <a:pPr algn="l"/>
            <a:r>
              <a:rPr lang="ja-JP" altLang="en-US" sz="700" dirty="0" smtClean="0">
                <a:latin typeface="Meiryo UI" panose="020B0604030504040204" pitchFamily="50" charset="-128"/>
                <a:ea typeface="Meiryo UI" panose="020B0604030504040204" pitchFamily="50" charset="-128"/>
                <a:cs typeface="Meiryo UI" panose="020B0604030504040204" pitchFamily="50" charset="-128"/>
              </a:rPr>
              <a:t>（地域マイクログリッド構築支援事業のうち、マスタープラン作成事業）</a:t>
            </a:r>
          </a:p>
          <a:p>
            <a:pPr algn="l"/>
            <a:endParaRPr lang="ja-JP" altLang="en-US" sz="7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p:cNvSpPr/>
          <p:nvPr/>
        </p:nvSpPr>
        <p:spPr>
          <a:xfrm>
            <a:off x="-11324" y="0"/>
            <a:ext cx="2848136"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en-US" altLang="ja-JP" sz="11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2-8</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地域マイクログリッド</a:t>
            </a:r>
            <a:r>
              <a:rPr lang="ja-JP" altLang="en-US" sz="11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構築概要</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資料</a:t>
            </a:r>
            <a:endParaRPr kumimoji="1" lang="ja-JP" altLang="en-US" sz="11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タイトル 1"/>
          <p:cNvSpPr txBox="1">
            <a:spLocks/>
          </p:cNvSpPr>
          <p:nvPr/>
        </p:nvSpPr>
        <p:spPr>
          <a:xfrm>
            <a:off x="-36512" y="692696"/>
            <a:ext cx="9217024" cy="144016"/>
          </a:xfrm>
          <a:prstGeom prst="rect">
            <a:avLst/>
          </a:prstGeom>
          <a:solidFill>
            <a:srgbClr val="0070C0"/>
          </a:solidFill>
        </p:spPr>
        <p:txBody>
          <a:bodyPr vert="horz" lIns="91440" tIns="45720" rIns="91440" bIns="45720" rtlCol="0" anchor="ctr">
            <a:normAutofit fontScale="25000" lnSpcReduction="20000"/>
          </a:bodyPr>
          <a:lstStyle>
            <a:lvl1pPr algn="l" defTabSz="914400" rtl="0" eaLnBrk="1" latinLnBrk="0" hangingPunct="1">
              <a:spcBef>
                <a:spcPct val="0"/>
              </a:spcBef>
              <a:buNone/>
              <a:defRPr kumimoji="1" sz="1800" kern="1200">
                <a:solidFill>
                  <a:schemeClr val="tx1"/>
                </a:solidFill>
                <a:latin typeface="+mj-lt"/>
                <a:ea typeface="+mj-ea"/>
                <a:cs typeface="+mj-cs"/>
              </a:defRPr>
            </a:lvl1pPr>
          </a:lstStyle>
          <a:p>
            <a:endParaRPr lang="ja-JP" altLang="en-US" sz="240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133130688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CC"/>
        </a:solidFill>
        <a:ln>
          <a:solidFill>
            <a:srgbClr val="FF0000"/>
          </a:solidFill>
        </a:ln>
      </a:spPr>
      <a:bodyPr rtlCol="0" anchor="ctr"/>
      <a:lstStyle>
        <a:defPPr>
          <a:defRPr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1192</Words>
  <Application>Microsoft Office PowerPoint</Application>
  <PresentationFormat>画面に合わせる (4:3)</PresentationFormat>
  <Paragraphs>171</Paragraphs>
  <Slides>9</Slides>
  <Notes>9</Notes>
  <HiddenSlides>0</HiddenSlides>
  <MMClips>0</MMClips>
  <ScaleCrop>false</ScaleCrop>
  <HeadingPairs>
    <vt:vector size="4" baseType="variant">
      <vt:variant>
        <vt:lpstr>テーマ</vt:lpstr>
      </vt:variant>
      <vt:variant>
        <vt:i4>1</vt:i4>
      </vt:variant>
      <vt:variant>
        <vt:lpstr>スライド タイトル</vt:lpstr>
      </vt:variant>
      <vt:variant>
        <vt:i4>9</vt:i4>
      </vt:variant>
    </vt:vector>
  </HeadingPairs>
  <TitlesOfParts>
    <vt:vector size="10" baseType="lpstr">
      <vt:lpstr>Office ​​テーマ</vt:lpstr>
      <vt:lpstr>本様式の記入について</vt:lpstr>
      <vt:lpstr>例）【○○市　地域マイクログリッド構築概要】</vt:lpstr>
      <vt:lpstr>１．地域マイクログリッドの対象区域</vt:lpstr>
      <vt:lpstr>２．対象となる地域特性に応じた課題抽出</vt:lpstr>
      <vt:lpstr>３．地域特性を反映したエネルギーの活用</vt:lpstr>
      <vt:lpstr>４．課題解決に向けたマスタープランの策定</vt:lpstr>
      <vt:lpstr>５．地域マイクログリッドの実施体制・事業スキーム及び管理体制</vt:lpstr>
      <vt:lpstr>６．地域マイクログリッド構築スケジュール</vt:lpstr>
      <vt:lpstr>７．地域マイクログリッド構築における事業化可能性</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2019-03-15T07:04:45Z</dcterms:created>
  <dcterms:modified xsi:type="dcterms:W3CDTF">2019-07-10T04:08:06Z</dcterms:modified>
</cp:coreProperties>
</file>