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412" r:id="rId3"/>
    <p:sldId id="414" r:id="rId4"/>
    <p:sldId id="457" r:id="rId5"/>
    <p:sldId id="416" r:id="rId6"/>
    <p:sldId id="455" r:id="rId7"/>
    <p:sldId id="456" r:id="rId8"/>
    <p:sldId id="417" r:id="rId9"/>
    <p:sldId id="418" r:id="rId10"/>
    <p:sldId id="420" r:id="rId11"/>
    <p:sldId id="419" r:id="rId12"/>
    <p:sldId id="453" r:id="rId13"/>
    <p:sldId id="422" r:id="rId14"/>
    <p:sldId id="454"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76" autoAdjust="0"/>
    <p:restoredTop sz="94660"/>
  </p:normalViewPr>
  <p:slideViewPr>
    <p:cSldViewPr snapToGrid="0">
      <p:cViewPr varScale="1">
        <p:scale>
          <a:sx n="108" d="100"/>
          <a:sy n="108" d="100"/>
        </p:scale>
        <p:origin x="10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35781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2022/4/14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4</a:t>
            </a:r>
            <a:r>
              <a:rPr lang="ja-JP" altLang="en-US" sz="2400" dirty="0">
                <a:latin typeface="Meiryo UI" panose="020B0604030504040204" pitchFamily="50" charset="-128"/>
                <a:ea typeface="Meiryo UI" panose="020B0604030504040204" pitchFamily="50" charset="-128"/>
              </a:rPr>
              <a:t>年度</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再生可能エネルギーアグリゲーション実証事業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コンソーシアムリーダー名を表記してください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3388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solidFill>
                  <a:srgbClr val="FF0000"/>
                </a:solidFill>
                <a:latin typeface="Meiryo UI" panose="020B0604030504040204" pitchFamily="50" charset="-128"/>
                <a:ea typeface="Meiryo UI" panose="020B0604030504040204" pitchFamily="50" charset="-128"/>
              </a:rPr>
              <a:t>【</a:t>
            </a:r>
            <a:r>
              <a:rPr lang="ja-JP" altLang="en-US" sz="1350" dirty="0">
                <a:solidFill>
                  <a:srgbClr val="FF0000"/>
                </a:solidFill>
                <a:latin typeface="Meiryo UI" panose="020B0604030504040204" pitchFamily="50" charset="-128"/>
                <a:ea typeface="Meiryo UI" panose="020B0604030504040204" pitchFamily="50" charset="-128"/>
              </a:rPr>
              <a:t>作成における注意事項</a:t>
            </a:r>
            <a:r>
              <a:rPr lang="en-US" altLang="ja-JP" sz="1350" dirty="0">
                <a:solidFill>
                  <a:srgbClr val="FF0000"/>
                </a:solidFill>
                <a:latin typeface="Meiryo UI" panose="020B0604030504040204" pitchFamily="50" charset="-128"/>
                <a:ea typeface="Meiryo UI" panose="020B0604030504040204" pitchFamily="50" charset="-128"/>
              </a:rPr>
              <a:t>】</a:t>
            </a:r>
          </a:p>
          <a:p>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・こちらのフォーマットを用いて作成してください。（デザイン、レイアウトの変更は可、各ページタイトル欄のレイアウトは変更不可）</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・ページが不足する場合は、適宜追加してください。</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solidFill>
                <a:srgbClr val="FF0000"/>
              </a:solidFill>
              <a:latin typeface="Meiryo UI" panose="020B0604030504040204" pitchFamily="50" charset="-128"/>
              <a:ea typeface="Meiryo UI" panose="020B0604030504040204" pitchFamily="50" charset="-128"/>
            </a:endParaRPr>
          </a:p>
          <a:p>
            <a:endParaRPr lang="en-US" altLang="ja-JP" sz="13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（６）補助事業スケジュール（</a:t>
            </a:r>
            <a:r>
              <a:rPr kumimoji="1" lang="en-US" altLang="ja-JP" dirty="0"/>
              <a:t>R4</a:t>
            </a:r>
            <a:r>
              <a:rPr kumimoji="1" lang="ja-JP" altLang="en-US" dirty="0"/>
              <a:t>年度）</a:t>
            </a:r>
          </a:p>
        </p:txBody>
      </p:sp>
      <p:sp>
        <p:nvSpPr>
          <p:cNvPr id="5" name="テキスト プレースホルダー 4"/>
          <p:cNvSpPr>
            <a:spLocks noGrp="1"/>
          </p:cNvSpPr>
          <p:nvPr>
            <p:ph type="body" sz="quarter" idx="14"/>
          </p:nvPr>
        </p:nvSpPr>
        <p:spPr/>
        <p:txBody>
          <a:bodyPr/>
          <a:lstStyle/>
          <a:p>
            <a:r>
              <a:rPr kumimoji="1" lang="ja-JP" altLang="en-US" dirty="0"/>
              <a:t>システム導入</a:t>
            </a:r>
            <a:r>
              <a:rPr lang="ja-JP" altLang="en-US" dirty="0"/>
              <a:t>、機械導入、再エネ等</a:t>
            </a:r>
            <a:r>
              <a:rPr lang="en-US" altLang="ja-JP" dirty="0"/>
              <a:t>DER</a:t>
            </a:r>
            <a:r>
              <a:rPr lang="ja-JP" altLang="en-US" dirty="0"/>
              <a:t>導入、実証等の実施時期を記載</a:t>
            </a:r>
            <a:endParaRPr kumimoji="1" lang="ja-JP" altLang="en-US" dirty="0"/>
          </a:p>
        </p:txBody>
      </p:sp>
      <p:sp>
        <p:nvSpPr>
          <p:cNvPr id="7" name="正方形/長方形 6">
            <a:extLst>
              <a:ext uri="{FF2B5EF4-FFF2-40B4-BE49-F238E27FC236}">
                <a16:creationId xmlns:a16="http://schemas.microsoft.com/office/drawing/2014/main" id="{5B904869-A520-4578-AF60-7F1BD9B38F1A}"/>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48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事業実施にあたっての課題と、その解決案等を具体的に記載</a:t>
            </a:r>
            <a:endParaRPr lang="en-US" altLang="ja-JP" dirty="0"/>
          </a:p>
          <a:p>
            <a:r>
              <a:rPr lang="ja-JP" altLang="en-US" dirty="0"/>
              <a:t>昨年度からの継続事業者は、昨年度成果報告会における外部審査委員からのコメントに対し取組方針を記載</a:t>
            </a:r>
          </a:p>
          <a:p>
            <a:endParaRPr lang="en-US" altLang="ja-JP" dirty="0"/>
          </a:p>
          <a:p>
            <a:pPr marL="0" indent="0">
              <a:buNone/>
            </a:pP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（７）事業実施の課題と解決案等</a:t>
            </a:r>
          </a:p>
        </p:txBody>
      </p:sp>
      <p:sp>
        <p:nvSpPr>
          <p:cNvPr id="5" name="正方形/長方形 4">
            <a:extLst>
              <a:ext uri="{FF2B5EF4-FFF2-40B4-BE49-F238E27FC236}">
                <a16:creationId xmlns:a16="http://schemas.microsoft.com/office/drawing/2014/main" id="{051664B6-4CA7-4C06-93AA-FCA3E38395F2}"/>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実証内容の先進性、独創性、応用性に関する内容を記載</a:t>
            </a: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（８）事業内容の</a:t>
            </a:r>
            <a:r>
              <a:rPr lang="ja-JP" altLang="en-US" dirty="0"/>
              <a:t>先進性、独創性、応用性</a:t>
            </a:r>
            <a:endParaRPr kumimoji="1" lang="ja-JP" altLang="en-US" dirty="0"/>
          </a:p>
        </p:txBody>
      </p:sp>
      <p:sp>
        <p:nvSpPr>
          <p:cNvPr id="5" name="正方形/長方形 4">
            <a:extLst>
              <a:ext uri="{FF2B5EF4-FFF2-40B4-BE49-F238E27FC236}">
                <a16:creationId xmlns:a16="http://schemas.microsoft.com/office/drawing/2014/main" id="{C1DE81A5-C89B-4E25-8E32-B4202076511C}"/>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953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４</a:t>
            </a:r>
            <a:r>
              <a:rPr kumimoji="1" lang="en-US" altLang="ja-JP" dirty="0"/>
              <a:t>.</a:t>
            </a:r>
            <a:r>
              <a:rPr kumimoji="1" lang="ja-JP" altLang="en-US" dirty="0"/>
              <a:t>将来性</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今後実現を目指すビジネスモデル、各市場へのアプローチ等の計画を記載</a:t>
            </a:r>
            <a:endParaRPr lang="en-US" altLang="ja-JP" dirty="0"/>
          </a:p>
          <a:p>
            <a:r>
              <a:rPr lang="ja-JP" altLang="en-US" dirty="0"/>
              <a:t>今年度実証予定事業の将来の活用方法を記載</a:t>
            </a:r>
            <a:endParaRPr lang="en-US" altLang="ja-JP" dirty="0">
              <a:solidFill>
                <a:srgbClr val="FF0000"/>
              </a:solidFill>
            </a:endParaRPr>
          </a:p>
        </p:txBody>
      </p:sp>
      <p:sp>
        <p:nvSpPr>
          <p:cNvPr id="5" name="正方形/長方形 4">
            <a:extLst>
              <a:ext uri="{FF2B5EF4-FFF2-40B4-BE49-F238E27FC236}">
                <a16:creationId xmlns:a16="http://schemas.microsoft.com/office/drawing/2014/main" id="{96E598A4-929D-4C6D-A39C-95DD9DA6F0C6}"/>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956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５</a:t>
            </a:r>
            <a:r>
              <a:rPr kumimoji="1" lang="en-US" altLang="ja-JP" dirty="0"/>
              <a:t>.</a:t>
            </a:r>
            <a:r>
              <a:rPr kumimoji="1" lang="ja-JP" altLang="en-US" dirty="0"/>
              <a:t>社会的意義</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得られる成果が、再エネの普及拡大や安定かつ効率的な電力システムの構築などに資するものである等、</a:t>
            </a:r>
            <a:endParaRPr lang="en-US" altLang="ja-JP" dirty="0"/>
          </a:p>
          <a:p>
            <a:pPr marL="0" indent="0">
              <a:buNone/>
            </a:pPr>
            <a:r>
              <a:rPr lang="ja-JP" altLang="en-US" dirty="0"/>
              <a:t>　実証内容の社会的な意義を記載</a:t>
            </a:r>
            <a:endParaRPr kumimoji="1" lang="ja-JP" altLang="en-US" dirty="0"/>
          </a:p>
        </p:txBody>
      </p:sp>
      <p:sp>
        <p:nvSpPr>
          <p:cNvPr id="5" name="正方形/長方形 4">
            <a:extLst>
              <a:ext uri="{FF2B5EF4-FFF2-40B4-BE49-F238E27FC236}">
                <a16:creationId xmlns:a16="http://schemas.microsoft.com/office/drawing/2014/main" id="{2F8D881B-5C34-4312-80E6-2D080FC5A170}"/>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社会的意義</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85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lang="en-US" altLang="ja-JP" dirty="0"/>
              <a:t> </a:t>
            </a:r>
            <a:r>
              <a:rPr kumimoji="1" lang="en-US" altLang="ja-JP" dirty="0"/>
              <a:t>R4</a:t>
            </a:r>
            <a:r>
              <a:rPr lang="ja-JP" altLang="en-US" dirty="0"/>
              <a:t>年度再エネアグリゲーション実証事業</a:t>
            </a:r>
            <a:r>
              <a:rPr kumimoji="1" lang="ja-JP" altLang="en-US" dirty="0"/>
              <a:t>名称</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（事業名称）</a:t>
            </a:r>
          </a:p>
        </p:txBody>
      </p:sp>
      <p:sp>
        <p:nvSpPr>
          <p:cNvPr id="6" name="テキスト プレースホルダー 1"/>
          <p:cNvSpPr>
            <a:spLocks noGrp="1"/>
          </p:cNvSpPr>
          <p:nvPr>
            <p:ph type="body" sz="quarter" idx="14"/>
          </p:nvPr>
        </p:nvSpPr>
        <p:spPr>
          <a:xfrm>
            <a:off x="199710" y="1124744"/>
            <a:ext cx="9505950" cy="5327871"/>
          </a:xfrm>
        </p:spPr>
        <p:txBody>
          <a:bodyPr/>
          <a:lstStyle/>
          <a:p>
            <a:r>
              <a:rPr kumimoji="1" lang="ja-JP" altLang="en-US" dirty="0"/>
              <a:t>申請者名</a:t>
            </a:r>
            <a:endParaRPr kumimoji="1" lang="en-US" altLang="ja-JP" dirty="0"/>
          </a:p>
          <a:p>
            <a:r>
              <a:rPr lang="ja-JP" altLang="en-US" dirty="0"/>
              <a:t>補助事業の名称（プロジェクト名）</a:t>
            </a:r>
            <a:endParaRPr kumimoji="1" lang="en-US" altLang="ja-JP" dirty="0"/>
          </a:p>
          <a:p>
            <a:r>
              <a:rPr lang="ja-JP" altLang="en-US" dirty="0"/>
              <a:t>目的</a:t>
            </a:r>
            <a:endParaRPr lang="en-US" altLang="ja-JP" dirty="0"/>
          </a:p>
          <a:p>
            <a:r>
              <a:rPr kumimoji="1" lang="ja-JP" altLang="en-US" dirty="0"/>
              <a:t>概要</a:t>
            </a:r>
            <a:endParaRPr kumimoji="1" lang="en-US" altLang="ja-JP" dirty="0"/>
          </a:p>
          <a:p>
            <a:pPr marL="0" indent="0">
              <a:buNone/>
            </a:pPr>
            <a:r>
              <a:rPr lang="ja-JP" altLang="en-US" dirty="0"/>
              <a:t>に関して記載</a:t>
            </a:r>
            <a:endParaRPr kumimoji="1" lang="ja-JP" altLang="en-US" dirty="0"/>
          </a:p>
        </p:txBody>
      </p:sp>
      <p:sp>
        <p:nvSpPr>
          <p:cNvPr id="5" name="正方形/長方形 4">
            <a:extLst>
              <a:ext uri="{FF2B5EF4-FFF2-40B4-BE49-F238E27FC236}">
                <a16:creationId xmlns:a16="http://schemas.microsoft.com/office/drawing/2014/main" id="{ABB4C056-90E8-46C5-A8A2-D2F27165E392}"/>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実施体制図、コンソーシアム内の各役割を明確であるか記載</a:t>
            </a:r>
            <a:endParaRPr kumimoji="1" lang="en-US" altLang="ja-JP" dirty="0"/>
          </a:p>
          <a:p>
            <a:pPr marL="0" indent="0">
              <a:buNone/>
            </a:pPr>
            <a:endParaRPr kumimoji="1" lang="ja-JP" altLang="en-US" dirty="0">
              <a:solidFill>
                <a:srgbClr val="FF0000"/>
              </a:solidFill>
            </a:endParaRPr>
          </a:p>
        </p:txBody>
      </p:sp>
      <p:sp>
        <p:nvSpPr>
          <p:cNvPr id="3" name="タイトル 2"/>
          <p:cNvSpPr>
            <a:spLocks noGrp="1"/>
          </p:cNvSpPr>
          <p:nvPr>
            <p:ph type="title"/>
          </p:nvPr>
        </p:nvSpPr>
        <p:spPr/>
        <p:txBody>
          <a:bodyPr/>
          <a:lstStyle/>
          <a:p>
            <a:r>
              <a:rPr kumimoji="1" lang="en-US" altLang="ja-JP" dirty="0"/>
              <a:t>2.</a:t>
            </a:r>
            <a:r>
              <a:rPr kumimoji="1" lang="ja-JP" altLang="en-US" dirty="0"/>
              <a:t>実施体制・実施場所・</a:t>
            </a:r>
            <a:r>
              <a:rPr lang="ja-JP" altLang="en-US" dirty="0"/>
              <a:t>供給区域</a:t>
            </a:r>
            <a:endParaRPr kumimoji="1" lang="ja-JP" altLang="en-US" dirty="0"/>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（事業体制タイトル）</a:t>
            </a:r>
          </a:p>
        </p:txBody>
      </p:sp>
      <p:sp>
        <p:nvSpPr>
          <p:cNvPr id="5" name="正方形/長方形 4">
            <a:extLst>
              <a:ext uri="{FF2B5EF4-FFF2-40B4-BE49-F238E27FC236}">
                <a16:creationId xmlns:a16="http://schemas.microsoft.com/office/drawing/2014/main" id="{D0B84754-AB60-461A-AFCD-B5C4FAAF3DB7}"/>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normAutofit/>
          </a:bodyPr>
          <a:lstStyle/>
          <a:p>
            <a:r>
              <a:rPr kumimoji="1" lang="ja-JP" altLang="en-US" sz="1400" dirty="0"/>
              <a:t>共通実証、独自実証の内容等について、実証として適切なメニューであるか記載</a:t>
            </a:r>
            <a:endParaRPr kumimoji="1" lang="en-US" altLang="ja-JP" sz="1400" dirty="0"/>
          </a:p>
          <a:p>
            <a:pPr marL="0" indent="0">
              <a:buNone/>
            </a:pPr>
            <a:endParaRPr lang="en-US" altLang="ja-JP" sz="1400" dirty="0"/>
          </a:p>
          <a:p>
            <a:r>
              <a:rPr lang="ja-JP" altLang="en-US" sz="1400" dirty="0"/>
              <a:t>「令和</a:t>
            </a:r>
            <a:r>
              <a:rPr lang="en-US" altLang="ja-JP" sz="1400" dirty="0"/>
              <a:t>4</a:t>
            </a:r>
            <a:r>
              <a:rPr lang="ja-JP" altLang="en-US" sz="1400" dirty="0"/>
              <a:t>年度 再生可能</a:t>
            </a:r>
            <a:r>
              <a:rPr kumimoji="1" lang="ja-JP" altLang="en-US" sz="1400" dirty="0"/>
              <a:t>エネルギーアグリゲーション実証事業</a:t>
            </a:r>
            <a:r>
              <a:rPr lang="ja-JP" altLang="en-US" sz="1400" dirty="0"/>
              <a:t>　共通評価指標」 をもとに各実証のレベルを記載</a:t>
            </a:r>
            <a:endParaRPr lang="en-US" altLang="ja-JP" sz="1400" dirty="0"/>
          </a:p>
          <a:p>
            <a:pPr marL="0" indent="0">
              <a:buNone/>
            </a:pPr>
            <a:r>
              <a:rPr kumimoji="1" lang="ja-JP" altLang="en-US" sz="1400" dirty="0"/>
              <a:t>　　必要に応じ、表を分けて記載すること</a:t>
            </a:r>
            <a:endParaRPr kumimoji="1" lang="en-US" altLang="ja-JP" sz="1400" dirty="0"/>
          </a:p>
          <a:p>
            <a:r>
              <a:rPr kumimoji="1" lang="ja-JP" altLang="en-US" sz="1400" dirty="0"/>
              <a:t>別紙　</a:t>
            </a:r>
            <a:r>
              <a:rPr kumimoji="1" lang="en-US" altLang="ja-JP" sz="1400" dirty="0"/>
              <a:t>【</a:t>
            </a:r>
            <a:r>
              <a:rPr kumimoji="1" lang="ja-JP" altLang="en-US" sz="1400" dirty="0"/>
              <a:t>再エネ</a:t>
            </a:r>
            <a:r>
              <a:rPr kumimoji="1" lang="en-US" altLang="ja-JP" sz="1400" dirty="0"/>
              <a:t>】</a:t>
            </a:r>
            <a:r>
              <a:rPr kumimoji="1" lang="ja-JP" altLang="en-US" sz="1400" dirty="0"/>
              <a:t>実証レベル、制御対象再エネ等</a:t>
            </a:r>
            <a:r>
              <a:rPr kumimoji="1" lang="en-US" altLang="ja-JP" sz="1400" dirty="0"/>
              <a:t>DER</a:t>
            </a:r>
            <a:r>
              <a:rPr kumimoji="1" lang="ja-JP" altLang="en-US" sz="1400" dirty="0"/>
              <a:t>　整理資料（</a:t>
            </a:r>
            <a:r>
              <a:rPr kumimoji="1" lang="en-US" altLang="ja-JP" sz="1400" dirty="0"/>
              <a:t>Excel</a:t>
            </a:r>
            <a:r>
              <a:rPr kumimoji="1" lang="ja-JP" altLang="en-US" sz="1400" dirty="0"/>
              <a:t>様式）にて整理したうえで記載すること</a:t>
            </a:r>
            <a:endParaRPr kumimoji="1" lang="en-US" altLang="ja-JP" sz="1400" dirty="0"/>
          </a:p>
          <a:p>
            <a:pPr marL="0" indent="0">
              <a:buNone/>
            </a:pPr>
            <a:r>
              <a:rPr lang="ja-JP" altLang="en-US" sz="1400" dirty="0"/>
              <a:t>　</a:t>
            </a:r>
            <a:r>
              <a:rPr lang="en-US" altLang="ja-JP" sz="1400" dirty="0"/>
              <a:t>※</a:t>
            </a:r>
            <a:r>
              <a:rPr kumimoji="1" lang="ja-JP" altLang="en-US" sz="1400" dirty="0"/>
              <a:t>別紙　</a:t>
            </a:r>
            <a:r>
              <a:rPr kumimoji="1" lang="en-US" altLang="ja-JP" sz="1400" dirty="0"/>
              <a:t>【</a:t>
            </a:r>
            <a:r>
              <a:rPr kumimoji="1" lang="ja-JP" altLang="en-US" sz="1400" dirty="0"/>
              <a:t>再エネ</a:t>
            </a:r>
            <a:r>
              <a:rPr kumimoji="1" lang="en-US" altLang="ja-JP" sz="1400" dirty="0"/>
              <a:t>】</a:t>
            </a:r>
            <a:r>
              <a:rPr kumimoji="1" lang="ja-JP" altLang="en-US" sz="1400" dirty="0"/>
              <a:t>実証レベル、制御対象再エネ等</a:t>
            </a:r>
            <a:r>
              <a:rPr kumimoji="1" lang="en-US" altLang="ja-JP" sz="1400" dirty="0"/>
              <a:t>DER</a:t>
            </a:r>
            <a:r>
              <a:rPr kumimoji="1" lang="ja-JP" altLang="en-US" sz="1400" dirty="0"/>
              <a:t>　整理資料（</a:t>
            </a:r>
            <a:r>
              <a:rPr kumimoji="1" lang="en-US" altLang="ja-JP" sz="1400" dirty="0"/>
              <a:t>Excel</a:t>
            </a:r>
            <a:r>
              <a:rPr kumimoji="1" lang="ja-JP" altLang="en-US" sz="1400" dirty="0"/>
              <a:t>様式）は本資料提出の際に併せて提出すること</a:t>
            </a:r>
            <a:endParaRPr lang="en-US" altLang="ja-JP" sz="14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sp>
        <p:nvSpPr>
          <p:cNvPr id="5" name="正方形/長方形 4">
            <a:extLst>
              <a:ext uri="{FF2B5EF4-FFF2-40B4-BE49-F238E27FC236}">
                <a16:creationId xmlns:a16="http://schemas.microsoft.com/office/drawing/2014/main" id="{1242357C-C7C9-43E8-804B-BF586EC11689}"/>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7">
            <a:extLst>
              <a:ext uri="{FF2B5EF4-FFF2-40B4-BE49-F238E27FC236}">
                <a16:creationId xmlns:a16="http://schemas.microsoft.com/office/drawing/2014/main" id="{F992ACF1-4228-40D6-BAB3-597A767DF30B}"/>
              </a:ext>
            </a:extLst>
          </p:cNvPr>
          <p:cNvGraphicFramePr>
            <a:graphicFrameLocks noGrp="1"/>
          </p:cNvGraphicFramePr>
          <p:nvPr>
            <p:extLst>
              <p:ext uri="{D42A27DB-BD31-4B8C-83A1-F6EECF244321}">
                <p14:modId xmlns:p14="http://schemas.microsoft.com/office/powerpoint/2010/main" val="3380579498"/>
              </p:ext>
            </p:extLst>
          </p:nvPr>
        </p:nvGraphicFramePr>
        <p:xfrm>
          <a:off x="593658" y="3377860"/>
          <a:ext cx="8839201" cy="2895600"/>
        </p:xfrm>
        <a:graphic>
          <a:graphicData uri="http://schemas.openxmlformats.org/drawingml/2006/table">
            <a:tbl>
              <a:tblPr firstRow="1" bandRow="1">
                <a:tableStyleId>{5940675A-B579-460E-94D1-54222C63F5DA}</a:tableStyleId>
              </a:tblPr>
              <a:tblGrid>
                <a:gridCol w="1400242">
                  <a:extLst>
                    <a:ext uri="{9D8B030D-6E8A-4147-A177-3AD203B41FA5}">
                      <a16:colId xmlns:a16="http://schemas.microsoft.com/office/drawing/2014/main" val="67916744"/>
                    </a:ext>
                  </a:extLst>
                </a:gridCol>
                <a:gridCol w="1004189">
                  <a:extLst>
                    <a:ext uri="{9D8B030D-6E8A-4147-A177-3AD203B41FA5}">
                      <a16:colId xmlns:a16="http://schemas.microsoft.com/office/drawing/2014/main" val="1806861426"/>
                    </a:ext>
                  </a:extLst>
                </a:gridCol>
                <a:gridCol w="1380871">
                  <a:extLst>
                    <a:ext uri="{9D8B030D-6E8A-4147-A177-3AD203B41FA5}">
                      <a16:colId xmlns:a16="http://schemas.microsoft.com/office/drawing/2014/main" val="2477724161"/>
                    </a:ext>
                  </a:extLst>
                </a:gridCol>
                <a:gridCol w="1193037">
                  <a:extLst>
                    <a:ext uri="{9D8B030D-6E8A-4147-A177-3AD203B41FA5}">
                      <a16:colId xmlns:a16="http://schemas.microsoft.com/office/drawing/2014/main" val="2130289169"/>
                    </a:ext>
                  </a:extLst>
                </a:gridCol>
                <a:gridCol w="1286954">
                  <a:extLst>
                    <a:ext uri="{9D8B030D-6E8A-4147-A177-3AD203B41FA5}">
                      <a16:colId xmlns:a16="http://schemas.microsoft.com/office/drawing/2014/main" val="2313755147"/>
                    </a:ext>
                  </a:extLst>
                </a:gridCol>
                <a:gridCol w="1286954">
                  <a:extLst>
                    <a:ext uri="{9D8B030D-6E8A-4147-A177-3AD203B41FA5}">
                      <a16:colId xmlns:a16="http://schemas.microsoft.com/office/drawing/2014/main" val="2612921319"/>
                    </a:ext>
                  </a:extLst>
                </a:gridCol>
                <a:gridCol w="1286954">
                  <a:extLst>
                    <a:ext uri="{9D8B030D-6E8A-4147-A177-3AD203B41FA5}">
                      <a16:colId xmlns:a16="http://schemas.microsoft.com/office/drawing/2014/main" val="817454580"/>
                    </a:ext>
                  </a:extLst>
                </a:gridCol>
              </a:tblGrid>
              <a:tr h="501077">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共通実証名</a:t>
                      </a:r>
                    </a:p>
                  </a:txBody>
                  <a:tcPr/>
                </a:tc>
                <a:tc>
                  <a:txBody>
                    <a:bodyPr/>
                    <a:lstStyle/>
                    <a:p>
                      <a:r>
                        <a:rPr kumimoji="1" lang="en-US" altLang="ja-JP" sz="1600" dirty="0">
                          <a:solidFill>
                            <a:schemeClr val="tx1"/>
                          </a:solidFill>
                          <a:latin typeface="Meiryo UI" panose="020B0604030504040204" pitchFamily="50" charset="-128"/>
                          <a:ea typeface="Meiryo UI" panose="020B0604030504040204" pitchFamily="50" charset="-128"/>
                        </a:rPr>
                        <a:t>BG</a:t>
                      </a:r>
                      <a:r>
                        <a:rPr kumimoji="1" lang="ja-JP" altLang="en-US" sz="1600" dirty="0">
                          <a:solidFill>
                            <a:schemeClr val="tx1"/>
                          </a:solidFill>
                          <a:latin typeface="Meiryo UI" panose="020B0604030504040204" pitchFamily="50" charset="-128"/>
                          <a:ea typeface="Meiryo UI" panose="020B0604030504040204" pitchFamily="50" charset="-128"/>
                        </a:rPr>
                        <a:t>数＊</a:t>
                      </a: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供給区域</a:t>
                      </a: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変動電源</a:t>
                      </a: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調整電源</a:t>
                      </a: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レベル  </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Meiryo UI" panose="020B0604030504040204" pitchFamily="50" charset="-128"/>
                          <a:ea typeface="Meiryo UI" panose="020B0604030504040204" pitchFamily="50" charset="-128"/>
                        </a:rPr>
                        <a:t>(1</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4)</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補足</a:t>
                      </a:r>
                    </a:p>
                  </a:txBody>
                  <a:tcPr/>
                </a:tc>
                <a:extLst>
                  <a:ext uri="{0D108BD9-81ED-4DB2-BD59-A6C34878D82A}">
                    <a16:rowId xmlns:a16="http://schemas.microsoft.com/office/drawing/2014/main" val="3877795746"/>
                  </a:ext>
                </a:extLst>
              </a:tr>
              <a:tr h="501077">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共通実証① </a:t>
                      </a:r>
                      <a:r>
                        <a:rPr kumimoji="1" lang="en-US" altLang="ja-JP" sz="1600" dirty="0">
                          <a:solidFill>
                            <a:schemeClr val="tx1"/>
                          </a:solidFill>
                          <a:latin typeface="Meiryo UI" panose="020B0604030504040204" pitchFamily="50" charset="-128"/>
                          <a:ea typeface="Meiryo UI" panose="020B0604030504040204" pitchFamily="50" charset="-128"/>
                        </a:rPr>
                        <a:t>After</a:t>
                      </a:r>
                      <a:r>
                        <a:rPr kumimoji="1" lang="ja-JP" altLang="en-US" sz="1600" dirty="0">
                          <a:solidFill>
                            <a:schemeClr val="tx1"/>
                          </a:solidFill>
                          <a:latin typeface="Meiryo UI" panose="020B0604030504040204" pitchFamily="50" charset="-128"/>
                          <a:ea typeface="Meiryo UI" panose="020B0604030504040204" pitchFamily="50" charset="-128"/>
                        </a:rPr>
                        <a:t>①</a:t>
                      </a: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２</a:t>
                      </a: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九州、北海道</a:t>
                      </a:r>
                    </a:p>
                  </a:txBody>
                  <a:tcPr/>
                </a:tc>
                <a:tc>
                  <a:txBody>
                    <a:bodyPr/>
                    <a:lstStyle/>
                    <a:p>
                      <a:r>
                        <a:rPr kumimoji="1" lang="en-US" altLang="ja-JP" sz="1600" dirty="0">
                          <a:solidFill>
                            <a:schemeClr val="tx1"/>
                          </a:solidFill>
                          <a:latin typeface="Meiryo UI" panose="020B0604030504040204" pitchFamily="50" charset="-128"/>
                          <a:ea typeface="Meiryo UI" panose="020B0604030504040204" pitchFamily="50" charset="-128"/>
                        </a:rPr>
                        <a:t>10MW</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600" dirty="0">
                          <a:solidFill>
                            <a:schemeClr val="tx1"/>
                          </a:solidFill>
                          <a:latin typeface="Meiryo UI" panose="020B0604030504040204" pitchFamily="50" charset="-128"/>
                          <a:ea typeface="Meiryo UI" panose="020B0604030504040204" pitchFamily="50" charset="-128"/>
                        </a:rPr>
                        <a:t>0.1MW</a:t>
                      </a:r>
                      <a:br>
                        <a:rPr kumimoji="1" lang="en-US" altLang="ja-JP" sz="1600" dirty="0">
                          <a:solidFill>
                            <a:schemeClr val="tx1"/>
                          </a:solidFill>
                          <a:latin typeface="Meiryo UI" panose="020B0604030504040204" pitchFamily="50" charset="-128"/>
                          <a:ea typeface="Meiryo UI" panose="020B0604030504040204" pitchFamily="50" charset="-128"/>
                        </a:rPr>
                      </a:b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レベル１、３</a:t>
                      </a: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32098959"/>
                  </a:ext>
                </a:extLst>
              </a:tr>
              <a:tr h="501077">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共通実証① </a:t>
                      </a:r>
                      <a:r>
                        <a:rPr kumimoji="1" lang="en-US" altLang="ja-JP" sz="1600" dirty="0">
                          <a:solidFill>
                            <a:schemeClr val="tx1"/>
                          </a:solidFill>
                          <a:latin typeface="Meiryo UI" panose="020B0604030504040204" pitchFamily="50" charset="-128"/>
                          <a:ea typeface="Meiryo UI" panose="020B0604030504040204" pitchFamily="50" charset="-128"/>
                        </a:rPr>
                        <a:t>After</a:t>
                      </a:r>
                      <a:r>
                        <a:rPr kumimoji="1" lang="ja-JP" altLang="en-US" sz="1600" dirty="0">
                          <a:solidFill>
                            <a:schemeClr val="tx1"/>
                          </a:solidFill>
                          <a:latin typeface="Meiryo UI" panose="020B0604030504040204" pitchFamily="50" charset="-128"/>
                          <a:ea typeface="Meiryo UI" panose="020B0604030504040204" pitchFamily="50" charset="-128"/>
                        </a:rPr>
                        <a:t>②</a:t>
                      </a: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40288112"/>
                  </a:ext>
                </a:extLst>
              </a:tr>
              <a:tr h="501077">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共通実証② </a:t>
                      </a:r>
                      <a:r>
                        <a:rPr kumimoji="1" lang="en-US" altLang="ja-JP" sz="1600" dirty="0">
                          <a:solidFill>
                            <a:schemeClr val="tx1"/>
                          </a:solidFill>
                          <a:latin typeface="Meiryo UI" panose="020B0604030504040204" pitchFamily="50" charset="-128"/>
                          <a:ea typeface="Meiryo UI" panose="020B0604030504040204" pitchFamily="50" charset="-128"/>
                        </a:rPr>
                        <a:t>After</a:t>
                      </a:r>
                      <a:r>
                        <a:rPr kumimoji="1" lang="ja-JP" altLang="en-US" sz="1600" dirty="0">
                          <a:solidFill>
                            <a:schemeClr val="tx1"/>
                          </a:solidFill>
                          <a:latin typeface="Meiryo UI" panose="020B0604030504040204" pitchFamily="50" charset="-128"/>
                          <a:ea typeface="Meiryo UI" panose="020B0604030504040204" pitchFamily="50" charset="-128"/>
                        </a:rPr>
                        <a:t>①</a:t>
                      </a: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05627884"/>
                  </a:ext>
                </a:extLst>
              </a:tr>
              <a:tr h="501077">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共通実証② </a:t>
                      </a:r>
                      <a:r>
                        <a:rPr kumimoji="1" lang="en-US" altLang="ja-JP" sz="1600" dirty="0">
                          <a:solidFill>
                            <a:schemeClr val="tx1"/>
                          </a:solidFill>
                          <a:latin typeface="Meiryo UI" panose="020B0604030504040204" pitchFamily="50" charset="-128"/>
                          <a:ea typeface="Meiryo UI" panose="020B0604030504040204" pitchFamily="50" charset="-128"/>
                        </a:rPr>
                        <a:t>After</a:t>
                      </a:r>
                      <a:r>
                        <a:rPr kumimoji="1" lang="ja-JP" altLang="en-US" sz="1600" dirty="0">
                          <a:solidFill>
                            <a:schemeClr val="tx1"/>
                          </a:solidFill>
                          <a:latin typeface="Meiryo UI" panose="020B0604030504040204" pitchFamily="50" charset="-128"/>
                          <a:ea typeface="Meiryo UI" panose="020B0604030504040204" pitchFamily="50" charset="-128"/>
                        </a:rPr>
                        <a:t>②</a:t>
                      </a: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05682431"/>
                  </a:ext>
                </a:extLst>
              </a:tr>
            </a:tbl>
          </a:graphicData>
        </a:graphic>
      </p:graphicFrame>
      <p:sp>
        <p:nvSpPr>
          <p:cNvPr id="8" name="テキスト ボックス 7">
            <a:extLst>
              <a:ext uri="{FF2B5EF4-FFF2-40B4-BE49-F238E27FC236}">
                <a16:creationId xmlns:a16="http://schemas.microsoft.com/office/drawing/2014/main" id="{C9867A8D-C7AC-4D68-9BE2-7B4C72D9B31E}"/>
              </a:ext>
            </a:extLst>
          </p:cNvPr>
          <p:cNvSpPr txBox="1"/>
          <p:nvPr/>
        </p:nvSpPr>
        <p:spPr>
          <a:xfrm>
            <a:off x="263830" y="3067720"/>
            <a:ext cx="1082348" cy="307777"/>
          </a:xfrm>
          <a:prstGeom prst="rect">
            <a:avLst/>
          </a:prstGeom>
          <a:noFill/>
        </p:spPr>
        <p:txBody>
          <a:bodyPr wrap="none" rtlCol="0">
            <a:spAutoFit/>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（記載例）</a:t>
            </a:r>
          </a:p>
        </p:txBody>
      </p:sp>
      <p:sp>
        <p:nvSpPr>
          <p:cNvPr id="9" name="テキスト ボックス 8">
            <a:extLst>
              <a:ext uri="{FF2B5EF4-FFF2-40B4-BE49-F238E27FC236}">
                <a16:creationId xmlns:a16="http://schemas.microsoft.com/office/drawing/2014/main" id="{5289A357-3845-463A-9623-B96204B820B3}"/>
              </a:ext>
            </a:extLst>
          </p:cNvPr>
          <p:cNvSpPr txBox="1"/>
          <p:nvPr/>
        </p:nvSpPr>
        <p:spPr>
          <a:xfrm>
            <a:off x="593658" y="6319024"/>
            <a:ext cx="3812262" cy="307777"/>
          </a:xfrm>
          <a:prstGeom prst="rect">
            <a:avLst/>
          </a:prstGeom>
          <a:noFill/>
        </p:spPr>
        <p:txBody>
          <a:bodyPr wrap="non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ここでの「</a:t>
            </a:r>
            <a:r>
              <a:rPr kumimoji="1" lang="en-US" altLang="ja-JP" sz="1400" dirty="0">
                <a:latin typeface="Meiryo UI" panose="020B0604030504040204" pitchFamily="50" charset="-128"/>
                <a:ea typeface="Meiryo UI" panose="020B0604030504040204" pitchFamily="50" charset="-128"/>
              </a:rPr>
              <a:t>BG</a:t>
            </a:r>
            <a:r>
              <a:rPr kumimoji="1" lang="ja-JP" altLang="en-US" sz="1400" dirty="0">
                <a:latin typeface="Meiryo UI" panose="020B0604030504040204" pitchFamily="50" charset="-128"/>
                <a:ea typeface="Meiryo UI" panose="020B0604030504040204" pitchFamily="50" charset="-128"/>
              </a:rPr>
              <a:t>」とは、実証を行う電源グループのこと</a:t>
            </a:r>
          </a:p>
        </p:txBody>
      </p:sp>
    </p:spTree>
    <p:extLst>
      <p:ext uri="{BB962C8B-B14F-4D97-AF65-F5344CB8AC3E}">
        <p14:creationId xmlns:p14="http://schemas.microsoft.com/office/powerpoint/2010/main" val="127187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再エネ等アグリゲーションシステム、</a:t>
            </a:r>
            <a:r>
              <a:rPr lang="ja-JP" altLang="en-US" b="0" i="0" dirty="0">
                <a:effectLst/>
                <a:latin typeface="Roboto" panose="02000000000000000000" pitchFamily="2" charset="0"/>
              </a:rPr>
              <a:t>制御対象設備（再エネ発電設備・蓄電池、</a:t>
            </a:r>
            <a:r>
              <a:rPr lang="en-US" altLang="ja-JP" b="0" i="0" dirty="0">
                <a:effectLst/>
                <a:latin typeface="Roboto" panose="02000000000000000000" pitchFamily="2" charset="0"/>
              </a:rPr>
              <a:t>EV</a:t>
            </a:r>
            <a:r>
              <a:rPr lang="ja-JP" altLang="en-US" b="0" i="0" dirty="0">
                <a:effectLst/>
                <a:latin typeface="Roboto" panose="02000000000000000000" pitchFamily="2" charset="0"/>
              </a:rPr>
              <a:t>等調整力設備・その他</a:t>
            </a:r>
            <a:r>
              <a:rPr lang="en-US" altLang="ja-JP" b="0" i="0" dirty="0">
                <a:effectLst/>
                <a:latin typeface="Roboto" panose="02000000000000000000" pitchFamily="2" charset="0"/>
              </a:rPr>
              <a:t>DER</a:t>
            </a:r>
            <a:r>
              <a:rPr lang="ja-JP" altLang="en-US" b="0" i="0" dirty="0">
                <a:effectLst/>
                <a:latin typeface="Roboto" panose="02000000000000000000" pitchFamily="2" charset="0"/>
              </a:rPr>
              <a:t>）のシステム接続構成が明確かつ実効性があるか記載</a:t>
            </a:r>
            <a:endParaRPr kumimoji="1" lang="ja-JP" altLang="en-US" strike="sngStrike"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（２）システム全体構成</a:t>
            </a:r>
          </a:p>
        </p:txBody>
      </p:sp>
      <p:sp>
        <p:nvSpPr>
          <p:cNvPr id="5" name="正方形/長方形 4">
            <a:extLst>
              <a:ext uri="{FF2B5EF4-FFF2-40B4-BE49-F238E27FC236}">
                <a16:creationId xmlns:a16="http://schemas.microsoft.com/office/drawing/2014/main" id="{442094AB-40B4-458C-922D-F55E2D63CC82}"/>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normAutofit/>
          </a:bodyPr>
          <a:lstStyle/>
          <a:p>
            <a:r>
              <a:rPr lang="ja-JP" altLang="en-US" sz="1400" dirty="0"/>
              <a:t>コンソーシアムリーダーはコンソーシアム内の再エネアグリゲーターからの情報を元に、計画段階での実証内容、制御対象設備</a:t>
            </a:r>
            <a:endParaRPr lang="en-US" altLang="ja-JP" sz="1400" dirty="0"/>
          </a:p>
          <a:p>
            <a:pPr marL="0" indent="0">
              <a:buNone/>
            </a:pPr>
            <a:r>
              <a:rPr lang="ja-JP" altLang="en-US" sz="1400" dirty="0"/>
              <a:t>（再エネ発電設備・蓄電池、</a:t>
            </a:r>
            <a:r>
              <a:rPr lang="en-US" altLang="ja-JP" sz="1400" dirty="0"/>
              <a:t>EV</a:t>
            </a:r>
            <a:r>
              <a:rPr lang="ja-JP" altLang="en-US" sz="1400" dirty="0"/>
              <a:t>等調整電源・その他</a:t>
            </a:r>
            <a:r>
              <a:rPr lang="en-US" altLang="ja-JP" sz="1400" dirty="0"/>
              <a:t>DER</a:t>
            </a:r>
            <a:r>
              <a:rPr lang="ja-JP" altLang="en-US" sz="1400" dirty="0"/>
              <a:t>）の台数、合計出力、利用可能な出力</a:t>
            </a:r>
            <a:r>
              <a:rPr lang="en-US" altLang="ja-JP" sz="1400" dirty="0"/>
              <a:t>(kW)</a:t>
            </a:r>
            <a:r>
              <a:rPr lang="ja-JP" altLang="en-US" sz="1400" dirty="0"/>
              <a:t>を明確化できているか記載</a:t>
            </a:r>
          </a:p>
          <a:p>
            <a:r>
              <a:rPr kumimoji="1" lang="ja-JP" altLang="en-US" sz="1400" dirty="0"/>
              <a:t>別紙　</a:t>
            </a:r>
            <a:r>
              <a:rPr kumimoji="1" lang="en-US" altLang="ja-JP" sz="1400" dirty="0"/>
              <a:t>【</a:t>
            </a:r>
            <a:r>
              <a:rPr kumimoji="1" lang="ja-JP" altLang="en-US" sz="1400" dirty="0"/>
              <a:t>再エネ</a:t>
            </a:r>
            <a:r>
              <a:rPr kumimoji="1" lang="en-US" altLang="ja-JP" sz="1400" dirty="0"/>
              <a:t>】</a:t>
            </a:r>
            <a:r>
              <a:rPr kumimoji="1" lang="ja-JP" altLang="en-US" sz="1400" dirty="0"/>
              <a:t>実証レベル、制御対象再エネ等</a:t>
            </a:r>
            <a:r>
              <a:rPr kumimoji="1" lang="en-US" altLang="ja-JP" sz="1400" dirty="0"/>
              <a:t>DER</a:t>
            </a:r>
            <a:r>
              <a:rPr kumimoji="1" lang="ja-JP" altLang="en-US" sz="1400" dirty="0"/>
              <a:t>　整理資料（</a:t>
            </a:r>
            <a:r>
              <a:rPr kumimoji="1" lang="en-US" altLang="ja-JP" sz="1400" dirty="0"/>
              <a:t>Excel</a:t>
            </a:r>
            <a:r>
              <a:rPr kumimoji="1" lang="ja-JP" altLang="en-US" sz="1400" dirty="0"/>
              <a:t>様式）にて整理したうえで記載すること</a:t>
            </a:r>
            <a:endParaRPr kumimoji="1" lang="en-US" altLang="ja-JP" sz="1400" dirty="0"/>
          </a:p>
          <a:p>
            <a:pPr marL="0" indent="0">
              <a:buNone/>
            </a:pPr>
            <a:r>
              <a:rPr lang="ja-JP" altLang="en-US" sz="1400" dirty="0"/>
              <a:t>　  </a:t>
            </a:r>
            <a:r>
              <a:rPr lang="en-US" altLang="ja-JP" sz="1400" dirty="0"/>
              <a:t>※</a:t>
            </a:r>
            <a:r>
              <a:rPr kumimoji="1" lang="ja-JP" altLang="en-US" sz="1400" dirty="0"/>
              <a:t>別紙　</a:t>
            </a:r>
            <a:r>
              <a:rPr kumimoji="1" lang="en-US" altLang="ja-JP" sz="1400" dirty="0"/>
              <a:t>【</a:t>
            </a:r>
            <a:r>
              <a:rPr kumimoji="1" lang="ja-JP" altLang="en-US" sz="1400" dirty="0"/>
              <a:t>再エネ</a:t>
            </a:r>
            <a:r>
              <a:rPr kumimoji="1" lang="en-US" altLang="ja-JP" sz="1400" dirty="0"/>
              <a:t>】</a:t>
            </a:r>
            <a:r>
              <a:rPr kumimoji="1" lang="ja-JP" altLang="en-US" sz="1400" dirty="0"/>
              <a:t>実証レベル、制御対象再エネ等</a:t>
            </a:r>
            <a:r>
              <a:rPr kumimoji="1" lang="en-US" altLang="ja-JP" sz="1400" dirty="0"/>
              <a:t>DER</a:t>
            </a:r>
            <a:r>
              <a:rPr kumimoji="1" lang="ja-JP" altLang="en-US" sz="1400" dirty="0"/>
              <a:t>　整理資料（</a:t>
            </a:r>
            <a:r>
              <a:rPr kumimoji="1" lang="en-US" altLang="ja-JP" sz="1400" dirty="0"/>
              <a:t>Excel</a:t>
            </a:r>
            <a:r>
              <a:rPr kumimoji="1" lang="ja-JP" altLang="en-US" sz="1400" dirty="0"/>
              <a:t>様式）は本資料提出の際に併せて提出うること</a:t>
            </a:r>
            <a:endParaRPr lang="en-US" altLang="ja-JP" sz="1400" dirty="0"/>
          </a:p>
          <a:p>
            <a:endParaRPr kumimoji="1" lang="en-US" altLang="ja-JP" sz="14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（３）制御対象再エネ等</a:t>
            </a:r>
            <a:r>
              <a:rPr kumimoji="1" lang="en-US" altLang="ja-JP" dirty="0"/>
              <a:t>DER</a:t>
            </a:r>
            <a:endParaRPr kumimoji="1" lang="ja-JP" altLang="en-US" sz="1800" dirty="0"/>
          </a:p>
        </p:txBody>
      </p:sp>
      <p:sp>
        <p:nvSpPr>
          <p:cNvPr id="13" name="正方形/長方形 12">
            <a:extLst>
              <a:ext uri="{FF2B5EF4-FFF2-40B4-BE49-F238E27FC236}">
                <a16:creationId xmlns:a16="http://schemas.microsoft.com/office/drawing/2014/main" id="{5F3D2AA6-9A46-40A2-9101-AD0EB4CEFC6E}"/>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A59D60AE-0CC3-4486-9C8D-CED31ACACC27}"/>
              </a:ext>
            </a:extLst>
          </p:cNvPr>
          <p:cNvSpPr txBox="1"/>
          <p:nvPr/>
        </p:nvSpPr>
        <p:spPr>
          <a:xfrm>
            <a:off x="120435" y="2824429"/>
            <a:ext cx="1210589" cy="338554"/>
          </a:xfrm>
          <a:prstGeom prst="rect">
            <a:avLst/>
          </a:prstGeom>
          <a:noFill/>
        </p:spPr>
        <p:txBody>
          <a:bodyPr wrap="none" rtlCol="0">
            <a:spAutoFit/>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（記載例）</a:t>
            </a:r>
          </a:p>
        </p:txBody>
      </p:sp>
      <p:graphicFrame>
        <p:nvGraphicFramePr>
          <p:cNvPr id="5" name="表 4">
            <a:extLst>
              <a:ext uri="{FF2B5EF4-FFF2-40B4-BE49-F238E27FC236}">
                <a16:creationId xmlns:a16="http://schemas.microsoft.com/office/drawing/2014/main" id="{BAEB059A-8668-476E-A9EE-AC050A597F0E}"/>
              </a:ext>
            </a:extLst>
          </p:cNvPr>
          <p:cNvGraphicFramePr>
            <a:graphicFrameLocks noGrp="1"/>
          </p:cNvGraphicFramePr>
          <p:nvPr>
            <p:extLst>
              <p:ext uri="{D42A27DB-BD31-4B8C-83A1-F6EECF244321}">
                <p14:modId xmlns:p14="http://schemas.microsoft.com/office/powerpoint/2010/main" val="3514079924"/>
              </p:ext>
            </p:extLst>
          </p:nvPr>
        </p:nvGraphicFramePr>
        <p:xfrm>
          <a:off x="199709" y="3209730"/>
          <a:ext cx="9585226" cy="3366411"/>
        </p:xfrm>
        <a:graphic>
          <a:graphicData uri="http://schemas.openxmlformats.org/drawingml/2006/table">
            <a:tbl>
              <a:tblPr>
                <a:tableStyleId>{5940675A-B579-460E-94D1-54222C63F5DA}</a:tableStyleId>
              </a:tblPr>
              <a:tblGrid>
                <a:gridCol w="807625">
                  <a:extLst>
                    <a:ext uri="{9D8B030D-6E8A-4147-A177-3AD203B41FA5}">
                      <a16:colId xmlns:a16="http://schemas.microsoft.com/office/drawing/2014/main" val="1407071286"/>
                    </a:ext>
                  </a:extLst>
                </a:gridCol>
                <a:gridCol w="754491">
                  <a:extLst>
                    <a:ext uri="{9D8B030D-6E8A-4147-A177-3AD203B41FA5}">
                      <a16:colId xmlns:a16="http://schemas.microsoft.com/office/drawing/2014/main" val="491189118"/>
                    </a:ext>
                  </a:extLst>
                </a:gridCol>
                <a:gridCol w="726872">
                  <a:extLst>
                    <a:ext uri="{9D8B030D-6E8A-4147-A177-3AD203B41FA5}">
                      <a16:colId xmlns:a16="http://schemas.microsoft.com/office/drawing/2014/main" val="538693153"/>
                    </a:ext>
                  </a:extLst>
                </a:gridCol>
                <a:gridCol w="1090282">
                  <a:extLst>
                    <a:ext uri="{9D8B030D-6E8A-4147-A177-3AD203B41FA5}">
                      <a16:colId xmlns:a16="http://schemas.microsoft.com/office/drawing/2014/main" val="2597721280"/>
                    </a:ext>
                  </a:extLst>
                </a:gridCol>
                <a:gridCol w="403813">
                  <a:extLst>
                    <a:ext uri="{9D8B030D-6E8A-4147-A177-3AD203B41FA5}">
                      <a16:colId xmlns:a16="http://schemas.microsoft.com/office/drawing/2014/main" val="1381627195"/>
                    </a:ext>
                  </a:extLst>
                </a:gridCol>
                <a:gridCol w="403813">
                  <a:extLst>
                    <a:ext uri="{9D8B030D-6E8A-4147-A177-3AD203B41FA5}">
                      <a16:colId xmlns:a16="http://schemas.microsoft.com/office/drawing/2014/main" val="683589362"/>
                    </a:ext>
                  </a:extLst>
                </a:gridCol>
                <a:gridCol w="552583">
                  <a:extLst>
                    <a:ext uri="{9D8B030D-6E8A-4147-A177-3AD203B41FA5}">
                      <a16:colId xmlns:a16="http://schemas.microsoft.com/office/drawing/2014/main" val="2847226393"/>
                    </a:ext>
                  </a:extLst>
                </a:gridCol>
                <a:gridCol w="807625">
                  <a:extLst>
                    <a:ext uri="{9D8B030D-6E8A-4147-A177-3AD203B41FA5}">
                      <a16:colId xmlns:a16="http://schemas.microsoft.com/office/drawing/2014/main" val="1019543324"/>
                    </a:ext>
                  </a:extLst>
                </a:gridCol>
                <a:gridCol w="807625">
                  <a:extLst>
                    <a:ext uri="{9D8B030D-6E8A-4147-A177-3AD203B41FA5}">
                      <a16:colId xmlns:a16="http://schemas.microsoft.com/office/drawing/2014/main" val="510359819"/>
                    </a:ext>
                  </a:extLst>
                </a:gridCol>
                <a:gridCol w="807625">
                  <a:extLst>
                    <a:ext uri="{9D8B030D-6E8A-4147-A177-3AD203B41FA5}">
                      <a16:colId xmlns:a16="http://schemas.microsoft.com/office/drawing/2014/main" val="4172269526"/>
                    </a:ext>
                  </a:extLst>
                </a:gridCol>
                <a:gridCol w="605718">
                  <a:extLst>
                    <a:ext uri="{9D8B030D-6E8A-4147-A177-3AD203B41FA5}">
                      <a16:colId xmlns:a16="http://schemas.microsoft.com/office/drawing/2014/main" val="453031932"/>
                    </a:ext>
                  </a:extLst>
                </a:gridCol>
                <a:gridCol w="605718">
                  <a:extLst>
                    <a:ext uri="{9D8B030D-6E8A-4147-A177-3AD203B41FA5}">
                      <a16:colId xmlns:a16="http://schemas.microsoft.com/office/drawing/2014/main" val="2244265008"/>
                    </a:ext>
                  </a:extLst>
                </a:gridCol>
                <a:gridCol w="605718">
                  <a:extLst>
                    <a:ext uri="{9D8B030D-6E8A-4147-A177-3AD203B41FA5}">
                      <a16:colId xmlns:a16="http://schemas.microsoft.com/office/drawing/2014/main" val="4194000594"/>
                    </a:ext>
                  </a:extLst>
                </a:gridCol>
                <a:gridCol w="605718">
                  <a:extLst>
                    <a:ext uri="{9D8B030D-6E8A-4147-A177-3AD203B41FA5}">
                      <a16:colId xmlns:a16="http://schemas.microsoft.com/office/drawing/2014/main" val="3978666272"/>
                    </a:ext>
                  </a:extLst>
                </a:gridCol>
              </a:tblGrid>
              <a:tr h="256966">
                <a:tc rowSpan="3">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設備区分</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en-US" sz="900" u="none" strike="noStrike" dirty="0">
                          <a:solidFill>
                            <a:schemeClr val="tx1"/>
                          </a:solidFill>
                          <a:effectLst/>
                          <a:latin typeface="Meiryo UI" panose="020B0604030504040204" pitchFamily="50" charset="-128"/>
                          <a:ea typeface="Meiryo UI" panose="020B0604030504040204" pitchFamily="50" charset="-128"/>
                        </a:rPr>
                        <a:t>R4</a:t>
                      </a:r>
                      <a:r>
                        <a:rPr lang="ja-JP" altLang="en-US" sz="900" u="none" strike="noStrike" dirty="0">
                          <a:solidFill>
                            <a:schemeClr val="tx1"/>
                          </a:solidFill>
                          <a:effectLst/>
                          <a:latin typeface="Meiryo UI" panose="020B0604030504040204" pitchFamily="50" charset="-128"/>
                          <a:ea typeface="Meiryo UI" panose="020B0604030504040204" pitchFamily="50" charset="-128"/>
                        </a:rPr>
                        <a:t>新設</a:t>
                      </a:r>
                      <a:r>
                        <a:rPr lang="en-US" altLang="ja-JP" sz="900" u="none" strike="noStrike" dirty="0">
                          <a:solidFill>
                            <a:schemeClr val="tx1"/>
                          </a:solidFill>
                          <a:effectLst/>
                          <a:latin typeface="Meiryo UI" panose="020B0604030504040204" pitchFamily="50" charset="-128"/>
                          <a:ea typeface="Meiryo UI" panose="020B0604030504040204" pitchFamily="50" charset="-128"/>
                        </a:rPr>
                        <a:t>/</a:t>
                      </a:r>
                      <a:br>
                        <a:rPr lang="en-US" altLang="ja-JP" sz="900" u="none" strike="noStrike" dirty="0">
                          <a:solidFill>
                            <a:schemeClr val="tx1"/>
                          </a:solidFill>
                          <a:effectLst/>
                          <a:latin typeface="Meiryo UI" panose="020B0604030504040204" pitchFamily="50" charset="-128"/>
                          <a:ea typeface="Meiryo UI" panose="020B0604030504040204" pitchFamily="50" charset="-128"/>
                        </a:rPr>
                      </a:br>
                      <a:r>
                        <a:rPr lang="ja-JP" altLang="en-US" sz="900" u="none" strike="noStrike" dirty="0">
                          <a:solidFill>
                            <a:schemeClr val="tx1"/>
                          </a:solidFill>
                          <a:effectLst/>
                          <a:latin typeface="Meiryo UI" panose="020B0604030504040204" pitchFamily="50" charset="-128"/>
                          <a:ea typeface="Meiryo UI" panose="020B0604030504040204" pitchFamily="50" charset="-128"/>
                        </a:rPr>
                        <a:t>既設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電源種別</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設備種別</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供給区域</a:t>
                      </a:r>
                    </a:p>
                  </a:txBody>
                  <a:tcPr marL="36000" marR="36000" marT="0" marB="0" anchor="ctr"/>
                </a:tc>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台数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u="none" strike="noStrike" dirty="0">
                          <a:solidFill>
                            <a:schemeClr val="tx1"/>
                          </a:solidFill>
                          <a:effectLst/>
                          <a:latin typeface="Meiryo UI" panose="020B0604030504040204" pitchFamily="50" charset="-128"/>
                          <a:ea typeface="Meiryo UI" panose="020B0604030504040204" pitchFamily="50" charset="-128"/>
                        </a:rPr>
                        <a:t>実機のみ</a:t>
                      </a:r>
                      <a:endParaRPr lang="ja-JP" altLang="en-US" sz="700" b="0" u="none" strike="noStrike" dirty="0">
                        <a:solidFill>
                          <a:schemeClr val="tx1"/>
                        </a:solidFill>
                        <a:effectLst/>
                        <a:latin typeface="Meiryo UI" panose="020B0604030504040204" pitchFamily="50" charset="-128"/>
                        <a:ea typeface="Meiryo UI" panose="020B0604030504040204" pitchFamily="50" charset="-128"/>
                      </a:endParaRPr>
                    </a:p>
                    <a:p>
                      <a:pPr algn="ctr" fontAlgn="ct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gridSpan="3">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共通実証</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独自実証</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4645016"/>
                  </a:ext>
                </a:extLst>
              </a:tr>
              <a:tr h="25696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利用可能な出力（</a:t>
                      </a:r>
                      <a:r>
                        <a:rPr lang="en-US" altLang="ja-JP" sz="900" u="none" strike="noStrike" dirty="0">
                          <a:solidFill>
                            <a:schemeClr val="tx1"/>
                          </a:solidFill>
                          <a:effectLst/>
                          <a:latin typeface="Meiryo UI" panose="020B0604030504040204" pitchFamily="50" charset="-128"/>
                          <a:ea typeface="Meiryo UI" panose="020B0604030504040204" pitchFamily="50" charset="-128"/>
                        </a:rPr>
                        <a:t>kW</a:t>
                      </a:r>
                      <a:r>
                        <a:rPr lang="ja-JP" altLang="en-US" sz="9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利用可能な出力（</a:t>
                      </a:r>
                      <a:r>
                        <a:rPr lang="en-US" altLang="ja-JP" sz="900" u="none" strike="noStrike" dirty="0">
                          <a:solidFill>
                            <a:schemeClr val="tx1"/>
                          </a:solidFill>
                          <a:effectLst/>
                          <a:latin typeface="Meiryo UI" panose="020B0604030504040204" pitchFamily="50" charset="-128"/>
                          <a:ea typeface="Meiryo UI" panose="020B0604030504040204" pitchFamily="50" charset="-128"/>
                        </a:rPr>
                        <a:t>kW</a:t>
                      </a:r>
                      <a:r>
                        <a:rPr lang="ja-JP" altLang="en-US" sz="90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71385290"/>
                  </a:ext>
                </a:extLst>
              </a:tr>
              <a:tr h="6476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合計</a:t>
                      </a:r>
                      <a:br>
                        <a:rPr lang="ja-JP" altLang="en-US" sz="900" u="none" strike="noStrike">
                          <a:solidFill>
                            <a:schemeClr val="tx1"/>
                          </a:solidFill>
                          <a:effectLst/>
                          <a:latin typeface="Meiryo UI" panose="020B0604030504040204" pitchFamily="50" charset="-128"/>
                          <a:ea typeface="Meiryo UI" panose="020B0604030504040204" pitchFamily="50" charset="-128"/>
                        </a:rPr>
                      </a:br>
                      <a:r>
                        <a:rPr lang="ja-JP" altLang="en-US" sz="900" u="none" strike="noStrike">
                          <a:solidFill>
                            <a:schemeClr val="tx1"/>
                          </a:solidFill>
                          <a:effectLst/>
                          <a:latin typeface="Meiryo UI" panose="020B0604030504040204" pitchFamily="50" charset="-128"/>
                          <a:ea typeface="Meiryo UI" panose="020B0604030504040204" pitchFamily="50" charset="-128"/>
                        </a:rPr>
                        <a:t>出力</a:t>
                      </a:r>
                      <a:br>
                        <a:rPr lang="ja-JP" altLang="en-US" sz="900" u="none" strike="noStrike">
                          <a:solidFill>
                            <a:schemeClr val="tx1"/>
                          </a:solidFill>
                          <a:effectLst/>
                          <a:latin typeface="Meiryo UI" panose="020B0604030504040204" pitchFamily="50" charset="-128"/>
                          <a:ea typeface="Meiryo UI" panose="020B0604030504040204" pitchFamily="50" charset="-128"/>
                        </a:rPr>
                      </a:br>
                      <a:r>
                        <a:rPr lang="en-US" altLang="ja-JP" sz="900" u="none" strike="noStrike">
                          <a:solidFill>
                            <a:schemeClr val="tx1"/>
                          </a:solidFill>
                          <a:effectLst/>
                          <a:latin typeface="Meiryo UI" panose="020B0604030504040204" pitchFamily="50" charset="-128"/>
                          <a:ea typeface="Meiryo UI" panose="020B0604030504040204" pitchFamily="50" charset="-128"/>
                        </a:rPr>
                        <a:t>(</a:t>
                      </a:r>
                      <a:r>
                        <a:rPr lang="en-US" sz="900" u="none" strike="noStrike">
                          <a:solidFill>
                            <a:schemeClr val="tx1"/>
                          </a:solidFill>
                          <a:effectLst/>
                          <a:latin typeface="Meiryo UI" panose="020B0604030504040204" pitchFamily="50" charset="-128"/>
                          <a:ea typeface="Meiryo UI" panose="020B0604030504040204" pitchFamily="50" charset="-128"/>
                        </a:rPr>
                        <a:t>kW)</a:t>
                      </a:r>
                      <a:endParaRPr 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①インバランス回避</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②収益拡大</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③発電量予測</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需給バランスの確保</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sz="700" u="none" strike="noStrike" dirty="0">
                          <a:solidFill>
                            <a:schemeClr val="tx1"/>
                          </a:solidFill>
                          <a:effectLst/>
                          <a:latin typeface="Meiryo UI" panose="020B0604030504040204" pitchFamily="50" charset="-128"/>
                          <a:ea typeface="Meiryo UI" panose="020B0604030504040204" pitchFamily="50" charset="-128"/>
                        </a:rPr>
                        <a:t>DER</a:t>
                      </a:r>
                      <a:r>
                        <a:rPr lang="ja-JP" altLang="en-US" sz="700" u="none" strike="noStrike" dirty="0">
                          <a:solidFill>
                            <a:schemeClr val="tx1"/>
                          </a:solidFill>
                          <a:effectLst/>
                          <a:latin typeface="Meiryo UI" panose="020B0604030504040204" pitchFamily="50" charset="-128"/>
                          <a:ea typeface="Meiryo UI" panose="020B0604030504040204" pitchFamily="50" charset="-128"/>
                        </a:rPr>
                        <a:t>の</a:t>
                      </a:r>
                      <a:br>
                        <a:rPr lang="ja-JP" altLang="en-US" sz="700" u="none" strike="noStrike" dirty="0">
                          <a:solidFill>
                            <a:schemeClr val="tx1"/>
                          </a:solidFill>
                          <a:effectLst/>
                          <a:latin typeface="Meiryo UI" panose="020B0604030504040204" pitchFamily="50" charset="-128"/>
                          <a:ea typeface="Meiryo UI" panose="020B0604030504040204" pitchFamily="50" charset="-128"/>
                        </a:rPr>
                      </a:br>
                      <a:r>
                        <a:rPr lang="ja-JP" altLang="en-US" sz="700" u="none" strike="noStrike" dirty="0">
                          <a:solidFill>
                            <a:schemeClr val="tx1"/>
                          </a:solidFill>
                          <a:effectLst/>
                          <a:latin typeface="Meiryo UI" panose="020B0604030504040204" pitchFamily="50" charset="-128"/>
                          <a:ea typeface="Meiryo UI" panose="020B0604030504040204" pitchFamily="50" charset="-128"/>
                        </a:rPr>
                        <a:t>最適運用</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700" u="none" strike="noStrike">
                          <a:solidFill>
                            <a:schemeClr val="tx1"/>
                          </a:solidFill>
                          <a:effectLst/>
                          <a:latin typeface="Meiryo UI" panose="020B0604030504040204" pitchFamily="50" charset="-128"/>
                          <a:ea typeface="Meiryo UI" panose="020B0604030504040204" pitchFamily="50" charset="-128"/>
                        </a:rPr>
                        <a:t>事業性の</a:t>
                      </a:r>
                      <a:br>
                        <a:rPr lang="ja-JP" altLang="en-US" sz="700" u="none" strike="noStrike">
                          <a:solidFill>
                            <a:schemeClr val="tx1"/>
                          </a:solidFill>
                          <a:effectLst/>
                          <a:latin typeface="Meiryo UI" panose="020B0604030504040204" pitchFamily="50" charset="-128"/>
                          <a:ea typeface="Meiryo UI" panose="020B0604030504040204" pitchFamily="50" charset="-128"/>
                        </a:rPr>
                      </a:br>
                      <a:r>
                        <a:rPr lang="ja-JP" altLang="en-US" sz="700" u="none" strike="noStrike">
                          <a:solidFill>
                            <a:schemeClr val="tx1"/>
                          </a:solidFill>
                          <a:effectLst/>
                          <a:latin typeface="Meiryo UI" panose="020B0604030504040204" pitchFamily="50" charset="-128"/>
                          <a:ea typeface="Meiryo UI" panose="020B0604030504040204" pitchFamily="50" charset="-128"/>
                        </a:rPr>
                        <a:t>検証</a:t>
                      </a:r>
                      <a:endParaRPr lang="ja-JP" altLang="en-US" sz="7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500" u="none" strike="noStrike">
                          <a:solidFill>
                            <a:schemeClr val="tx1"/>
                          </a:solidFill>
                          <a:effectLst/>
                          <a:latin typeface="Meiryo UI" panose="020B0604030504040204" pitchFamily="50" charset="-128"/>
                          <a:ea typeface="Meiryo UI" panose="020B0604030504040204" pitchFamily="50" charset="-128"/>
                        </a:rPr>
                        <a:t>その他、</a:t>
                      </a:r>
                      <a:r>
                        <a:rPr lang="en-US" altLang="ja-JP" sz="500" u="none" strike="noStrike">
                          <a:solidFill>
                            <a:schemeClr val="tx1"/>
                          </a:solidFill>
                          <a:effectLst/>
                          <a:latin typeface="Meiryo UI" panose="020B0604030504040204" pitchFamily="50" charset="-128"/>
                          <a:ea typeface="Meiryo UI" panose="020B0604030504040204" pitchFamily="50" charset="-128"/>
                        </a:rPr>
                        <a:t>SII</a:t>
                      </a:r>
                      <a:r>
                        <a:rPr lang="ja-JP" altLang="en-US" sz="500" u="none" strike="noStrike">
                          <a:solidFill>
                            <a:schemeClr val="tx1"/>
                          </a:solidFill>
                          <a:effectLst/>
                          <a:latin typeface="Meiryo UI" panose="020B0604030504040204" pitchFamily="50" charset="-128"/>
                          <a:ea typeface="Meiryo UI" panose="020B0604030504040204" pitchFamily="50" charset="-128"/>
                        </a:rPr>
                        <a:t>が認める実証</a:t>
                      </a:r>
                      <a:br>
                        <a:rPr lang="ja-JP" altLang="en-US" sz="500" u="none" strike="noStrike">
                          <a:solidFill>
                            <a:schemeClr val="tx1"/>
                          </a:solidFill>
                          <a:effectLst/>
                          <a:latin typeface="Meiryo UI" panose="020B0604030504040204" pitchFamily="50" charset="-128"/>
                          <a:ea typeface="Meiryo UI" panose="020B0604030504040204" pitchFamily="50" charset="-128"/>
                        </a:rPr>
                      </a:br>
                      <a:r>
                        <a:rPr lang="en-US" altLang="ja-JP" sz="500" u="none" strike="noStrike">
                          <a:solidFill>
                            <a:schemeClr val="tx1"/>
                          </a:solidFill>
                          <a:effectLst/>
                          <a:latin typeface="Meiryo UI" panose="020B0604030504040204" pitchFamily="50" charset="-128"/>
                          <a:ea typeface="Meiryo UI" panose="020B0604030504040204" pitchFamily="50" charset="-128"/>
                        </a:rPr>
                        <a:t>【</a:t>
                      </a:r>
                      <a:r>
                        <a:rPr lang="ja-JP" altLang="en-US" sz="500" u="none" strike="noStrike">
                          <a:solidFill>
                            <a:schemeClr val="tx1"/>
                          </a:solidFill>
                          <a:effectLst/>
                          <a:latin typeface="Meiryo UI" panose="020B0604030504040204" pitchFamily="50" charset="-128"/>
                          <a:ea typeface="Meiryo UI" panose="020B0604030504040204" pitchFamily="50" charset="-128"/>
                        </a:rPr>
                        <a:t>　　　</a:t>
                      </a:r>
                      <a:r>
                        <a:rPr lang="en-US" altLang="ja-JP" sz="500" u="none" strike="noStrike">
                          <a:solidFill>
                            <a:schemeClr val="tx1"/>
                          </a:solidFill>
                          <a:effectLst/>
                          <a:latin typeface="Meiryo UI" panose="020B0604030504040204" pitchFamily="50" charset="-128"/>
                          <a:ea typeface="Meiryo UI" panose="020B0604030504040204" pitchFamily="50" charset="-128"/>
                        </a:rPr>
                        <a:t>】</a:t>
                      </a:r>
                      <a:br>
                        <a:rPr lang="en-US" altLang="ja-JP" sz="500" u="none" strike="noStrike">
                          <a:solidFill>
                            <a:schemeClr val="tx1"/>
                          </a:solidFill>
                          <a:effectLst/>
                          <a:latin typeface="Meiryo UI" panose="020B0604030504040204" pitchFamily="50" charset="-128"/>
                          <a:ea typeface="Meiryo UI" panose="020B0604030504040204" pitchFamily="50" charset="-128"/>
                        </a:rPr>
                      </a:br>
                      <a:r>
                        <a:rPr lang="en-US" altLang="ja-JP" sz="500" u="none" strike="noStrike">
                          <a:solidFill>
                            <a:schemeClr val="tx1"/>
                          </a:solidFill>
                          <a:effectLst/>
                          <a:latin typeface="Meiryo UI" panose="020B0604030504040204" pitchFamily="50" charset="-128"/>
                          <a:ea typeface="Meiryo UI" panose="020B0604030504040204" pitchFamily="50" charset="-128"/>
                        </a:rPr>
                        <a:t>※</a:t>
                      </a:r>
                      <a:r>
                        <a:rPr lang="ja-JP" altLang="en-US" sz="500" u="none" strike="noStrike">
                          <a:solidFill>
                            <a:schemeClr val="tx1"/>
                          </a:solidFill>
                          <a:effectLst/>
                          <a:latin typeface="Meiryo UI" panose="020B0604030504040204" pitchFamily="50" charset="-128"/>
                          <a:ea typeface="Meiryo UI" panose="020B0604030504040204" pitchFamily="50" charset="-128"/>
                        </a:rPr>
                        <a:t>事前相談要</a:t>
                      </a:r>
                      <a:endParaRPr lang="ja-JP" altLang="en-US" sz="5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3296513061"/>
                  </a:ext>
                </a:extLst>
              </a:tr>
              <a:tr h="295509">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実機</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sz="900" u="none" strike="noStrike">
                          <a:solidFill>
                            <a:schemeClr val="tx1"/>
                          </a:solidFill>
                          <a:effectLst/>
                          <a:latin typeface="Meiryo UI" panose="020B0604030504040204" pitchFamily="50" charset="-128"/>
                          <a:ea typeface="Meiryo UI" panose="020B0604030504040204" pitchFamily="50" charset="-128"/>
                        </a:rPr>
                        <a:t>R4</a:t>
                      </a:r>
                      <a:r>
                        <a:rPr lang="ja-JP" altLang="en-US" sz="900" u="none" strike="noStrike">
                          <a:solidFill>
                            <a:schemeClr val="tx1"/>
                          </a:solidFill>
                          <a:effectLst/>
                          <a:latin typeface="Meiryo UI" panose="020B0604030504040204" pitchFamily="50" charset="-128"/>
                          <a:ea typeface="Meiryo UI" panose="020B0604030504040204" pitchFamily="50" charset="-128"/>
                        </a:rPr>
                        <a:t>新規</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変動電源</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zh-TW" altLang="en-US" sz="900" u="none" strike="noStrike">
                          <a:solidFill>
                            <a:schemeClr val="tx1"/>
                          </a:solidFill>
                          <a:effectLst/>
                          <a:latin typeface="Meiryo UI" panose="020B0604030504040204" pitchFamily="50" charset="-128"/>
                          <a:ea typeface="Meiryo UI" panose="020B0604030504040204" pitchFamily="50" charset="-128"/>
                        </a:rPr>
                        <a:t>太陽光発電設備</a:t>
                      </a:r>
                      <a:endParaRPr lang="zh-TW"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東京</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2</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2851713257"/>
                  </a:ext>
                </a:extLst>
              </a:tr>
              <a:tr h="431770">
                <a:tc>
                  <a:txBody>
                    <a:bodyPr/>
                    <a:lstStyle/>
                    <a:p>
                      <a:pPr algn="ctr" fontAlgn="ctr"/>
                      <a:r>
                        <a:rPr lang="zh-TW" altLang="en-US" sz="900" u="none" strike="noStrike">
                          <a:solidFill>
                            <a:schemeClr val="tx1"/>
                          </a:solidFill>
                          <a:effectLst/>
                          <a:latin typeface="Meiryo UI" panose="020B0604030504040204" pitchFamily="50" charset="-128"/>
                          <a:ea typeface="Meiryo UI" panose="020B0604030504040204" pitchFamily="50" charset="-128"/>
                        </a:rPr>
                        <a:t>実機</a:t>
                      </a:r>
                      <a:r>
                        <a:rPr lang="en-US" altLang="zh-TW" sz="900" u="none" strike="noStrike">
                          <a:solidFill>
                            <a:schemeClr val="tx1"/>
                          </a:solidFill>
                          <a:effectLst/>
                          <a:latin typeface="Meiryo UI" panose="020B0604030504040204" pitchFamily="50" charset="-128"/>
                          <a:ea typeface="Meiryo UI" panose="020B0604030504040204" pitchFamily="50" charset="-128"/>
                        </a:rPr>
                        <a:t>(</a:t>
                      </a:r>
                      <a:r>
                        <a:rPr lang="zh-TW" altLang="en-US" sz="900" u="none" strike="noStrike">
                          <a:solidFill>
                            <a:schemeClr val="tx1"/>
                          </a:solidFill>
                          <a:effectLst/>
                          <a:latin typeface="Meiryo UI" panose="020B0604030504040204" pitchFamily="50" charset="-128"/>
                          <a:ea typeface="Meiryo UI" panose="020B0604030504040204" pitchFamily="50" charset="-128"/>
                        </a:rPr>
                        <a:t>仮想出力</a:t>
                      </a:r>
                      <a:r>
                        <a:rPr lang="en-US" altLang="zh-TW" sz="900" u="none" strike="noStrike">
                          <a:solidFill>
                            <a:schemeClr val="tx1"/>
                          </a:solidFill>
                          <a:effectLst/>
                          <a:latin typeface="Meiryo UI" panose="020B0604030504040204" pitchFamily="50" charset="-128"/>
                          <a:ea typeface="Meiryo UI" panose="020B0604030504040204" pitchFamily="50" charset="-128"/>
                        </a:rPr>
                        <a:t>)</a:t>
                      </a:r>
                      <a:endParaRPr lang="en-US" altLang="zh-TW"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en-US" sz="900" u="none" strike="noStrike" dirty="0">
                          <a:solidFill>
                            <a:schemeClr val="tx1"/>
                          </a:solidFill>
                          <a:effectLst/>
                          <a:latin typeface="Meiryo UI" panose="020B0604030504040204" pitchFamily="50" charset="-128"/>
                          <a:ea typeface="Meiryo UI" panose="020B0604030504040204" pitchFamily="50" charset="-128"/>
                        </a:rPr>
                        <a:t>R4</a:t>
                      </a:r>
                      <a:r>
                        <a:rPr lang="ja-JP" altLang="en-US" sz="900" u="none" strike="noStrike" dirty="0">
                          <a:solidFill>
                            <a:schemeClr val="tx1"/>
                          </a:solidFill>
                          <a:effectLst/>
                          <a:latin typeface="Meiryo UI" panose="020B0604030504040204" pitchFamily="50" charset="-128"/>
                          <a:ea typeface="Meiryo UI" panose="020B0604030504040204" pitchFamily="50" charset="-128"/>
                        </a:rPr>
                        <a:t>新規</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調整電源</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蓄電システム</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東京</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10,000</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10,000</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4090783970"/>
                  </a:ext>
                </a:extLst>
              </a:tr>
              <a:tr h="295509">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実機</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既存</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変動電源</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zh-TW" altLang="en-US" sz="900" u="none" strike="noStrike">
                          <a:solidFill>
                            <a:schemeClr val="tx1"/>
                          </a:solidFill>
                          <a:effectLst/>
                          <a:latin typeface="Meiryo UI" panose="020B0604030504040204" pitchFamily="50" charset="-128"/>
                          <a:ea typeface="Meiryo UI" panose="020B0604030504040204" pitchFamily="50" charset="-128"/>
                        </a:rPr>
                        <a:t>風力発電設備</a:t>
                      </a:r>
                      <a:endParaRPr lang="zh-TW"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関西</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2</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60,000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2267048098"/>
                  </a:ext>
                </a:extLst>
              </a:tr>
              <a:tr h="295509">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模擬装置</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調整電源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蓄電システム</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関西</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5,000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5,000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5,000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5,000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5,000</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2420463032"/>
                  </a:ext>
                </a:extLst>
              </a:tr>
              <a:tr h="295509">
                <a:tc>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ctr"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1573921305"/>
                  </a:ext>
                </a:extLst>
              </a:tr>
              <a:tr h="295509">
                <a:tc rowSpan="2"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solidFill>
                            <a:schemeClr val="tx1"/>
                          </a:solidFill>
                          <a:effectLst/>
                          <a:latin typeface="Meiryo UI" panose="020B0604030504040204" pitchFamily="50" charset="-128"/>
                          <a:ea typeface="Meiryo UI" panose="020B0604030504040204" pitchFamily="50" charset="-128"/>
                        </a:rPr>
                        <a:t>合計</a:t>
                      </a:r>
                      <a:endParaRPr lang="ja-JP" altLang="en-US"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hMerge="1">
                  <a:txBody>
                    <a:bodyPr/>
                    <a:lstStyle/>
                    <a:p>
                      <a:pPr algn="ctr" fontAlgn="ct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rowSpan="2" hMerge="1">
                  <a:txBody>
                    <a:bodyPr/>
                    <a:lstStyle/>
                    <a:p>
                      <a:pPr algn="ctr" fontAlgn="ct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a:solidFill>
                            <a:schemeClr val="tx1"/>
                          </a:solidFill>
                          <a:effectLst/>
                          <a:latin typeface="Meiryo UI" panose="020B0604030504040204" pitchFamily="50" charset="-128"/>
                          <a:ea typeface="Meiryo UI" panose="020B0604030504040204" pitchFamily="50" charset="-128"/>
                        </a:rPr>
                        <a:t>実機のみ</a:t>
                      </a:r>
                      <a:r>
                        <a:rPr lang="en-US" altLang="ja-JP" sz="7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7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4</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0</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1668267317"/>
                  </a:ext>
                </a:extLst>
              </a:tr>
              <a:tr h="295509">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r" fontAlgn="ctr"/>
                      <a:r>
                        <a:rPr lang="en-US" altLang="ja-JP" sz="700" u="none" strike="noStrike" dirty="0">
                          <a:solidFill>
                            <a:schemeClr val="tx1"/>
                          </a:solidFill>
                          <a:effectLst/>
                          <a:latin typeface="Meiryo UI" panose="020B0604030504040204" pitchFamily="50" charset="-128"/>
                          <a:ea typeface="Meiryo UI" panose="020B0604030504040204" pitchFamily="50" charset="-128"/>
                        </a:rPr>
                        <a:t>(</a:t>
                      </a:r>
                      <a:r>
                        <a:rPr lang="ja-JP" altLang="en-US" sz="700" u="none" strike="noStrike" dirty="0">
                          <a:solidFill>
                            <a:schemeClr val="tx1"/>
                          </a:solidFill>
                          <a:effectLst/>
                          <a:latin typeface="Meiryo UI" panose="020B0604030504040204" pitchFamily="50" charset="-128"/>
                          <a:ea typeface="Meiryo UI" panose="020B0604030504040204" pitchFamily="50" charset="-128"/>
                        </a:rPr>
                        <a:t>仮想出力、模擬装置含む</a:t>
                      </a:r>
                      <a:r>
                        <a:rPr lang="en-US" altLang="ja-JP" sz="7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7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6</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161,000</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175,000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175,000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160,000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175,000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175,000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a:solidFill>
                            <a:schemeClr val="tx1"/>
                          </a:solidFill>
                          <a:effectLst/>
                          <a:latin typeface="Meiryo UI" panose="020B0604030504040204" pitchFamily="50" charset="-128"/>
                          <a:ea typeface="Meiryo UI" panose="020B0604030504040204" pitchFamily="50" charset="-128"/>
                        </a:rPr>
                        <a:t>175,000</a:t>
                      </a:r>
                      <a:endParaRPr lang="en-US" altLang="ja-JP" sz="900" b="1"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0" marB="0" anchor="ctr"/>
                </a:tc>
                <a:tc>
                  <a:txBody>
                    <a:bodyPr/>
                    <a:lstStyle/>
                    <a:p>
                      <a:pPr algn="r" fontAlgn="ctr"/>
                      <a:r>
                        <a:rPr lang="en-US" altLang="ja-JP" sz="900" u="none" strike="noStrike" dirty="0">
                          <a:solidFill>
                            <a:schemeClr val="tx1"/>
                          </a:solidFill>
                          <a:effectLst/>
                          <a:latin typeface="Meiryo UI" panose="020B0604030504040204" pitchFamily="50" charset="-128"/>
                          <a:ea typeface="Meiryo UI" panose="020B0604030504040204" pitchFamily="50" charset="-128"/>
                        </a:rPr>
                        <a:t>0</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0" marB="0" anchor="ctr"/>
                </a:tc>
                <a:extLst>
                  <a:ext uri="{0D108BD9-81ED-4DB2-BD59-A6C34878D82A}">
                    <a16:rowId xmlns:a16="http://schemas.microsoft.com/office/drawing/2014/main" val="4230997905"/>
                  </a:ext>
                </a:extLst>
              </a:tr>
            </a:tbl>
          </a:graphicData>
        </a:graphic>
      </p:graphicFrame>
      <p:cxnSp>
        <p:nvCxnSpPr>
          <p:cNvPr id="8" name="直線コネクタ 7">
            <a:extLst>
              <a:ext uri="{FF2B5EF4-FFF2-40B4-BE49-F238E27FC236}">
                <a16:creationId xmlns:a16="http://schemas.microsoft.com/office/drawing/2014/main" id="{6D00887C-4655-41DB-9525-6E595E304417}"/>
              </a:ext>
            </a:extLst>
          </p:cNvPr>
          <p:cNvCxnSpPr/>
          <p:nvPr/>
        </p:nvCxnSpPr>
        <p:spPr>
          <a:xfrm>
            <a:off x="651933" y="5458259"/>
            <a:ext cx="0" cy="214408"/>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84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93C82B8B-6E52-4525-8D17-B0CC205BCCA1}"/>
              </a:ext>
            </a:extLst>
          </p:cNvPr>
          <p:cNvGraphicFramePr>
            <a:graphicFrameLocks noGrp="1"/>
          </p:cNvGraphicFramePr>
          <p:nvPr>
            <p:extLst>
              <p:ext uri="{D42A27DB-BD31-4B8C-83A1-F6EECF244321}">
                <p14:modId xmlns:p14="http://schemas.microsoft.com/office/powerpoint/2010/main" val="1962599066"/>
              </p:ext>
            </p:extLst>
          </p:nvPr>
        </p:nvGraphicFramePr>
        <p:xfrm>
          <a:off x="406423" y="2122620"/>
          <a:ext cx="9269230" cy="4422608"/>
        </p:xfrm>
        <a:graphic>
          <a:graphicData uri="http://schemas.openxmlformats.org/drawingml/2006/table">
            <a:tbl>
              <a:tblPr>
                <a:tableStyleId>{5940675A-B579-460E-94D1-54222C63F5DA}</a:tableStyleId>
              </a:tblPr>
              <a:tblGrid>
                <a:gridCol w="1042618">
                  <a:extLst>
                    <a:ext uri="{9D8B030D-6E8A-4147-A177-3AD203B41FA5}">
                      <a16:colId xmlns:a16="http://schemas.microsoft.com/office/drawing/2014/main" val="3961184003"/>
                    </a:ext>
                  </a:extLst>
                </a:gridCol>
                <a:gridCol w="758432">
                  <a:extLst>
                    <a:ext uri="{9D8B030D-6E8A-4147-A177-3AD203B41FA5}">
                      <a16:colId xmlns:a16="http://schemas.microsoft.com/office/drawing/2014/main" val="2906586611"/>
                    </a:ext>
                  </a:extLst>
                </a:gridCol>
                <a:gridCol w="676990">
                  <a:extLst>
                    <a:ext uri="{9D8B030D-6E8A-4147-A177-3AD203B41FA5}">
                      <a16:colId xmlns:a16="http://schemas.microsoft.com/office/drawing/2014/main" val="3115422555"/>
                    </a:ext>
                  </a:extLst>
                </a:gridCol>
                <a:gridCol w="676990">
                  <a:extLst>
                    <a:ext uri="{9D8B030D-6E8A-4147-A177-3AD203B41FA5}">
                      <a16:colId xmlns:a16="http://schemas.microsoft.com/office/drawing/2014/main" val="3047993944"/>
                    </a:ext>
                  </a:extLst>
                </a:gridCol>
                <a:gridCol w="681248">
                  <a:extLst>
                    <a:ext uri="{9D8B030D-6E8A-4147-A177-3AD203B41FA5}">
                      <a16:colId xmlns:a16="http://schemas.microsoft.com/office/drawing/2014/main" val="2265478470"/>
                    </a:ext>
                  </a:extLst>
                </a:gridCol>
                <a:gridCol w="676990">
                  <a:extLst>
                    <a:ext uri="{9D8B030D-6E8A-4147-A177-3AD203B41FA5}">
                      <a16:colId xmlns:a16="http://schemas.microsoft.com/office/drawing/2014/main" val="4090841075"/>
                    </a:ext>
                  </a:extLst>
                </a:gridCol>
                <a:gridCol w="681248">
                  <a:extLst>
                    <a:ext uri="{9D8B030D-6E8A-4147-A177-3AD203B41FA5}">
                      <a16:colId xmlns:a16="http://schemas.microsoft.com/office/drawing/2014/main" val="2978439336"/>
                    </a:ext>
                  </a:extLst>
                </a:gridCol>
                <a:gridCol w="676990">
                  <a:extLst>
                    <a:ext uri="{9D8B030D-6E8A-4147-A177-3AD203B41FA5}">
                      <a16:colId xmlns:a16="http://schemas.microsoft.com/office/drawing/2014/main" val="2545108778"/>
                    </a:ext>
                  </a:extLst>
                </a:gridCol>
                <a:gridCol w="681248">
                  <a:extLst>
                    <a:ext uri="{9D8B030D-6E8A-4147-A177-3AD203B41FA5}">
                      <a16:colId xmlns:a16="http://schemas.microsoft.com/office/drawing/2014/main" val="3845799308"/>
                    </a:ext>
                  </a:extLst>
                </a:gridCol>
                <a:gridCol w="676990">
                  <a:extLst>
                    <a:ext uri="{9D8B030D-6E8A-4147-A177-3AD203B41FA5}">
                      <a16:colId xmlns:a16="http://schemas.microsoft.com/office/drawing/2014/main" val="4290923506"/>
                    </a:ext>
                  </a:extLst>
                </a:gridCol>
                <a:gridCol w="681248">
                  <a:extLst>
                    <a:ext uri="{9D8B030D-6E8A-4147-A177-3AD203B41FA5}">
                      <a16:colId xmlns:a16="http://schemas.microsoft.com/office/drawing/2014/main" val="1379703365"/>
                    </a:ext>
                  </a:extLst>
                </a:gridCol>
                <a:gridCol w="676990">
                  <a:extLst>
                    <a:ext uri="{9D8B030D-6E8A-4147-A177-3AD203B41FA5}">
                      <a16:colId xmlns:a16="http://schemas.microsoft.com/office/drawing/2014/main" val="1812636121"/>
                    </a:ext>
                  </a:extLst>
                </a:gridCol>
                <a:gridCol w="681248">
                  <a:extLst>
                    <a:ext uri="{9D8B030D-6E8A-4147-A177-3AD203B41FA5}">
                      <a16:colId xmlns:a16="http://schemas.microsoft.com/office/drawing/2014/main" val="3730499983"/>
                    </a:ext>
                  </a:extLst>
                </a:gridCol>
              </a:tblGrid>
              <a:tr h="578259">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リソース名</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ctr" fontAlgn="ctr"/>
                      <a:r>
                        <a:rPr lang="ja-JP" altLang="en-US" sz="1050" b="0" u="none" strike="noStrike" dirty="0">
                          <a:solidFill>
                            <a:schemeClr val="tx1"/>
                          </a:solidFill>
                          <a:effectLst/>
                          <a:latin typeface="Meiryo UI" panose="020B0604030504040204" pitchFamily="50" charset="-128"/>
                          <a:ea typeface="Meiryo UI" panose="020B0604030504040204" pitchFamily="50" charset="-128"/>
                        </a:rPr>
                        <a:t>再エネ発電設備</a:t>
                      </a:r>
                      <a:endParaRPr lang="en-US" altLang="ja-JP" sz="1050" b="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100" b="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u="none" strike="noStrike" dirty="0">
                          <a:solidFill>
                            <a:schemeClr val="tx1"/>
                          </a:solidFill>
                          <a:effectLst/>
                          <a:latin typeface="Meiryo UI" panose="020B0604030504040204" pitchFamily="50" charset="-128"/>
                          <a:ea typeface="Meiryo UI" panose="020B0604030504040204" pitchFamily="50" charset="-128"/>
                        </a:rPr>
                        <a:t>太陽光発電</a:t>
                      </a:r>
                      <a:r>
                        <a:rPr lang="en-US" altLang="ja-JP" sz="1100" b="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業務用・産業用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蓄電システム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en-US" sz="1100" u="none" strike="noStrike" dirty="0">
                          <a:effectLst/>
                          <a:latin typeface="Meiryo UI" panose="020B0604030504040204" pitchFamily="50" charset="-128"/>
                          <a:ea typeface="Meiryo UI" panose="020B0604030504040204" pitchFamily="50" charset="-128"/>
                        </a:rPr>
                        <a:t>EV</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業務用・産業用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燃料電池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b="0" u="none" strike="noStrike" dirty="0">
                          <a:solidFill>
                            <a:srgbClr val="000000"/>
                          </a:solidFill>
                          <a:effectLst/>
                          <a:latin typeface="Meiryo UI" panose="020B0604030504040204" pitchFamily="50" charset="-128"/>
                          <a:ea typeface="Meiryo UI" panose="020B0604030504040204" pitchFamily="50" charset="-128"/>
                        </a:rPr>
                        <a:t>自家発電設備</a:t>
                      </a:r>
                      <a:endParaRPr lang="en-US" altLang="ja-JP" sz="1100" b="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100" b="0" u="none" strike="noStrike" dirty="0">
                          <a:solidFill>
                            <a:srgbClr val="000000"/>
                          </a:solidFill>
                          <a:effectLst/>
                          <a:latin typeface="Meiryo UI" panose="020B0604030504040204" pitchFamily="50" charset="-128"/>
                          <a:ea typeface="Meiryo UI" panose="020B0604030504040204" pitchFamily="50" charset="-128"/>
                        </a:rPr>
                        <a:t>[CGS]</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その他</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風力発電設備</a:t>
                      </a:r>
                      <a:r>
                        <a:rPr lang="en-US" altLang="ja-JP" sz="1100" u="none" strike="noStrike" dirty="0">
                          <a:effectLst/>
                          <a:latin typeface="Meiryo UI" panose="020B0604030504040204" pitchFamily="50" charset="-128"/>
                          <a:ea typeface="Meiryo UI" panose="020B0604030504040204" pitchFamily="50" charset="-128"/>
                        </a:rPr>
                        <a:t>]</a:t>
                      </a:r>
                    </a:p>
                  </a:txBody>
                  <a:tcPr marL="0" marR="0" marT="0" marB="0" anchor="ctr"/>
                </a:tc>
                <a:tc hMerge="1">
                  <a:txBody>
                    <a:bodyPr/>
                    <a:lstStyle/>
                    <a:p>
                      <a:endParaRPr kumimoji="1" lang="ja-JP" altLang="en-US"/>
                    </a:p>
                  </a:txBody>
                  <a:tcPr/>
                </a:tc>
                <a:extLst>
                  <a:ext uri="{0D108BD9-81ED-4DB2-BD59-A6C34878D82A}">
                    <a16:rowId xmlns:a16="http://schemas.microsoft.com/office/drawing/2014/main" val="3780571164"/>
                  </a:ext>
                </a:extLst>
              </a:tr>
              <a:tr h="679033">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供給</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区域</a:t>
                      </a:r>
                    </a:p>
                  </a:txBody>
                  <a:tcPr marL="0" marR="0" marT="0" marB="0" anchor="ctr"/>
                </a:tc>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rPr>
                        <a:t>台数</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rPr>
                        <a:t>設備</a:t>
                      </a:r>
                      <a:br>
                        <a:rPr lang="ja-JP" altLang="en-US" sz="1100" u="none" strike="noStrike" dirty="0">
                          <a:solidFill>
                            <a:schemeClr val="tx1"/>
                          </a:solidFill>
                          <a:effectLst/>
                          <a:latin typeface="Meiryo UI" panose="020B0604030504040204" pitchFamily="50" charset="-128"/>
                          <a:ea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rPr>
                        <a:t>出力</a:t>
                      </a:r>
                      <a:br>
                        <a:rPr lang="ja-JP" altLang="en-US" sz="1100" u="none" strike="noStrike" dirty="0">
                          <a:solidFill>
                            <a:schemeClr val="tx1"/>
                          </a:solidFill>
                          <a:effectLst/>
                          <a:latin typeface="Meiryo UI" panose="020B0604030504040204" pitchFamily="50" charset="-128"/>
                          <a:ea typeface="Meiryo UI" panose="020B0604030504040204" pitchFamily="50" charset="-128"/>
                        </a:rPr>
                      </a:br>
                      <a:r>
                        <a:rPr lang="en-US" altLang="ja-JP" sz="1100" u="none" strike="noStrike" dirty="0">
                          <a:solidFill>
                            <a:schemeClr val="tx1"/>
                          </a:solidFill>
                          <a:effectLst/>
                          <a:latin typeface="Meiryo UI" panose="020B0604030504040204" pitchFamily="50" charset="-128"/>
                          <a:ea typeface="Meiryo UI" panose="020B0604030504040204" pitchFamily="50" charset="-128"/>
                        </a:rPr>
                        <a:t>(</a:t>
                      </a:r>
                      <a:r>
                        <a:rPr lang="en-US" sz="1100" u="none" strike="noStrike" dirty="0">
                          <a:solidFill>
                            <a:schemeClr val="tx1"/>
                          </a:solidFill>
                          <a:effectLst/>
                          <a:latin typeface="Meiryo UI" panose="020B0604030504040204" pitchFamily="50" charset="-128"/>
                          <a:ea typeface="Meiryo UI" panose="020B0604030504040204" pitchFamily="50" charset="-128"/>
                        </a:rPr>
                        <a:t>kW)</a:t>
                      </a:r>
                      <a:endParaRPr 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68865351"/>
                  </a:ext>
                </a:extLst>
              </a:tr>
              <a:tr h="287756">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北海道</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12876534"/>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東北</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26350080"/>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東京</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100,000</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1,000</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543522365"/>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中部</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057817316"/>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北陸</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62162325"/>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関西</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3,000</a:t>
                      </a:r>
                    </a:p>
                  </a:txBody>
                  <a:tcPr marL="0" marR="0" marT="0" marB="0" anchor="ctr"/>
                </a:tc>
                <a:extLst>
                  <a:ext uri="{0D108BD9-81ED-4DB2-BD59-A6C34878D82A}">
                    <a16:rowId xmlns:a16="http://schemas.microsoft.com/office/drawing/2014/main" val="433926312"/>
                  </a:ext>
                </a:extLst>
              </a:tr>
              <a:tr h="287756">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中国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82691293"/>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四国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687570900"/>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九州</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569993998"/>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沖縄</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974401246"/>
                  </a:ext>
                </a:extLst>
              </a:tr>
              <a:tr h="28775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合計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31237417"/>
                  </a:ext>
                </a:extLst>
              </a:tr>
            </a:tbl>
          </a:graphicData>
        </a:graphic>
      </p:graphicFrame>
      <p:sp>
        <p:nvSpPr>
          <p:cNvPr id="2" name="テキスト プレースホルダー 1"/>
          <p:cNvSpPr>
            <a:spLocks noGrp="1"/>
          </p:cNvSpPr>
          <p:nvPr>
            <p:ph type="body" sz="quarter" idx="14"/>
          </p:nvPr>
        </p:nvSpPr>
        <p:spPr>
          <a:xfrm>
            <a:off x="199710" y="1038481"/>
            <a:ext cx="9505950" cy="1526258"/>
          </a:xfrm>
        </p:spPr>
        <p:txBody>
          <a:bodyPr/>
          <a:lstStyle/>
          <a:p>
            <a:r>
              <a:rPr kumimoji="1" lang="ja-JP" altLang="en-US" dirty="0"/>
              <a:t>実機についてのみ記載すること。</a:t>
            </a:r>
            <a:endParaRPr kumimoji="1" lang="en-US" altLang="ja-JP" dirty="0"/>
          </a:p>
          <a:p>
            <a:r>
              <a:rPr kumimoji="1" lang="ja-JP" altLang="en-US" dirty="0"/>
              <a:t>必要に応じ、表を分けて記載すること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（３）制御対象再エネ等</a:t>
            </a:r>
            <a:r>
              <a:rPr kumimoji="1" lang="en-US" altLang="ja-JP" dirty="0"/>
              <a:t>DER</a:t>
            </a:r>
            <a:endParaRPr kumimoji="1" lang="ja-JP" altLang="en-US" sz="1800" dirty="0"/>
          </a:p>
        </p:txBody>
      </p:sp>
      <p:sp>
        <p:nvSpPr>
          <p:cNvPr id="15" name="正方形/長方形 14">
            <a:extLst>
              <a:ext uri="{FF2B5EF4-FFF2-40B4-BE49-F238E27FC236}">
                <a16:creationId xmlns:a16="http://schemas.microsoft.com/office/drawing/2014/main" id="{1891BB7B-5895-43B6-A6EC-17506D0F6077}"/>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F8150271-3DF4-4993-95BD-FCD520A04F83}"/>
              </a:ext>
            </a:extLst>
          </p:cNvPr>
          <p:cNvSpPr txBox="1"/>
          <p:nvPr/>
        </p:nvSpPr>
        <p:spPr>
          <a:xfrm>
            <a:off x="158846" y="1763196"/>
            <a:ext cx="4991124"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記載</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前ページの記載例の場合</a:t>
            </a:r>
          </a:p>
        </p:txBody>
      </p:sp>
    </p:spTree>
    <p:extLst>
      <p:ext uri="{BB962C8B-B14F-4D97-AF65-F5344CB8AC3E}">
        <p14:creationId xmlns:p14="http://schemas.microsoft.com/office/powerpoint/2010/main" val="2403687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上位配電事業者とアグリゲーションコーディネーター間、</a:t>
            </a:r>
            <a:r>
              <a:rPr kumimoji="1" lang="ja-JP" altLang="en-US" dirty="0"/>
              <a:t>アグリゲーションコーディネーターとリソースアグリゲーター間、</a:t>
            </a:r>
            <a:r>
              <a:rPr lang="ja-JP" altLang="en-US" dirty="0"/>
              <a:t>リソースアグリゲーターとリソース間</a:t>
            </a:r>
            <a:r>
              <a:rPr kumimoji="1" lang="ja-JP" altLang="en-US" dirty="0"/>
              <a:t>各レイヤでの通信方式および通信規格（プロトコル等）が明確化できているか記載</a:t>
            </a:r>
            <a:endParaRPr kumimoji="1" lang="en-US" altLang="ja-JP" dirty="0"/>
          </a:p>
          <a:p>
            <a:r>
              <a:rPr lang="ja-JP" altLang="en-US" dirty="0"/>
              <a:t>代表的な</a:t>
            </a:r>
            <a:r>
              <a:rPr lang="en-US" altLang="ja-JP" dirty="0" err="1"/>
              <a:t>OpenADR</a:t>
            </a:r>
            <a:r>
              <a:rPr lang="ja-JP" altLang="en-US" dirty="0"/>
              <a:t>、</a:t>
            </a:r>
            <a:r>
              <a:rPr lang="en-US" altLang="ja-JP" dirty="0"/>
              <a:t>ECHONET Lite</a:t>
            </a:r>
            <a:r>
              <a:rPr lang="ja-JP" altLang="en-US" dirty="0"/>
              <a:t>、</a:t>
            </a:r>
            <a:r>
              <a:rPr lang="en-US" altLang="ja-JP" dirty="0"/>
              <a:t>HTTP</a:t>
            </a:r>
            <a:r>
              <a:rPr lang="ja-JP" altLang="en-US" dirty="0"/>
              <a:t>系、</a:t>
            </a:r>
            <a:r>
              <a:rPr lang="en-US" altLang="ja-JP" dirty="0"/>
              <a:t>Modbus</a:t>
            </a:r>
            <a:r>
              <a:rPr lang="ja-JP" altLang="en-US" dirty="0"/>
              <a:t>等の通信規格以外を使用する場合においても、その規格を明記すること（メーカーの独自規格等、記載が困難な場合を除く）</a:t>
            </a:r>
            <a:endParaRPr kumimoji="1"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（４）通信方式と通信規格</a:t>
            </a:r>
            <a:endParaRPr kumimoji="1" lang="ja-JP" altLang="en-US" strike="sngStrike" dirty="0"/>
          </a:p>
        </p:txBody>
      </p:sp>
      <p:sp>
        <p:nvSpPr>
          <p:cNvPr id="5" name="正方形/長方形 4">
            <a:extLst>
              <a:ext uri="{FF2B5EF4-FFF2-40B4-BE49-F238E27FC236}">
                <a16:creationId xmlns:a16="http://schemas.microsoft.com/office/drawing/2014/main" id="{014DCB62-43F9-4FD0-9855-B9BDC735BE0C}"/>
              </a:ext>
            </a:extLst>
          </p:cNvPr>
          <p:cNvSpPr/>
          <p:nvPr/>
        </p:nvSpPr>
        <p:spPr bwMode="auto">
          <a:xfrm>
            <a:off x="7401497" y="55722"/>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522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en-US" altLang="ja-JP" dirty="0"/>
              <a:t>ERAB</a:t>
            </a:r>
            <a:r>
              <a:rPr kumimoji="1" lang="ja-JP" altLang="en-US" dirty="0"/>
              <a:t>サイバーセキュリティ</a:t>
            </a:r>
            <a:r>
              <a:rPr kumimoji="1" lang="en-US" altLang="ja-JP" dirty="0"/>
              <a:t>―</a:t>
            </a:r>
            <a:r>
              <a:rPr kumimoji="1" lang="ja-JP" altLang="en-US" dirty="0"/>
              <a:t>ガイドライン</a:t>
            </a:r>
            <a:r>
              <a:rPr lang="en-US" altLang="ja-JP" dirty="0"/>
              <a:t>V</a:t>
            </a:r>
            <a:r>
              <a:rPr kumimoji="1" lang="en-US" altLang="ja-JP" dirty="0"/>
              <a:t>er2.0</a:t>
            </a:r>
            <a:r>
              <a:rPr kumimoji="1" lang="ja-JP" altLang="en-US" dirty="0"/>
              <a:t>も参考に、</a:t>
            </a:r>
            <a:r>
              <a:rPr lang="ja-JP" altLang="en-US" dirty="0"/>
              <a:t>サイバーセキュリティ対策の構築状況と、今後の運用体制の構築に向けた検討方針・計画を記載</a:t>
            </a:r>
            <a:endParaRPr lang="en-US" altLang="ja-JP" dirty="0"/>
          </a:p>
          <a:p>
            <a:r>
              <a:rPr lang="en-US" altLang="ja-JP" dirty="0"/>
              <a:t>(</a:t>
            </a:r>
            <a:r>
              <a:rPr lang="en-US" altLang="ja-JP" dirty="0" err="1"/>
              <a:t>i</a:t>
            </a:r>
            <a:r>
              <a:rPr lang="en-US" altLang="ja-JP" dirty="0"/>
              <a:t>)</a:t>
            </a:r>
            <a:r>
              <a:rPr lang="ja-JP" altLang="en-US" dirty="0"/>
              <a:t>抑止、</a:t>
            </a:r>
            <a:r>
              <a:rPr lang="en-US" altLang="ja-JP" dirty="0"/>
              <a:t>(ii)</a:t>
            </a:r>
            <a:r>
              <a:rPr lang="ja-JP" altLang="en-US" dirty="0"/>
              <a:t>内部防御</a:t>
            </a:r>
            <a:r>
              <a:rPr lang="en-US" altLang="ja-JP" dirty="0"/>
              <a:t>/</a:t>
            </a:r>
            <a:r>
              <a:rPr lang="ja-JP" altLang="en-US" dirty="0"/>
              <a:t>情報保護、</a:t>
            </a:r>
            <a:r>
              <a:rPr lang="en-US" altLang="ja-JP" dirty="0"/>
              <a:t>(iii)</a:t>
            </a:r>
            <a:r>
              <a:rPr lang="ja-JP" altLang="en-US" dirty="0"/>
              <a:t>侵入・攻撃検知、</a:t>
            </a:r>
            <a:r>
              <a:rPr lang="en-US" altLang="ja-JP" dirty="0"/>
              <a:t>(</a:t>
            </a:r>
            <a:r>
              <a:rPr lang="en-US" altLang="ja-JP" dirty="0" err="1"/>
              <a:t>iV</a:t>
            </a:r>
            <a:r>
              <a:rPr lang="en-US" altLang="ja-JP" dirty="0"/>
              <a:t>)</a:t>
            </a:r>
            <a:r>
              <a:rPr lang="ja-JP" altLang="en-US" dirty="0"/>
              <a:t>被害把握</a:t>
            </a:r>
            <a:r>
              <a:rPr lang="en-US" altLang="ja-JP" dirty="0"/>
              <a:t>/</a:t>
            </a:r>
            <a:r>
              <a:rPr lang="ja-JP" altLang="en-US" dirty="0"/>
              <a:t>事業継続の各フェーズの対策を記載</a:t>
            </a:r>
            <a:endParaRPr lang="en-US" altLang="ja-JP" dirty="0"/>
          </a:p>
          <a:p>
            <a:r>
              <a:rPr lang="ja-JP" altLang="en-US" dirty="0"/>
              <a:t>特に、</a:t>
            </a:r>
            <a:r>
              <a:rPr lang="en-US" altLang="ja-JP" dirty="0"/>
              <a:t>ERAB</a:t>
            </a:r>
            <a:r>
              <a:rPr lang="ja-JP" altLang="en-US" dirty="0"/>
              <a:t>サイバーセキュリティガイドライン</a:t>
            </a:r>
            <a:r>
              <a:rPr lang="en-US" altLang="ja-JP" dirty="0"/>
              <a:t>Ver2.0</a:t>
            </a:r>
            <a:r>
              <a:rPr lang="ja-JP" altLang="en-US" dirty="0"/>
              <a:t>で定める</a:t>
            </a:r>
            <a:r>
              <a:rPr lang="en-US" altLang="ja-JP" dirty="0"/>
              <a:t>R4</a:t>
            </a:r>
            <a:r>
              <a:rPr lang="ja-JP" altLang="en-US" dirty="0"/>
              <a:t>、</a:t>
            </a:r>
            <a:r>
              <a:rPr lang="en-US" altLang="ja-JP" dirty="0"/>
              <a:t>R5</a:t>
            </a:r>
            <a:r>
              <a:rPr lang="ja-JP" altLang="en-US" dirty="0"/>
              <a:t>の間のセキュリティ設計に関しては、なりすましや改ざんに対する、セキュリティ対策（認証機能、</a:t>
            </a:r>
            <a:r>
              <a:rPr lang="en-US" altLang="ja-JP" dirty="0"/>
              <a:t>ID</a:t>
            </a:r>
            <a:r>
              <a:rPr lang="ja-JP" altLang="en-US" dirty="0"/>
              <a:t>管理、検出、切離し等）の検討方針・計画について、具体的に記載すること</a:t>
            </a:r>
            <a:endParaRPr kumimoji="1" lang="en-US" altLang="ja-JP" dirty="0"/>
          </a:p>
          <a:p>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（５）サイバーセキュリティ対策</a:t>
            </a:r>
          </a:p>
        </p:txBody>
      </p:sp>
      <p:sp>
        <p:nvSpPr>
          <p:cNvPr id="5" name="正方形/長方形 4">
            <a:extLst>
              <a:ext uri="{FF2B5EF4-FFF2-40B4-BE49-F238E27FC236}">
                <a16:creationId xmlns:a16="http://schemas.microsoft.com/office/drawing/2014/main" id="{E10FB940-DABE-4359-85A2-6D5CF45F53CC}"/>
              </a:ext>
            </a:extLst>
          </p:cNvPr>
          <p:cNvSpPr/>
          <p:nvPr/>
        </p:nvSpPr>
        <p:spPr bwMode="auto">
          <a:xfrm>
            <a:off x="7401272" y="44624"/>
            <a:ext cx="2304254" cy="86409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8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事業内容</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実施計画</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  4.</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8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800" dirty="0">
                <a:latin typeface="Meiryo UI" panose="020B0604030504040204" pitchFamily="50" charset="-128"/>
                <a:ea typeface="Meiryo UI" panose="020B0604030504040204" pitchFamily="50" charset="-128"/>
                <a:cs typeface="Meiryo UI" panose="020B0604030504040204" pitchFamily="50" charset="-128"/>
              </a:rPr>
              <a:t>サイバーセキュリティ対策</a:t>
            </a:r>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68922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TotalTime>
  <Words>1452</Words>
  <Application>Microsoft Office PowerPoint</Application>
  <PresentationFormat>A4 210 x 297 mm</PresentationFormat>
  <Paragraphs>279</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HGP創英角ｺﾞｼｯｸUB</vt:lpstr>
      <vt:lpstr>Meiryo UI</vt:lpstr>
      <vt:lpstr>Arial</vt:lpstr>
      <vt:lpstr>Calibri</vt:lpstr>
      <vt:lpstr>Calibri Light</vt:lpstr>
      <vt:lpstr>Roboto</vt:lpstr>
      <vt:lpstr>Office テーマ</vt:lpstr>
      <vt:lpstr>PowerPoint プレゼンテーション</vt:lpstr>
      <vt:lpstr>1. R4年度再エネアグリゲーション実証事業名称</vt:lpstr>
      <vt:lpstr>2.実施体制・実施場所・供給区域</vt:lpstr>
      <vt:lpstr>３.実証内容</vt:lpstr>
      <vt:lpstr>３.実証内容</vt:lpstr>
      <vt:lpstr>３.実証内容</vt:lpstr>
      <vt:lpstr>３.実証内容</vt:lpstr>
      <vt:lpstr>３.実証内容</vt:lpstr>
      <vt:lpstr>３.実証内容</vt:lpstr>
      <vt:lpstr>３.実証内容</vt:lpstr>
      <vt:lpstr>３.実証内容</vt:lpstr>
      <vt:lpstr>３.実証内容</vt:lpstr>
      <vt:lpstr>４.将来性</vt:lpstr>
      <vt:lpstr>５.社会的意義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37</cp:revision>
  <cp:lastPrinted>2022-04-12T10:26:05Z</cp:lastPrinted>
  <dcterms:created xsi:type="dcterms:W3CDTF">2021-04-28T02:21:12Z</dcterms:created>
  <dcterms:modified xsi:type="dcterms:W3CDTF">2022-04-14T05:07:10Z</dcterms:modified>
</cp:coreProperties>
</file>