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412" r:id="rId3"/>
    <p:sldId id="414" r:id="rId4"/>
    <p:sldId id="459" r:id="rId5"/>
    <p:sldId id="457" r:id="rId6"/>
    <p:sldId id="458" r:id="rId7"/>
    <p:sldId id="416" r:id="rId8"/>
    <p:sldId id="455" r:id="rId9"/>
    <p:sldId id="456" r:id="rId10"/>
    <p:sldId id="417" r:id="rId11"/>
    <p:sldId id="418" r:id="rId12"/>
    <p:sldId id="420" r:id="rId13"/>
    <p:sldId id="419" r:id="rId14"/>
    <p:sldId id="453" r:id="rId15"/>
    <p:sldId id="422" r:id="rId16"/>
    <p:sldId id="454" r:id="rId1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7A770D-BB7D-D986-A4C6-EAC2B368EA78}" name="中坂 健太郎" initials="中坂" userId="S::siipcd0013@officeSII.onmicrosoft.com::da463ea7-20bf-411d-88e1-a0cc5d90890c" providerId="AD"/>
  <p188:author id="{634D536E-BE61-0AA4-1412-AA7BFC3558C5}" name="渡部 亮" initials="渡部" userId="渡部 亮" providerId="None"/>
  <p188:author id="{3A23B3E9-3DE4-78E3-B2DC-DBC2D7E3CEC8}" name="田中 俊生" initials="田中" userId="田中 俊生"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76" autoAdjust="0"/>
    <p:restoredTop sz="94660"/>
  </p:normalViewPr>
  <p:slideViewPr>
    <p:cSldViewPr snapToGrid="0">
      <p:cViewPr varScale="1">
        <p:scale>
          <a:sx n="121" d="100"/>
          <a:sy n="121" d="100"/>
        </p:scale>
        <p:origin x="15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35781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令和５年度</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再生可能エネルギーアグリゲーション実証事業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コンソーシアムリーダー名を表記してください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5465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作成における注意事項</a:t>
            </a:r>
            <a:r>
              <a:rPr lang="en-US" altLang="ja-JP" sz="1350" dirty="0">
                <a:latin typeface="Meiryo UI" panose="020B0604030504040204" pitchFamily="50" charset="-128"/>
                <a:ea typeface="Meiryo UI" panose="020B0604030504040204" pitchFamily="50" charset="-128"/>
              </a:rPr>
              <a:t>】</a:t>
            </a:r>
          </a:p>
          <a:p>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・こちらのフォーマットを用いて作成してください。（デザイン、レイアウトの変更は可、各ページタイトル欄のレイアウトは変更不可）</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・ページが不足する場合は、適宜追加してください。</a:t>
            </a:r>
            <a:endParaRPr lang="en-US" altLang="ja-JP" sz="1350" dirty="0">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・事業概要説明は本資料で完結してください。別紙参照などは認められません。</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latin typeface="Meiryo UI" panose="020B0604030504040204" pitchFamily="50" charset="-128"/>
              <a:ea typeface="Meiryo UI" panose="020B0604030504040204" pitchFamily="50" charset="-128"/>
            </a:endParaRPr>
          </a:p>
          <a:p>
            <a:endParaRPr lang="en-US" altLang="ja-JP" sz="13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上位配電事業者とアグリゲーションコーディネーター間、</a:t>
            </a:r>
            <a:r>
              <a:rPr kumimoji="1" lang="ja-JP" altLang="en-US" dirty="0"/>
              <a:t>アグリゲーションコーディネーターとリソースアグリゲーター間、</a:t>
            </a:r>
            <a:r>
              <a:rPr lang="ja-JP" altLang="en-US" dirty="0"/>
              <a:t>リソースアグリゲーターとリソース間</a:t>
            </a:r>
            <a:r>
              <a:rPr kumimoji="1" lang="ja-JP" altLang="en-US" dirty="0"/>
              <a:t>各レイヤでの通信方式および通信規格（プロトコル等）が明確化できているか記載</a:t>
            </a:r>
            <a:endParaRPr kumimoji="1" lang="en-US" altLang="ja-JP" dirty="0"/>
          </a:p>
          <a:p>
            <a:r>
              <a:rPr lang="ja-JP" altLang="en-US" dirty="0"/>
              <a:t>代表的な</a:t>
            </a:r>
            <a:r>
              <a:rPr lang="en-US" altLang="ja-JP" dirty="0" err="1"/>
              <a:t>OpenADR</a:t>
            </a:r>
            <a:r>
              <a:rPr lang="ja-JP" altLang="en-US" dirty="0"/>
              <a:t>、</a:t>
            </a:r>
            <a:r>
              <a:rPr lang="en-US" altLang="ja-JP" dirty="0"/>
              <a:t>ECHONET Lite</a:t>
            </a:r>
            <a:r>
              <a:rPr lang="ja-JP" altLang="en-US" dirty="0"/>
              <a:t>、</a:t>
            </a:r>
            <a:r>
              <a:rPr lang="en-US" altLang="ja-JP" dirty="0"/>
              <a:t>HTTP</a:t>
            </a:r>
            <a:r>
              <a:rPr lang="ja-JP" altLang="en-US" dirty="0"/>
              <a:t>系、</a:t>
            </a:r>
            <a:r>
              <a:rPr lang="en-US" altLang="ja-JP" dirty="0"/>
              <a:t>Modbus</a:t>
            </a:r>
            <a:r>
              <a:rPr lang="ja-JP" altLang="en-US" dirty="0"/>
              <a:t>等の通信規格以外を使用する場合においても、その規格を明記すること（メーカーの独自規格等、記載が困難な場合を除く）</a:t>
            </a:r>
            <a:endParaRPr kumimoji="1"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（４）通信方式と通信規格</a:t>
            </a:r>
            <a:endParaRPr kumimoji="1" lang="ja-JP" altLang="en-US" strike="sngStrike" dirty="0"/>
          </a:p>
        </p:txBody>
      </p:sp>
      <p:sp>
        <p:nvSpPr>
          <p:cNvPr id="5" name="正方形/長方形 4">
            <a:extLst>
              <a:ext uri="{FF2B5EF4-FFF2-40B4-BE49-F238E27FC236}">
                <a16:creationId xmlns:a16="http://schemas.microsoft.com/office/drawing/2014/main" id="{62689730-31A8-6B1E-8863-C852602A0C96}"/>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522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en-US" altLang="ja-JP" dirty="0"/>
              <a:t>ERAB</a:t>
            </a:r>
            <a:r>
              <a:rPr kumimoji="1" lang="ja-JP" altLang="en-US" dirty="0"/>
              <a:t>サイバーセキュリティ</a:t>
            </a:r>
            <a:r>
              <a:rPr kumimoji="1" lang="en-US" altLang="ja-JP" dirty="0"/>
              <a:t>―</a:t>
            </a:r>
            <a:r>
              <a:rPr kumimoji="1" lang="ja-JP" altLang="en-US" dirty="0"/>
              <a:t>ガイドライン</a:t>
            </a:r>
            <a:r>
              <a:rPr lang="en-US" altLang="ja-JP" dirty="0"/>
              <a:t>V</a:t>
            </a:r>
            <a:r>
              <a:rPr kumimoji="1" lang="en-US" altLang="ja-JP" dirty="0"/>
              <a:t>er2.0</a:t>
            </a:r>
            <a:r>
              <a:rPr kumimoji="1" lang="ja-JP" altLang="en-US" dirty="0"/>
              <a:t>も参考に、</a:t>
            </a:r>
            <a:r>
              <a:rPr lang="ja-JP" altLang="en-US" dirty="0"/>
              <a:t>サイバーセキュリティ対策の構築状況と、今後の運用体制の構築に向けた検討方針・計画を記載</a:t>
            </a:r>
            <a:endParaRPr lang="en-US" altLang="ja-JP" dirty="0"/>
          </a:p>
          <a:p>
            <a:r>
              <a:rPr lang="en-US" altLang="ja-JP" dirty="0"/>
              <a:t>(</a:t>
            </a:r>
            <a:r>
              <a:rPr lang="en-US" altLang="ja-JP" dirty="0" err="1"/>
              <a:t>i</a:t>
            </a:r>
            <a:r>
              <a:rPr lang="en-US" altLang="ja-JP" dirty="0"/>
              <a:t>)</a:t>
            </a:r>
            <a:r>
              <a:rPr lang="ja-JP" altLang="en-US" dirty="0"/>
              <a:t>抑止、</a:t>
            </a:r>
            <a:r>
              <a:rPr lang="en-US" altLang="ja-JP" dirty="0"/>
              <a:t>(ii)</a:t>
            </a:r>
            <a:r>
              <a:rPr lang="ja-JP" altLang="en-US" dirty="0"/>
              <a:t>内部防御</a:t>
            </a:r>
            <a:r>
              <a:rPr lang="en-US" altLang="ja-JP" dirty="0"/>
              <a:t>/</a:t>
            </a:r>
            <a:r>
              <a:rPr lang="ja-JP" altLang="en-US" dirty="0"/>
              <a:t>情報保護、</a:t>
            </a:r>
            <a:r>
              <a:rPr lang="en-US" altLang="ja-JP" dirty="0"/>
              <a:t>(iii)</a:t>
            </a:r>
            <a:r>
              <a:rPr lang="ja-JP" altLang="en-US" dirty="0"/>
              <a:t>侵入・攻撃検知、</a:t>
            </a:r>
            <a:r>
              <a:rPr lang="en-US" altLang="ja-JP" dirty="0"/>
              <a:t>(</a:t>
            </a:r>
            <a:r>
              <a:rPr lang="en-US" altLang="ja-JP" dirty="0" err="1"/>
              <a:t>iV</a:t>
            </a:r>
            <a:r>
              <a:rPr lang="en-US" altLang="ja-JP" dirty="0"/>
              <a:t>)</a:t>
            </a:r>
            <a:r>
              <a:rPr lang="ja-JP" altLang="en-US" dirty="0"/>
              <a:t>被害把握</a:t>
            </a:r>
            <a:r>
              <a:rPr lang="en-US" altLang="ja-JP" dirty="0"/>
              <a:t>/</a:t>
            </a:r>
            <a:r>
              <a:rPr lang="ja-JP" altLang="en-US" dirty="0"/>
              <a:t>事業継続の各フェーズの対策を記載</a:t>
            </a:r>
            <a:endParaRPr lang="en-US" altLang="ja-JP" dirty="0"/>
          </a:p>
          <a:p>
            <a:r>
              <a:rPr lang="ja-JP" altLang="en-US" dirty="0"/>
              <a:t>特に、</a:t>
            </a:r>
            <a:r>
              <a:rPr lang="en-US" altLang="ja-JP" dirty="0"/>
              <a:t>ERAB</a:t>
            </a:r>
            <a:r>
              <a:rPr lang="ja-JP" altLang="en-US" dirty="0"/>
              <a:t>サイバーセキュリティガイドライン</a:t>
            </a:r>
            <a:r>
              <a:rPr lang="en-US" altLang="ja-JP" dirty="0"/>
              <a:t>Ver2.0</a:t>
            </a:r>
            <a:r>
              <a:rPr lang="ja-JP" altLang="en-US" dirty="0"/>
              <a:t>で定める</a:t>
            </a:r>
            <a:r>
              <a:rPr lang="en-US" altLang="ja-JP" dirty="0"/>
              <a:t>R4</a:t>
            </a:r>
            <a:r>
              <a:rPr lang="ja-JP" altLang="en-US" dirty="0"/>
              <a:t>、</a:t>
            </a:r>
            <a:r>
              <a:rPr lang="en-US" altLang="ja-JP" dirty="0"/>
              <a:t>R5</a:t>
            </a:r>
            <a:r>
              <a:rPr lang="ja-JP" altLang="en-US" dirty="0"/>
              <a:t>の間のセキュリティ設計に関しては、なりすましや改ざんに対する、セキュリティ対策（認証機能、</a:t>
            </a:r>
            <a:r>
              <a:rPr lang="en-US" altLang="ja-JP" dirty="0"/>
              <a:t>ID</a:t>
            </a:r>
            <a:r>
              <a:rPr lang="ja-JP" altLang="en-US" dirty="0"/>
              <a:t>管理、検出、切離し等）の検討方針・計画について、具体的に記載すること</a:t>
            </a:r>
            <a:endParaRPr lang="en-US" altLang="ja-JP" dirty="0"/>
          </a:p>
          <a:p>
            <a:pPr marL="180975" indent="0">
              <a:spcBef>
                <a:spcPts val="0"/>
              </a:spcBef>
              <a:buNone/>
            </a:pPr>
            <a:r>
              <a:rPr lang="ja-JP" altLang="en-US" dirty="0"/>
              <a:t> 太陽光などの再エネ発電設備については、その機能・特性等を踏まえて検討方針・計画の立案を実施すること。</a:t>
            </a:r>
            <a:endParaRPr lang="en-US" altLang="ja-JP" dirty="0"/>
          </a:p>
          <a:p>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（５）サイバーセキュリティ対策</a:t>
            </a:r>
          </a:p>
        </p:txBody>
      </p:sp>
      <p:sp>
        <p:nvSpPr>
          <p:cNvPr id="5" name="正方形/長方形 4">
            <a:extLst>
              <a:ext uri="{FF2B5EF4-FFF2-40B4-BE49-F238E27FC236}">
                <a16:creationId xmlns:a16="http://schemas.microsoft.com/office/drawing/2014/main" id="{A3C368DC-9BEE-B430-02B6-4466D8BD70E6}"/>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6892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（６）補助事業スケジュール（</a:t>
            </a:r>
            <a:r>
              <a:rPr kumimoji="1" lang="en-US" altLang="ja-JP" dirty="0"/>
              <a:t>R</a:t>
            </a:r>
            <a:r>
              <a:rPr lang="en-US" altLang="ja-JP" dirty="0"/>
              <a:t>5</a:t>
            </a:r>
            <a:r>
              <a:rPr kumimoji="1" lang="ja-JP" altLang="en-US" dirty="0"/>
              <a:t>年度）</a:t>
            </a:r>
          </a:p>
        </p:txBody>
      </p:sp>
      <p:sp>
        <p:nvSpPr>
          <p:cNvPr id="5" name="テキスト プレースホルダー 4"/>
          <p:cNvSpPr>
            <a:spLocks noGrp="1"/>
          </p:cNvSpPr>
          <p:nvPr>
            <p:ph type="body" sz="quarter" idx="14"/>
          </p:nvPr>
        </p:nvSpPr>
        <p:spPr/>
        <p:txBody>
          <a:bodyPr/>
          <a:lstStyle/>
          <a:p>
            <a:r>
              <a:rPr kumimoji="1" lang="ja-JP" altLang="en-US" dirty="0"/>
              <a:t>システム導入</a:t>
            </a:r>
            <a:r>
              <a:rPr lang="ja-JP" altLang="en-US" dirty="0"/>
              <a:t>、機械導入、再エネ等</a:t>
            </a:r>
            <a:r>
              <a:rPr lang="en-US" altLang="ja-JP" dirty="0"/>
              <a:t>DER</a:t>
            </a:r>
            <a:r>
              <a:rPr lang="ja-JP" altLang="en-US" dirty="0"/>
              <a:t>導入、実証等の実施時期を記載</a:t>
            </a:r>
            <a:endParaRPr kumimoji="1" lang="ja-JP" altLang="en-US" dirty="0"/>
          </a:p>
        </p:txBody>
      </p:sp>
      <p:sp>
        <p:nvSpPr>
          <p:cNvPr id="6" name="正方形/長方形 5">
            <a:extLst>
              <a:ext uri="{FF2B5EF4-FFF2-40B4-BE49-F238E27FC236}">
                <a16:creationId xmlns:a16="http://schemas.microsoft.com/office/drawing/2014/main" id="{06813EE9-9D70-7F08-6E1B-9F84307453F9}"/>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487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事業実施にあたっての課題と、その解決案等を具体的に記載</a:t>
            </a:r>
            <a:endParaRPr lang="en-US" altLang="ja-JP" dirty="0"/>
          </a:p>
          <a:p>
            <a:r>
              <a:rPr lang="ja-JP" altLang="en-US" dirty="0"/>
              <a:t>昨年度からの継続事業者は、昨年度成果報告会における外部審査委員からのコメントに対し取組方針を記載</a:t>
            </a:r>
          </a:p>
          <a:p>
            <a:endParaRPr lang="en-US" altLang="ja-JP" dirty="0"/>
          </a:p>
          <a:p>
            <a:pPr marL="0" indent="0">
              <a:buNone/>
            </a:pP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（７）事業実施の課題と解決案等</a:t>
            </a:r>
          </a:p>
        </p:txBody>
      </p:sp>
      <p:sp>
        <p:nvSpPr>
          <p:cNvPr id="5" name="正方形/長方形 4">
            <a:extLst>
              <a:ext uri="{FF2B5EF4-FFF2-40B4-BE49-F238E27FC236}">
                <a16:creationId xmlns:a16="http://schemas.microsoft.com/office/drawing/2014/main" id="{5AC3EE56-50D2-87F0-30DA-CB259FFFAB07}"/>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実証内容の先進性、独創性、応用性に関する内容を記載</a:t>
            </a: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（８）事業内容の</a:t>
            </a:r>
            <a:r>
              <a:rPr lang="ja-JP" altLang="en-US" dirty="0"/>
              <a:t>先進性、独創性、応用性</a:t>
            </a:r>
            <a:endParaRPr kumimoji="1" lang="ja-JP" altLang="en-US" dirty="0"/>
          </a:p>
        </p:txBody>
      </p:sp>
      <p:sp>
        <p:nvSpPr>
          <p:cNvPr id="5" name="正方形/長方形 4">
            <a:extLst>
              <a:ext uri="{FF2B5EF4-FFF2-40B4-BE49-F238E27FC236}">
                <a16:creationId xmlns:a16="http://schemas.microsoft.com/office/drawing/2014/main" id="{DF891F06-AB37-19C3-C42B-8534ADEF6FB2}"/>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9532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４</a:t>
            </a:r>
            <a:r>
              <a:rPr kumimoji="1" lang="en-US" altLang="ja-JP" dirty="0"/>
              <a:t>.</a:t>
            </a:r>
            <a:r>
              <a:rPr kumimoji="1" lang="ja-JP" altLang="en-US" dirty="0"/>
              <a:t>将来性</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今後実現を目指すビジネスモデル、各市場へのアプローチ等の計画を記載</a:t>
            </a:r>
            <a:endParaRPr lang="en-US" altLang="ja-JP" dirty="0"/>
          </a:p>
          <a:p>
            <a:r>
              <a:rPr lang="ja-JP" altLang="en-US" dirty="0"/>
              <a:t>今年度実証予定事業の将来の活用方法を記載</a:t>
            </a:r>
            <a:endParaRPr lang="en-US" altLang="ja-JP" dirty="0">
              <a:solidFill>
                <a:srgbClr val="FF0000"/>
              </a:solidFill>
            </a:endParaRPr>
          </a:p>
        </p:txBody>
      </p:sp>
      <p:sp>
        <p:nvSpPr>
          <p:cNvPr id="5" name="正方形/長方形 4">
            <a:extLst>
              <a:ext uri="{FF2B5EF4-FFF2-40B4-BE49-F238E27FC236}">
                <a16:creationId xmlns:a16="http://schemas.microsoft.com/office/drawing/2014/main" id="{4BA26678-F843-9116-F309-03824D24501A}"/>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956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５</a:t>
            </a:r>
            <a:r>
              <a:rPr kumimoji="1" lang="en-US" altLang="ja-JP" dirty="0"/>
              <a:t>.</a:t>
            </a:r>
            <a:r>
              <a:rPr kumimoji="1" lang="ja-JP" altLang="en-US" dirty="0"/>
              <a:t>社会的意義</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得られる成果が、再エネの普及拡大や安定かつ効率的な電力システムの構築などに資するものである等、</a:t>
            </a:r>
            <a:endParaRPr lang="en-US" altLang="ja-JP" dirty="0"/>
          </a:p>
          <a:p>
            <a:pPr marL="0" indent="0">
              <a:buNone/>
            </a:pPr>
            <a:r>
              <a:rPr lang="ja-JP" altLang="en-US" dirty="0"/>
              <a:t>　実証内容の社会的な意義を記載</a:t>
            </a:r>
            <a:endParaRPr kumimoji="1" lang="ja-JP" altLang="en-US" dirty="0"/>
          </a:p>
        </p:txBody>
      </p:sp>
      <p:sp>
        <p:nvSpPr>
          <p:cNvPr id="5" name="正方形/長方形 4">
            <a:extLst>
              <a:ext uri="{FF2B5EF4-FFF2-40B4-BE49-F238E27FC236}">
                <a16:creationId xmlns:a16="http://schemas.microsoft.com/office/drawing/2014/main" id="{B10A64C3-AB55-4FD1-238E-5AEF01326DFE}"/>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85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lang="en-US" altLang="ja-JP" dirty="0"/>
              <a:t> </a:t>
            </a:r>
            <a:r>
              <a:rPr kumimoji="1" lang="en-US" altLang="ja-JP" dirty="0"/>
              <a:t>R</a:t>
            </a:r>
            <a:r>
              <a:rPr kumimoji="1" lang="ja-JP" altLang="en-US" dirty="0"/>
              <a:t>５</a:t>
            </a:r>
            <a:r>
              <a:rPr lang="ja-JP" altLang="en-US" dirty="0"/>
              <a:t>年度再エネアグリゲーション実証事業</a:t>
            </a:r>
            <a:r>
              <a:rPr kumimoji="1" lang="ja-JP" altLang="en-US" dirty="0"/>
              <a:t>概要</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事業名称</a:t>
            </a:r>
            <a:r>
              <a:rPr lang="ja-JP" altLang="en-US" dirty="0"/>
              <a:t>（プロジェクト名）</a:t>
            </a:r>
            <a:endParaRPr kumimoji="1" lang="en-US" altLang="ja-JP" dirty="0"/>
          </a:p>
        </p:txBody>
      </p:sp>
      <p:sp>
        <p:nvSpPr>
          <p:cNvPr id="6" name="テキスト プレースホルダー 1"/>
          <p:cNvSpPr>
            <a:spLocks noGrp="1"/>
          </p:cNvSpPr>
          <p:nvPr>
            <p:ph type="body" sz="quarter" idx="14"/>
          </p:nvPr>
        </p:nvSpPr>
        <p:spPr>
          <a:xfrm>
            <a:off x="199710" y="1124744"/>
            <a:ext cx="9505950" cy="5327871"/>
          </a:xfrm>
        </p:spPr>
        <p:txBody>
          <a:bodyPr/>
          <a:lstStyle/>
          <a:p>
            <a:r>
              <a:rPr kumimoji="1" lang="ja-JP" altLang="en-US" dirty="0"/>
              <a:t>申請者名</a:t>
            </a:r>
            <a:endParaRPr kumimoji="1" lang="en-US" altLang="ja-JP" dirty="0"/>
          </a:p>
          <a:p>
            <a:r>
              <a:rPr lang="ja-JP" altLang="en-US" dirty="0"/>
              <a:t>事業の目的</a:t>
            </a:r>
            <a:endParaRPr lang="en-US" altLang="ja-JP" dirty="0"/>
          </a:p>
          <a:p>
            <a:r>
              <a:rPr kumimoji="1" lang="ja-JP" altLang="en-US" dirty="0"/>
              <a:t>事業概要</a:t>
            </a:r>
            <a:endParaRPr kumimoji="1" lang="en-US" altLang="ja-JP" dirty="0"/>
          </a:p>
          <a:p>
            <a:pPr marL="0" indent="0">
              <a:buNone/>
            </a:pPr>
            <a:r>
              <a:rPr lang="ja-JP" altLang="en-US" dirty="0"/>
              <a:t>に関して記載すること</a:t>
            </a:r>
            <a:endParaRPr kumimoji="1" lang="ja-JP" altLang="en-US" dirty="0"/>
          </a:p>
        </p:txBody>
      </p:sp>
      <p:sp>
        <p:nvSpPr>
          <p:cNvPr id="5" name="正方形/長方形 4">
            <a:extLst>
              <a:ext uri="{FF2B5EF4-FFF2-40B4-BE49-F238E27FC236}">
                <a16:creationId xmlns:a16="http://schemas.microsoft.com/office/drawing/2014/main" id="{ABB4C056-90E8-46C5-A8A2-D2F27165E392}"/>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本事業の実施体制図、コンソーシアム内の各役割を記載</a:t>
            </a:r>
            <a:endParaRPr kumimoji="1" lang="en-US" altLang="ja-JP" dirty="0"/>
          </a:p>
          <a:p>
            <a:pPr marL="0" indent="0">
              <a:buNone/>
            </a:pPr>
            <a:endParaRPr kumimoji="1" lang="ja-JP" altLang="en-US" dirty="0"/>
          </a:p>
        </p:txBody>
      </p:sp>
      <p:sp>
        <p:nvSpPr>
          <p:cNvPr id="3" name="タイトル 2"/>
          <p:cNvSpPr>
            <a:spLocks noGrp="1"/>
          </p:cNvSpPr>
          <p:nvPr>
            <p:ph type="title"/>
          </p:nvPr>
        </p:nvSpPr>
        <p:spPr/>
        <p:txBody>
          <a:bodyPr/>
          <a:lstStyle/>
          <a:p>
            <a:r>
              <a:rPr kumimoji="1" lang="en-US" altLang="ja-JP" dirty="0"/>
              <a:t>2.</a:t>
            </a:r>
            <a:r>
              <a:rPr kumimoji="1" lang="ja-JP" altLang="en-US" dirty="0"/>
              <a:t>実施体制・コンソーシアム体制</a:t>
            </a:r>
          </a:p>
        </p:txBody>
      </p:sp>
      <p:sp>
        <p:nvSpPr>
          <p:cNvPr id="4" name="テキスト プレースホルダー 3"/>
          <p:cNvSpPr>
            <a:spLocks noGrp="1"/>
          </p:cNvSpPr>
          <p:nvPr>
            <p:ph type="body" sz="quarter" idx="15"/>
          </p:nvPr>
        </p:nvSpPr>
        <p:spPr>
          <a:xfrm>
            <a:off x="199576" y="573573"/>
            <a:ext cx="9505950" cy="359445"/>
          </a:xfrm>
        </p:spPr>
        <p:txBody>
          <a:bodyPr>
            <a:normAutofit lnSpcReduction="10000"/>
          </a:bodyPr>
          <a:lstStyle/>
          <a:p>
            <a:r>
              <a:rPr kumimoji="1" lang="ja-JP" altLang="en-US" dirty="0"/>
              <a:t>事業実施</a:t>
            </a:r>
            <a:r>
              <a:rPr kumimoji="1" lang="en-US" altLang="ja-JP" dirty="0"/>
              <a:t>/</a:t>
            </a:r>
            <a:r>
              <a:rPr kumimoji="1" lang="ja-JP" altLang="en-US" dirty="0"/>
              <a:t>コンソーシアム体制図</a:t>
            </a:r>
          </a:p>
        </p:txBody>
      </p:sp>
      <p:sp>
        <p:nvSpPr>
          <p:cNvPr id="5" name="正方形/長方形 4">
            <a:extLst>
              <a:ext uri="{FF2B5EF4-FFF2-40B4-BE49-F238E27FC236}">
                <a16:creationId xmlns:a16="http://schemas.microsoft.com/office/drawing/2014/main" id="{783657D7-C7ED-5875-7731-BAEB79433289}"/>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normAutofit/>
          </a:bodyPr>
          <a:lstStyle/>
          <a:p>
            <a:r>
              <a:rPr kumimoji="1" lang="ja-JP" altLang="en-US" sz="1400" dirty="0"/>
              <a:t>共通実証、独自実証の内容等について、本事業で実施する予定の実証メニューについて記載すること。</a:t>
            </a:r>
            <a:endParaRPr lang="en-US" altLang="ja-JP" sz="1400" dirty="0"/>
          </a:p>
          <a:p>
            <a:r>
              <a:rPr lang="ja-JP" altLang="en-US" sz="1400" dirty="0"/>
              <a:t>共通実証①、②については、</a:t>
            </a:r>
            <a:r>
              <a:rPr lang="en-US" altLang="ja-JP" sz="1400" dirty="0"/>
              <a:t>SII</a:t>
            </a:r>
            <a:r>
              <a:rPr lang="ja-JP" altLang="en-US" sz="1400" dirty="0"/>
              <a:t>から別途配布する「令和５年度 再生可能</a:t>
            </a:r>
            <a:r>
              <a:rPr kumimoji="1" lang="ja-JP" altLang="en-US" sz="1400" dirty="0"/>
              <a:t>エネルギーアグリゲーション実証事業</a:t>
            </a:r>
            <a:r>
              <a:rPr lang="ja-JP" altLang="en-US" sz="1400" dirty="0"/>
              <a:t>　共通評価指標」 の定義に従い、次ページに示す表の形式でまとめること。</a:t>
            </a:r>
            <a:endParaRPr lang="en-US" altLang="ja-JP" sz="1400" dirty="0"/>
          </a:p>
          <a:p>
            <a:pPr marL="0" indent="0">
              <a:buNone/>
            </a:pPr>
            <a:r>
              <a:rPr kumimoji="1" lang="ja-JP" altLang="en-US" sz="1400" dirty="0"/>
              <a:t>　　</a:t>
            </a:r>
            <a:r>
              <a:rPr kumimoji="1" lang="en-US" altLang="ja-JP" sz="1400" dirty="0"/>
              <a:t>SII</a:t>
            </a:r>
            <a:r>
              <a:rPr kumimoji="1" lang="ja-JP" altLang="en-US" sz="1400" dirty="0"/>
              <a:t>が定める評価指標とは別で独自に評価指標を設定する場合</a:t>
            </a:r>
            <a:r>
              <a:rPr lang="ja-JP" altLang="en-US" sz="1400" dirty="0"/>
              <a:t>は、別ページに定義を明確にし、記載すること。</a:t>
            </a:r>
            <a:endParaRPr kumimoji="1" lang="en-US" altLang="ja-JP" sz="1400" dirty="0"/>
          </a:p>
          <a:p>
            <a:pPr marL="0" indent="0">
              <a:buNone/>
            </a:pPr>
            <a:r>
              <a:rPr kumimoji="1" lang="ja-JP" altLang="en-US" sz="1400" dirty="0"/>
              <a:t>　</a:t>
            </a:r>
            <a:r>
              <a:rPr kumimoji="1" lang="en-US" altLang="ja-JP" sz="1400" dirty="0"/>
              <a:t>※</a:t>
            </a:r>
            <a:r>
              <a:rPr kumimoji="1" lang="ja-JP" altLang="en-US" sz="1400" dirty="0"/>
              <a:t>別紙　</a:t>
            </a:r>
            <a:r>
              <a:rPr kumimoji="1" lang="en-US" altLang="ja-JP" sz="1400" dirty="0"/>
              <a:t>【</a:t>
            </a:r>
            <a:r>
              <a:rPr kumimoji="1" lang="ja-JP" altLang="en-US" sz="1400" dirty="0"/>
              <a:t>再エネ</a:t>
            </a:r>
            <a:r>
              <a:rPr kumimoji="1" lang="en-US" altLang="ja-JP" sz="1400" dirty="0"/>
              <a:t>】</a:t>
            </a:r>
            <a:r>
              <a:rPr kumimoji="1" lang="ja-JP" altLang="en-US" sz="1400" dirty="0"/>
              <a:t>実証レベル、制御対象再エネ等</a:t>
            </a:r>
            <a:r>
              <a:rPr kumimoji="1" lang="en-US" altLang="ja-JP" sz="1400" dirty="0"/>
              <a:t>DER</a:t>
            </a:r>
            <a:r>
              <a:rPr kumimoji="1" lang="ja-JP" altLang="en-US" sz="1400" dirty="0"/>
              <a:t>　整理資料（</a:t>
            </a:r>
            <a:r>
              <a:rPr kumimoji="1" lang="en-US" altLang="ja-JP" sz="1400" dirty="0"/>
              <a:t>Excel</a:t>
            </a:r>
            <a:r>
              <a:rPr kumimoji="1" lang="ja-JP" altLang="en-US" sz="1400" dirty="0"/>
              <a:t>様式）にて整理したうえで記載すること</a:t>
            </a:r>
            <a:endParaRPr kumimoji="1" lang="en-US" altLang="ja-JP" sz="1400" dirty="0"/>
          </a:p>
          <a:p>
            <a:pPr marL="0" indent="0">
              <a:buNone/>
            </a:pPr>
            <a:r>
              <a:rPr lang="ja-JP" altLang="en-US" sz="1400" dirty="0"/>
              <a:t>　</a:t>
            </a:r>
            <a:r>
              <a:rPr lang="en-US" altLang="ja-JP" sz="1400" dirty="0"/>
              <a:t>※</a:t>
            </a:r>
            <a:r>
              <a:rPr kumimoji="1" lang="ja-JP" altLang="en-US" sz="1400" dirty="0"/>
              <a:t>別紙　</a:t>
            </a:r>
            <a:r>
              <a:rPr kumimoji="1" lang="en-US" altLang="ja-JP" sz="1400" dirty="0"/>
              <a:t>【</a:t>
            </a:r>
            <a:r>
              <a:rPr kumimoji="1" lang="ja-JP" altLang="en-US" sz="1400" dirty="0"/>
              <a:t>再エネ</a:t>
            </a:r>
            <a:r>
              <a:rPr kumimoji="1" lang="en-US" altLang="ja-JP" sz="1400" dirty="0"/>
              <a:t>】</a:t>
            </a:r>
            <a:r>
              <a:rPr kumimoji="1" lang="ja-JP" altLang="en-US" sz="1400" dirty="0"/>
              <a:t>実証レベル、制御対象再エネ等</a:t>
            </a:r>
            <a:r>
              <a:rPr kumimoji="1" lang="en-US" altLang="ja-JP" sz="1400" dirty="0"/>
              <a:t>DER</a:t>
            </a:r>
            <a:r>
              <a:rPr kumimoji="1" lang="ja-JP" altLang="en-US" sz="1400" dirty="0"/>
              <a:t>　整理資料（</a:t>
            </a:r>
            <a:r>
              <a:rPr kumimoji="1" lang="en-US" altLang="ja-JP" sz="1400" dirty="0"/>
              <a:t>Excel</a:t>
            </a:r>
            <a:r>
              <a:rPr kumimoji="1" lang="ja-JP" altLang="en-US" sz="1400" dirty="0"/>
              <a:t>様式）は本資料提出の際に併せて提出すること</a:t>
            </a:r>
            <a:endParaRPr kumimoji="1" lang="en-US" altLang="ja-JP" sz="1400" dirty="0"/>
          </a:p>
          <a:p>
            <a:r>
              <a:rPr lang="ja-JP" altLang="en-US" sz="1400" dirty="0"/>
              <a:t>共通実証①～③における</a:t>
            </a:r>
            <a:r>
              <a:rPr lang="ja-JP" altLang="en-US" sz="1400" kern="100" dirty="0">
                <a:latin typeface="Meiryo UI" panose="020B0604030504040204" pitchFamily="50" charset="-128"/>
                <a:ea typeface="Meiryo UI" panose="020B0604030504040204" pitchFamily="50" charset="-128"/>
                <a:cs typeface="Times New Roman"/>
              </a:rPr>
              <a:t>実ビジネス化のための低コスト化や収益拡大に向けた検証方法</a:t>
            </a:r>
            <a:r>
              <a:rPr lang="ja-JP" altLang="en-US" sz="1400" kern="100" dirty="0">
                <a:cs typeface="Times New Roman"/>
              </a:rPr>
              <a:t>を</a:t>
            </a:r>
            <a:r>
              <a:rPr lang="ja-JP" altLang="en-US" sz="1400" kern="100" dirty="0">
                <a:latin typeface="Meiryo UI" panose="020B0604030504040204" pitchFamily="50" charset="-128"/>
                <a:ea typeface="Meiryo UI" panose="020B0604030504040204" pitchFamily="50" charset="-128"/>
                <a:cs typeface="Times New Roman"/>
              </a:rPr>
              <a:t>別ページにまとめて記載すること。</a:t>
            </a:r>
            <a:endParaRPr lang="en-US" altLang="ja-JP" sz="14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sp>
        <p:nvSpPr>
          <p:cNvPr id="5" name="正方形/長方形 4">
            <a:extLst>
              <a:ext uri="{FF2B5EF4-FFF2-40B4-BE49-F238E27FC236}">
                <a16:creationId xmlns:a16="http://schemas.microsoft.com/office/drawing/2014/main" id="{77C215D3-1A5F-C298-2485-C4360B05E5C8}"/>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92148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normAutofit/>
          </a:bodyPr>
          <a:lstStyle/>
          <a:p>
            <a:pPr marL="0" indent="0">
              <a:buNone/>
            </a:pPr>
            <a:r>
              <a:rPr lang="ja-JP" altLang="en-US" dirty="0"/>
              <a:t>＜共通実証①＞</a:t>
            </a:r>
            <a:endParaRPr lang="en-US" altLang="ja-JP" dirty="0"/>
          </a:p>
          <a:p>
            <a:pPr marL="0" indent="0">
              <a:buNone/>
            </a:pPr>
            <a:r>
              <a:rPr lang="ja-JP" altLang="en-US" dirty="0"/>
              <a:t> </a:t>
            </a:r>
            <a:r>
              <a:rPr lang="ja-JP" altLang="en-US" sz="1600" dirty="0"/>
              <a:t> 「</a:t>
            </a:r>
            <a:r>
              <a:rPr lang="zh-TW" altLang="en-US" sz="1600" dirty="0"/>
              <a:t>共通評価指標</a:t>
            </a:r>
            <a:r>
              <a:rPr lang="ja-JP" altLang="en-US" sz="1600" dirty="0"/>
              <a:t>（第</a:t>
            </a:r>
            <a:r>
              <a:rPr lang="en-US" altLang="ja-JP" dirty="0"/>
              <a:t>1.0</a:t>
            </a:r>
            <a:r>
              <a:rPr lang="ja-JP" altLang="en-US" sz="1600" dirty="0"/>
              <a:t>稿）」の定義に従い、</a:t>
            </a:r>
            <a:r>
              <a:rPr lang="ja-JP" altLang="en-US" dirty="0"/>
              <a:t>項目別の各レベルの実証予定量</a:t>
            </a:r>
            <a:r>
              <a:rPr lang="ja-JP" altLang="en-US" sz="1600" dirty="0"/>
              <a:t>を以下の表にまとめる。</a:t>
            </a:r>
            <a:endParaRPr lang="en-US" altLang="ja-JP" sz="1600" dirty="0"/>
          </a:p>
          <a:p>
            <a:pPr marL="0" indent="0">
              <a:buNone/>
            </a:pPr>
            <a:r>
              <a:rPr lang="ja-JP" altLang="en-US" dirty="0"/>
              <a:t>　評価期間、評価単位を明記すること。</a:t>
            </a:r>
            <a:endParaRPr lang="en-US" altLang="ja-JP" dirty="0"/>
          </a:p>
          <a:p>
            <a:pPr marL="0" indent="0">
              <a:buNone/>
            </a:pPr>
            <a:r>
              <a:rPr lang="ja-JP" altLang="en-US" sz="1600" dirty="0"/>
              <a:t>　リソースの詳細は、別紙「電源グループ、実証レベル整理資料」に明記すること。</a:t>
            </a:r>
            <a:endParaRPr lang="en-US" altLang="ja-JP" sz="1600" dirty="0"/>
          </a:p>
          <a:p>
            <a:pPr marL="0" indent="0">
              <a:buNone/>
            </a:pPr>
            <a:r>
              <a:rPr lang="ja-JP" altLang="en-US" sz="1600" dirty="0"/>
              <a:t>  </a:t>
            </a:r>
            <a:r>
              <a:rPr lang="ja-JP" altLang="en-US" sz="1600" u="sng" dirty="0">
                <a:solidFill>
                  <a:srgbClr val="FF0000"/>
                </a:solidFill>
              </a:rPr>
              <a:t>独自に評価指標を設定する場合は、別ページに定義を明確にして記載すること</a:t>
            </a:r>
            <a:endParaRPr lang="en-US" altLang="ja-JP" sz="1600" u="sng" dirty="0">
              <a:solidFill>
                <a:srgbClr val="FF0000"/>
              </a:solidFill>
            </a:endParaRPr>
          </a:p>
          <a:p>
            <a:endParaRPr lang="en-US" altLang="ja-JP" sz="14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graphicFrame>
        <p:nvGraphicFramePr>
          <p:cNvPr id="5" name="表 4">
            <a:extLst>
              <a:ext uri="{FF2B5EF4-FFF2-40B4-BE49-F238E27FC236}">
                <a16:creationId xmlns:a16="http://schemas.microsoft.com/office/drawing/2014/main" id="{09897EA7-ECC0-4D27-CB7C-A1E6953004A0}"/>
              </a:ext>
            </a:extLst>
          </p:cNvPr>
          <p:cNvGraphicFramePr>
            <a:graphicFrameLocks noGrp="1"/>
          </p:cNvGraphicFramePr>
          <p:nvPr>
            <p:extLst>
              <p:ext uri="{D42A27DB-BD31-4B8C-83A1-F6EECF244321}">
                <p14:modId xmlns:p14="http://schemas.microsoft.com/office/powerpoint/2010/main" val="2772787463"/>
              </p:ext>
            </p:extLst>
          </p:nvPr>
        </p:nvGraphicFramePr>
        <p:xfrm>
          <a:off x="715285" y="2821618"/>
          <a:ext cx="8474800" cy="3903924"/>
        </p:xfrm>
        <a:graphic>
          <a:graphicData uri="http://schemas.openxmlformats.org/drawingml/2006/table">
            <a:tbl>
              <a:tblPr/>
              <a:tblGrid>
                <a:gridCol w="714554">
                  <a:extLst>
                    <a:ext uri="{9D8B030D-6E8A-4147-A177-3AD203B41FA5}">
                      <a16:colId xmlns:a16="http://schemas.microsoft.com/office/drawing/2014/main" val="3078803992"/>
                    </a:ext>
                  </a:extLst>
                </a:gridCol>
                <a:gridCol w="629728">
                  <a:extLst>
                    <a:ext uri="{9D8B030D-6E8A-4147-A177-3AD203B41FA5}">
                      <a16:colId xmlns:a16="http://schemas.microsoft.com/office/drawing/2014/main" val="2951476964"/>
                    </a:ext>
                  </a:extLst>
                </a:gridCol>
                <a:gridCol w="828136">
                  <a:extLst>
                    <a:ext uri="{9D8B030D-6E8A-4147-A177-3AD203B41FA5}">
                      <a16:colId xmlns:a16="http://schemas.microsoft.com/office/drawing/2014/main" val="570773317"/>
                    </a:ext>
                  </a:extLst>
                </a:gridCol>
                <a:gridCol w="776377">
                  <a:extLst>
                    <a:ext uri="{9D8B030D-6E8A-4147-A177-3AD203B41FA5}">
                      <a16:colId xmlns:a16="http://schemas.microsoft.com/office/drawing/2014/main" val="3676398443"/>
                    </a:ext>
                  </a:extLst>
                </a:gridCol>
                <a:gridCol w="828136">
                  <a:extLst>
                    <a:ext uri="{9D8B030D-6E8A-4147-A177-3AD203B41FA5}">
                      <a16:colId xmlns:a16="http://schemas.microsoft.com/office/drawing/2014/main" val="1063426664"/>
                    </a:ext>
                  </a:extLst>
                </a:gridCol>
                <a:gridCol w="552091">
                  <a:extLst>
                    <a:ext uri="{9D8B030D-6E8A-4147-A177-3AD203B41FA5}">
                      <a16:colId xmlns:a16="http://schemas.microsoft.com/office/drawing/2014/main" val="1370048065"/>
                    </a:ext>
                  </a:extLst>
                </a:gridCol>
                <a:gridCol w="486728">
                  <a:extLst>
                    <a:ext uri="{9D8B030D-6E8A-4147-A177-3AD203B41FA5}">
                      <a16:colId xmlns:a16="http://schemas.microsoft.com/office/drawing/2014/main" val="607405219"/>
                    </a:ext>
                  </a:extLst>
                </a:gridCol>
                <a:gridCol w="617644">
                  <a:extLst>
                    <a:ext uri="{9D8B030D-6E8A-4147-A177-3AD203B41FA5}">
                      <a16:colId xmlns:a16="http://schemas.microsoft.com/office/drawing/2014/main" val="659047026"/>
                    </a:ext>
                  </a:extLst>
                </a:gridCol>
                <a:gridCol w="599024">
                  <a:extLst>
                    <a:ext uri="{9D8B030D-6E8A-4147-A177-3AD203B41FA5}">
                      <a16:colId xmlns:a16="http://schemas.microsoft.com/office/drawing/2014/main" val="1517815456"/>
                    </a:ext>
                  </a:extLst>
                </a:gridCol>
                <a:gridCol w="522784">
                  <a:extLst>
                    <a:ext uri="{9D8B030D-6E8A-4147-A177-3AD203B41FA5}">
                      <a16:colId xmlns:a16="http://schemas.microsoft.com/office/drawing/2014/main" val="3846666501"/>
                    </a:ext>
                  </a:extLst>
                </a:gridCol>
                <a:gridCol w="612638">
                  <a:extLst>
                    <a:ext uri="{9D8B030D-6E8A-4147-A177-3AD203B41FA5}">
                      <a16:colId xmlns:a16="http://schemas.microsoft.com/office/drawing/2014/main" val="3401676099"/>
                    </a:ext>
                  </a:extLst>
                </a:gridCol>
                <a:gridCol w="653480">
                  <a:extLst>
                    <a:ext uri="{9D8B030D-6E8A-4147-A177-3AD203B41FA5}">
                      <a16:colId xmlns:a16="http://schemas.microsoft.com/office/drawing/2014/main" val="403574414"/>
                    </a:ext>
                  </a:extLst>
                </a:gridCol>
                <a:gridCol w="653480">
                  <a:extLst>
                    <a:ext uri="{9D8B030D-6E8A-4147-A177-3AD203B41FA5}">
                      <a16:colId xmlns:a16="http://schemas.microsoft.com/office/drawing/2014/main" val="2449384178"/>
                    </a:ext>
                  </a:extLst>
                </a:gridCol>
              </a:tblGrid>
              <a:tr h="209261">
                <a:tc gridSpan="13">
                  <a:txBody>
                    <a:bodyPr/>
                    <a:lstStyle/>
                    <a:p>
                      <a:pPr marL="0" indent="0"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表１．共通実証①インバランス回避実証予定           </a:t>
                      </a:r>
                    </a:p>
                  </a:txBody>
                  <a:tcPr marL="7620" marR="7620" marT="7620" marB="0" anchor="ctr">
                    <a:lnL>
                      <a:noFill/>
                    </a:lnL>
                    <a:lnR>
                      <a:noFill/>
                    </a:lnR>
                    <a:lnT>
                      <a:noFill/>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indent="0"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表１．共通実証①インバランス回避実証予定           </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9227685"/>
                  </a:ext>
                </a:extLst>
              </a:tr>
              <a:tr h="180411">
                <a:tc rowSpan="2"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インバランス回避評価結果</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rowSpan="2"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6350" cap="flat" cmpd="sng" algn="ctr">
                      <a:solidFill>
                        <a:srgbClr val="000000"/>
                      </a:solidFill>
                      <a:prstDash val="solid"/>
                      <a:round/>
                      <a:headEnd type="none" w="med" len="med"/>
                      <a:tailEnd type="none" w="med" len="med"/>
                    </a:lnL>
                    <a:lnR>
                      <a:noFill/>
                    </a:lnR>
                    <a:lnT>
                      <a:noFill/>
                    </a:lnT>
                    <a:lnB>
                      <a:noFill/>
                    </a:lnB>
                  </a:tcPr>
                </a:tc>
                <a:tc rowSpan="2"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tcPr>
                </a:tc>
                <a:tc rowSpan="2">
                  <a:txBody>
                    <a:bodyPr/>
                    <a:lstStyle/>
                    <a:p>
                      <a:pPr algn="ctr" fontAlgn="ctr"/>
                      <a:r>
                        <a:rPr lang="es-MX" sz="1000" b="0" i="0" u="none" strike="noStrike" dirty="0">
                          <a:solidFill>
                            <a:srgbClr val="000000"/>
                          </a:solidFill>
                          <a:effectLst/>
                          <a:latin typeface="Meiryo UI" panose="020B0604030504040204" pitchFamily="50" charset="-128"/>
                          <a:ea typeface="Meiryo UI" panose="020B0604030504040204" pitchFamily="50" charset="-128"/>
                        </a:rPr>
                        <a:t>Before</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4">
                  <a:txBody>
                    <a:bodyPr/>
                    <a:lstStyle/>
                    <a:p>
                      <a:pPr algn="ctr" fontAlgn="ctr"/>
                      <a:r>
                        <a:rPr lang="es-MX" sz="1000" b="0" i="0" u="none" strike="noStrike" dirty="0">
                          <a:solidFill>
                            <a:srgbClr val="000000"/>
                          </a:solidFill>
                          <a:effectLst/>
                          <a:latin typeface="Meiryo UI" panose="020B0604030504040204" pitchFamily="50" charset="-128"/>
                          <a:ea typeface="Meiryo UI" panose="020B0604030504040204" pitchFamily="50" charset="-128"/>
                        </a:rPr>
                        <a:t>After①</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E1F2"/>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4">
                  <a:txBody>
                    <a:bodyPr/>
                    <a:lstStyle/>
                    <a:p>
                      <a:pPr algn="ctr" fontAlgn="ctr"/>
                      <a:r>
                        <a:rPr lang="es-MX" sz="1000" b="0" i="0" u="none" strike="noStrike">
                          <a:solidFill>
                            <a:srgbClr val="000000"/>
                          </a:solidFill>
                          <a:effectLst/>
                          <a:latin typeface="Meiryo UI" panose="020B0604030504040204" pitchFamily="50" charset="-128"/>
                          <a:ea typeface="Meiryo UI" panose="020B0604030504040204" pitchFamily="50" charset="-128"/>
                        </a:rPr>
                        <a:t>After②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26076911"/>
                  </a:ext>
                </a:extLst>
              </a:tr>
              <a:tr h="352229">
                <a:tc gridSpan="4"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インバランス回避評価結果</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hMerge="1" v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w="6350" cap="flat" cmpd="sng" algn="ctr">
                      <a:solidFill>
                        <a:schemeClr val="tx1"/>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レベル１</a:t>
                      </a:r>
                      <a:endParaRPr kumimoji="1" lang="ja-JP" altLang="en-US"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レベル２</a:t>
                      </a:r>
                      <a:endParaRPr kumimoji="1" lang="ja-JP" altLang="en-US"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レベル３</a:t>
                      </a:r>
                      <a:endParaRPr kumimoji="1" lang="ja-JP" altLang="en-US"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レベル４</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レベル２</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レベル３</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レベル４</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580185803"/>
                  </a:ext>
                </a:extLst>
              </a:tr>
              <a:tr h="274910">
                <a:tc rowSpan="8">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評価指標</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・余剰</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不足インバランス電力量</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(kWh)</a:t>
                      </a:r>
                    </a:p>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余剰インバランス</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か月当り）</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余剰インバランス結果</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(kWh/1</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か月</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71764626"/>
                  </a:ext>
                </a:extLst>
              </a:tr>
              <a:tr h="249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利用可能な</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平均出力</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（ｋ</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W</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37749073"/>
                  </a:ext>
                </a:extLst>
              </a:tr>
              <a:tr h="249138">
                <a:tc vMerge="1">
                  <a:txBody>
                    <a:bodyPr/>
                    <a:lstStyle/>
                    <a:p>
                      <a:endParaRPr kumimoji="1" lang="ja-JP" altLang="en-US"/>
                    </a:p>
                  </a:txBody>
                  <a:tcPr/>
                </a:tc>
                <a:tc vMerge="1">
                  <a:txBody>
                    <a:bodyPr/>
                    <a:lstStyle/>
                    <a:p>
                      <a:endParaRPr kumimoji="1" lang="ja-JP" altLang="en-US"/>
                    </a:p>
                  </a:txBody>
                  <a:tcPr/>
                </a:tc>
                <a:tc rowSpan="2">
                  <a:txBody>
                    <a:bodyPr/>
                    <a:lstStyle/>
                    <a:p>
                      <a:pPr 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不足インバランス（１か月当り）</a:t>
                      </a:r>
                      <a:endParaRPr kumimoji="1" lang="ja-JP" altLang="en-US"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不足インバランス結果</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(kWh/1</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か月</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829632154"/>
                  </a:ext>
                </a:extLst>
              </a:tr>
              <a:tr h="249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利用可能な平均出力</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（ｋ</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W</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580696340"/>
                  </a:ext>
                </a:extLst>
              </a:tr>
              <a:tr h="274910">
                <a:tc vMerge="1">
                  <a:txBody>
                    <a:bodyPr/>
                    <a:lstStyle/>
                    <a:p>
                      <a:endParaRPr kumimoji="1" lang="ja-JP" altLang="en-US"/>
                    </a:p>
                  </a:txBody>
                  <a:tcPr/>
                </a:tc>
                <a:tc rowSpan="4">
                  <a:txBody>
                    <a:bodyPr/>
                    <a:lstStyle/>
                    <a:p>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・インバランス量比率（％）（注２）</a:t>
                      </a:r>
                      <a:endParaRPr kumimoji="1" lang="ja-JP" altLang="en-US" b="0"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余剰インバランス</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か月当り）</a:t>
                      </a:r>
                      <a:endParaRPr kumimoji="1" lang="ja-JP" altLang="en-US"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余剰インバランス比率</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か月</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686827355"/>
                  </a:ext>
                </a:extLst>
              </a:tr>
              <a:tr h="249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利用可能な平均出力</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（ｋ</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W</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714442134"/>
                  </a:ext>
                </a:extLst>
              </a:tr>
              <a:tr h="249138">
                <a:tc vMerge="1">
                  <a:txBody>
                    <a:bodyPr/>
                    <a:lstStyle/>
                    <a:p>
                      <a:endParaRPr kumimoji="1" lang="ja-JP" altLang="en-US"/>
                    </a:p>
                  </a:txBody>
                  <a:tcPr/>
                </a:tc>
                <a:tc vMerge="1">
                  <a:txBody>
                    <a:bodyPr/>
                    <a:lstStyle/>
                    <a:p>
                      <a:endParaRPr kumimoji="1" lang="ja-JP" altLang="en-US"/>
                    </a:p>
                  </a:txBody>
                  <a:tcPr/>
                </a:tc>
                <a:tc rowSpan="2">
                  <a:txBody>
                    <a:bodyPr/>
                    <a:lstStyle/>
                    <a:p>
                      <a:pPr 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不足インバランス（１か月当り）</a:t>
                      </a:r>
                      <a:endParaRPr kumimoji="1" lang="ja-JP" altLang="en-US" dirty="0">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余剰インバランス比率</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１か月</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428039429"/>
                  </a:ext>
                </a:extLst>
              </a:tr>
              <a:tr h="2491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利用可能な平均出力</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（ｋ</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W</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1594286"/>
                  </a:ext>
                </a:extLst>
              </a:tr>
              <a:tr h="249138">
                <a:tc gridSpan="10">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（注１）：余剰</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不足インバランス電力量（</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kWh)=</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実発電量</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計画発電量、余剰、不足インバランスに分けて算出する。値は絶対値とする。</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85561455"/>
                  </a:ext>
                </a:extLst>
              </a:tr>
              <a:tr h="294481">
                <a:tc gridSpan="9">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（注２）：余剰</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不足インバランス電力量の積算値</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余剰</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不足インバランス発生時の計画発電量の積算値</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１００</a:t>
                      </a:r>
                    </a:p>
                  </a:txBody>
                  <a:tcPr marL="7620" marR="7620" marT="762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a:txBody>
                    <a:bodyPr/>
                    <a:lstStyle/>
                    <a:p>
                      <a:pPr algn="l" fontAlgn="t"/>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extLst>
                  <a:ext uri="{0D108BD9-81ED-4DB2-BD59-A6C34878D82A}">
                    <a16:rowId xmlns:a16="http://schemas.microsoft.com/office/drawing/2014/main" val="1216177870"/>
                  </a:ext>
                </a:extLst>
              </a:tr>
              <a:tr h="286878">
                <a:tc gridSpan="13">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・評価期間：一定期間（１か月単位、１年単位）で評価</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B>
                      <a:noFill/>
                    </a:lnB>
                  </a:tcPr>
                </a:tc>
                <a:tc hMerge="1">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B>
                      <a:noFill/>
                    </a:lnB>
                  </a:tcPr>
                </a:tc>
                <a:tc hMerge="1">
                  <a:txBody>
                    <a:bodyPr/>
                    <a:lstStyle/>
                    <a:p>
                      <a:pPr algn="l" fontAlgn="t"/>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B>
                      <a:noFill/>
                    </a:lnB>
                  </a:tcPr>
                </a:tc>
                <a:tc hMerge="1">
                  <a:txBody>
                    <a:bodyPr/>
                    <a:lstStyle/>
                    <a:p>
                      <a:pPr algn="l" fontAlgn="t"/>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hMerge="1">
                  <a:txBody>
                    <a:bodyPr/>
                    <a:lstStyle/>
                    <a:p>
                      <a:pPr algn="ctr"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t"/>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hMerge="1">
                  <a:txBody>
                    <a:bodyPr/>
                    <a:lstStyle/>
                    <a:p>
                      <a:pPr algn="ctr"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extLst>
                  <a:ext uri="{0D108BD9-81ED-4DB2-BD59-A6C34878D82A}">
                    <a16:rowId xmlns:a16="http://schemas.microsoft.com/office/drawing/2014/main" val="1446078555"/>
                  </a:ext>
                </a:extLst>
              </a:tr>
              <a:tr h="286878">
                <a:tc gridSpan="1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・評価単位：</a:t>
                      </a:r>
                      <a:r>
                        <a:rPr kumimoji="1" lang="ja-JP" altLang="en-US" sz="900" dirty="0">
                          <a:solidFill>
                            <a:schemeClr val="tx1"/>
                          </a:solidFill>
                          <a:latin typeface="Meiryo UI" panose="020B0604030504040204" pitchFamily="50" charset="-128"/>
                          <a:ea typeface="Meiryo UI" panose="020B0604030504040204" pitchFamily="50" charset="-128"/>
                        </a:rPr>
                        <a:t>計画発電量を作成するグループ単位（</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RA</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単体、</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BG</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毎、コンソ全体など）</a:t>
                      </a:r>
                    </a:p>
                    <a:p>
                      <a:pPr algn="l" fontAlgn="ct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39184871"/>
                  </a:ext>
                </a:extLst>
              </a:tr>
            </a:tbl>
          </a:graphicData>
        </a:graphic>
      </p:graphicFrame>
      <p:sp>
        <p:nvSpPr>
          <p:cNvPr id="10" name="正方形/長方形 9">
            <a:extLst>
              <a:ext uri="{FF2B5EF4-FFF2-40B4-BE49-F238E27FC236}">
                <a16:creationId xmlns:a16="http://schemas.microsoft.com/office/drawing/2014/main" id="{43F96F5F-DA50-59AE-1816-1F3E5CD94F48}"/>
              </a:ext>
            </a:extLst>
          </p:cNvPr>
          <p:cNvSpPr/>
          <p:nvPr/>
        </p:nvSpPr>
        <p:spPr>
          <a:xfrm>
            <a:off x="196958" y="1410924"/>
            <a:ext cx="8596060" cy="369332"/>
          </a:xfrm>
          <a:prstGeom prst="rect">
            <a:avLst/>
          </a:prstGeom>
        </p:spPr>
        <p:txBody>
          <a:bodyPr wrap="square">
            <a:spAutoFit/>
          </a:bodyPr>
          <a:lstStyle/>
          <a:p>
            <a:r>
              <a:rPr lang="ja-JP" altLang="en-US" dirty="0">
                <a:latin typeface="游ゴシック" panose="020B0400000000000000" pitchFamily="50" charset="-128"/>
                <a:ea typeface="游ゴシック" panose="020B0400000000000000" pitchFamily="50" charset="-128"/>
              </a:rPr>
              <a:t>　　</a:t>
            </a:r>
            <a:endParaRPr lang="en-US" altLang="ja-JP" dirty="0">
              <a:latin typeface="游ゴシック" panose="020B0400000000000000" pitchFamily="50" charset="-128"/>
              <a:ea typeface="游ゴシック" panose="020B0400000000000000" pitchFamily="50" charset="-128"/>
            </a:endParaRPr>
          </a:p>
        </p:txBody>
      </p:sp>
      <p:sp>
        <p:nvSpPr>
          <p:cNvPr id="7" name="正方形/長方形 6">
            <a:extLst>
              <a:ext uri="{FF2B5EF4-FFF2-40B4-BE49-F238E27FC236}">
                <a16:creationId xmlns:a16="http://schemas.microsoft.com/office/drawing/2014/main" id="{78A0BD70-B6D2-7262-4EEF-54FF9F3F3593}"/>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71879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normAutofit/>
          </a:bodyPr>
          <a:lstStyle/>
          <a:p>
            <a:pPr marL="0" indent="0">
              <a:buNone/>
            </a:pPr>
            <a:r>
              <a:rPr lang="ja-JP" altLang="en-US" sz="1600" dirty="0"/>
              <a:t>＜共通実証②＞</a:t>
            </a:r>
            <a:endParaRPr lang="en-US" altLang="ja-JP" sz="1600" dirty="0"/>
          </a:p>
          <a:p>
            <a:pPr marL="0" indent="0">
              <a:buNone/>
            </a:pPr>
            <a:r>
              <a:rPr lang="ja-JP" altLang="en-US" sz="1600" dirty="0"/>
              <a:t>　「</a:t>
            </a:r>
            <a:r>
              <a:rPr lang="zh-TW" altLang="en-US" sz="1600" dirty="0"/>
              <a:t>共通評価指標</a:t>
            </a:r>
            <a:r>
              <a:rPr lang="ja-JP" altLang="en-US" sz="1600" dirty="0"/>
              <a:t>（第</a:t>
            </a:r>
            <a:r>
              <a:rPr lang="en-US" altLang="ja-JP" sz="1600" dirty="0"/>
              <a:t>2</a:t>
            </a:r>
            <a:r>
              <a:rPr lang="ja-JP" altLang="en-US" sz="1600" dirty="0"/>
              <a:t>稿）」の定義に従い、実証予定量を以下の表にまとめる。</a:t>
            </a:r>
            <a:endParaRPr lang="en-US" altLang="ja-JP" sz="1600" dirty="0"/>
          </a:p>
          <a:p>
            <a:pPr marL="0" indent="0">
              <a:buNone/>
            </a:pPr>
            <a:r>
              <a:rPr lang="ja-JP" altLang="en-US" dirty="0"/>
              <a:t>　評価期間、評価単位を明記すること。</a:t>
            </a:r>
            <a:endParaRPr lang="en-US" altLang="ja-JP" dirty="0"/>
          </a:p>
          <a:p>
            <a:pPr marL="0" indent="0">
              <a:buNone/>
            </a:pPr>
            <a:r>
              <a:rPr lang="ja-JP" altLang="en-US" sz="1600" dirty="0"/>
              <a:t>　リソースの詳細は、別紙「電源グループ、実証レベル整理資料」に明記すること。</a:t>
            </a:r>
            <a:endParaRPr lang="en-US" altLang="ja-JP" sz="1600" dirty="0"/>
          </a:p>
          <a:p>
            <a:pPr marL="0" indent="0">
              <a:buNone/>
            </a:pPr>
            <a:r>
              <a:rPr lang="ja-JP" altLang="en-US" sz="1600" dirty="0"/>
              <a:t>　</a:t>
            </a:r>
            <a:r>
              <a:rPr lang="ja-JP" altLang="en-US" sz="1600" u="sng" dirty="0">
                <a:solidFill>
                  <a:srgbClr val="FF0000"/>
                </a:solidFill>
              </a:rPr>
              <a:t>独自に設定した評価指標は、別ページに定義を明確にして記載すること</a:t>
            </a:r>
            <a:endParaRPr lang="en-US" altLang="ja-JP" sz="1600" u="sng" dirty="0">
              <a:solidFill>
                <a:srgbClr val="FF0000"/>
              </a:solidFill>
            </a:endParaRPr>
          </a:p>
          <a:p>
            <a:pPr marL="0" indent="0">
              <a:buNone/>
            </a:pPr>
            <a:endParaRPr lang="en-US" altLang="ja-JP" sz="14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graphicFrame>
        <p:nvGraphicFramePr>
          <p:cNvPr id="7" name="表 6">
            <a:extLst>
              <a:ext uri="{FF2B5EF4-FFF2-40B4-BE49-F238E27FC236}">
                <a16:creationId xmlns:a16="http://schemas.microsoft.com/office/drawing/2014/main" id="{0A8065B6-3B37-EFD0-F17D-A5FF7A5059A9}"/>
              </a:ext>
            </a:extLst>
          </p:cNvPr>
          <p:cNvGraphicFramePr>
            <a:graphicFrameLocks noGrp="1"/>
          </p:cNvGraphicFramePr>
          <p:nvPr>
            <p:extLst>
              <p:ext uri="{D42A27DB-BD31-4B8C-83A1-F6EECF244321}">
                <p14:modId xmlns:p14="http://schemas.microsoft.com/office/powerpoint/2010/main" val="1331910938"/>
              </p:ext>
            </p:extLst>
          </p:nvPr>
        </p:nvGraphicFramePr>
        <p:xfrm>
          <a:off x="511130" y="3058211"/>
          <a:ext cx="8741067" cy="3554404"/>
        </p:xfrm>
        <a:graphic>
          <a:graphicData uri="http://schemas.openxmlformats.org/drawingml/2006/table">
            <a:tbl>
              <a:tblPr/>
              <a:tblGrid>
                <a:gridCol w="924453">
                  <a:extLst>
                    <a:ext uri="{9D8B030D-6E8A-4147-A177-3AD203B41FA5}">
                      <a16:colId xmlns:a16="http://schemas.microsoft.com/office/drawing/2014/main" val="1362259334"/>
                    </a:ext>
                  </a:extLst>
                </a:gridCol>
                <a:gridCol w="924453">
                  <a:extLst>
                    <a:ext uri="{9D8B030D-6E8A-4147-A177-3AD203B41FA5}">
                      <a16:colId xmlns:a16="http://schemas.microsoft.com/office/drawing/2014/main" val="1744735718"/>
                    </a:ext>
                  </a:extLst>
                </a:gridCol>
                <a:gridCol w="696896">
                  <a:extLst>
                    <a:ext uri="{9D8B030D-6E8A-4147-A177-3AD203B41FA5}">
                      <a16:colId xmlns:a16="http://schemas.microsoft.com/office/drawing/2014/main" val="2073833110"/>
                    </a:ext>
                  </a:extLst>
                </a:gridCol>
                <a:gridCol w="924453">
                  <a:extLst>
                    <a:ext uri="{9D8B030D-6E8A-4147-A177-3AD203B41FA5}">
                      <a16:colId xmlns:a16="http://schemas.microsoft.com/office/drawing/2014/main" val="1533587613"/>
                    </a:ext>
                  </a:extLst>
                </a:gridCol>
                <a:gridCol w="682674">
                  <a:extLst>
                    <a:ext uri="{9D8B030D-6E8A-4147-A177-3AD203B41FA5}">
                      <a16:colId xmlns:a16="http://schemas.microsoft.com/office/drawing/2014/main" val="1192256193"/>
                    </a:ext>
                  </a:extLst>
                </a:gridCol>
                <a:gridCol w="494939">
                  <a:extLst>
                    <a:ext uri="{9D8B030D-6E8A-4147-A177-3AD203B41FA5}">
                      <a16:colId xmlns:a16="http://schemas.microsoft.com/office/drawing/2014/main" val="1449574821"/>
                    </a:ext>
                  </a:extLst>
                </a:gridCol>
                <a:gridCol w="611562">
                  <a:extLst>
                    <a:ext uri="{9D8B030D-6E8A-4147-A177-3AD203B41FA5}">
                      <a16:colId xmlns:a16="http://schemas.microsoft.com/office/drawing/2014/main" val="2293199085"/>
                    </a:ext>
                  </a:extLst>
                </a:gridCol>
                <a:gridCol w="512005">
                  <a:extLst>
                    <a:ext uri="{9D8B030D-6E8A-4147-A177-3AD203B41FA5}">
                      <a16:colId xmlns:a16="http://schemas.microsoft.com/office/drawing/2014/main" val="2288498993"/>
                    </a:ext>
                  </a:extLst>
                </a:gridCol>
                <a:gridCol w="597340">
                  <a:extLst>
                    <a:ext uri="{9D8B030D-6E8A-4147-A177-3AD203B41FA5}">
                      <a16:colId xmlns:a16="http://schemas.microsoft.com/office/drawing/2014/main" val="1176252805"/>
                    </a:ext>
                  </a:extLst>
                </a:gridCol>
                <a:gridCol w="494939">
                  <a:extLst>
                    <a:ext uri="{9D8B030D-6E8A-4147-A177-3AD203B41FA5}">
                      <a16:colId xmlns:a16="http://schemas.microsoft.com/office/drawing/2014/main" val="712314570"/>
                    </a:ext>
                  </a:extLst>
                </a:gridCol>
                <a:gridCol w="640007">
                  <a:extLst>
                    <a:ext uri="{9D8B030D-6E8A-4147-A177-3AD203B41FA5}">
                      <a16:colId xmlns:a16="http://schemas.microsoft.com/office/drawing/2014/main" val="1821585781"/>
                    </a:ext>
                  </a:extLst>
                </a:gridCol>
                <a:gridCol w="611562">
                  <a:extLst>
                    <a:ext uri="{9D8B030D-6E8A-4147-A177-3AD203B41FA5}">
                      <a16:colId xmlns:a16="http://schemas.microsoft.com/office/drawing/2014/main" val="2807154400"/>
                    </a:ext>
                  </a:extLst>
                </a:gridCol>
                <a:gridCol w="625784">
                  <a:extLst>
                    <a:ext uri="{9D8B030D-6E8A-4147-A177-3AD203B41FA5}">
                      <a16:colId xmlns:a16="http://schemas.microsoft.com/office/drawing/2014/main" val="3456965321"/>
                    </a:ext>
                  </a:extLst>
                </a:gridCol>
              </a:tblGrid>
              <a:tr h="209670">
                <a:tc gridSpan="13">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表２．共通実証②収益性向上実証予定</a:t>
                      </a:r>
                    </a:p>
                  </a:txBody>
                  <a:tcPr marL="7620" marR="7620" marT="7620" marB="0" anchor="ctr">
                    <a:lnL>
                      <a:noFill/>
                    </a:lnL>
                    <a:lnR>
                      <a:noFill/>
                    </a:lnR>
                    <a:lnT>
                      <a:noFill/>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表２．共通実証②収益性向上実証予定</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3487021"/>
                  </a:ext>
                </a:extLst>
              </a:tr>
              <a:tr h="209670">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MX" sz="1000" b="0" i="0" u="none" strike="noStrike">
                          <a:solidFill>
                            <a:srgbClr val="000000"/>
                          </a:solidFill>
                          <a:effectLst/>
                          <a:latin typeface="Meiryo UI" panose="020B0604030504040204" pitchFamily="50" charset="-128"/>
                          <a:ea typeface="Meiryo UI" panose="020B0604030504040204" pitchFamily="50" charset="-128"/>
                        </a:rPr>
                        <a:t>Before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4">
                  <a:txBody>
                    <a:bodyPr/>
                    <a:lstStyle/>
                    <a:p>
                      <a:pPr algn="ctr" fontAlgn="ctr"/>
                      <a:r>
                        <a:rPr lang="es-MX" sz="1000" b="0" i="0" u="none" strike="noStrike" dirty="0">
                          <a:solidFill>
                            <a:srgbClr val="000000"/>
                          </a:solidFill>
                          <a:effectLst/>
                          <a:latin typeface="Meiryo UI" panose="020B0604030504040204" pitchFamily="50" charset="-128"/>
                          <a:ea typeface="Meiryo UI" panose="020B0604030504040204" pitchFamily="50" charset="-128"/>
                        </a:rPr>
                        <a:t>After①</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s-MX" sz="1000" b="0" i="0" u="none" strike="noStrike">
                          <a:solidFill>
                            <a:srgbClr val="000000"/>
                          </a:solidFill>
                          <a:effectLst/>
                          <a:latin typeface="Meiryo UI" panose="020B0604030504040204" pitchFamily="50" charset="-128"/>
                          <a:ea typeface="Meiryo UI" panose="020B0604030504040204" pitchFamily="50" charset="-128"/>
                        </a:rPr>
                        <a:t>After②</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54245330"/>
                  </a:ext>
                </a:extLst>
              </a:tr>
              <a:tr h="409356">
                <a:tc gridSpan="2">
                  <a:txBody>
                    <a:bodyPr/>
                    <a:lstStyle/>
                    <a:p>
                      <a:pPr algn="l" fontAlgn="ctr"/>
                      <a:r>
                        <a:rPr lang="es-MX" sz="1000" b="0" i="0" u="none" strike="noStrike">
                          <a:solidFill>
                            <a:srgbClr val="000000"/>
                          </a:solidFill>
                          <a:effectLst/>
                          <a:latin typeface="Meiryo UI" panose="020B0604030504040204" pitchFamily="50" charset="-128"/>
                          <a:ea typeface="Meiryo UI" panose="020B0604030504040204" pitchFamily="50" charset="-128"/>
                        </a:rPr>
                        <a:t>＜SII</a:t>
                      </a:r>
                      <a:r>
                        <a:rPr lang="ja-JP" altLang="en-US" sz="1000" b="0" i="0" u="none" strike="noStrike">
                          <a:solidFill>
                            <a:srgbClr val="000000"/>
                          </a:solidFill>
                          <a:effectLst/>
                          <a:latin typeface="Meiryo UI" panose="020B0604030504040204" pitchFamily="50" charset="-128"/>
                          <a:ea typeface="Meiryo UI" panose="020B0604030504040204" pitchFamily="50" charset="-128"/>
                        </a:rPr>
                        <a:t>の定義＞</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レベル１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レベル２</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レベル３</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レベル４</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レベル２</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レベル３</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レベル４</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289849900"/>
                  </a:ext>
                </a:extLst>
              </a:tr>
              <a:tr h="329481">
                <a:tc gridSpan="3">
                  <a:txBody>
                    <a:bodyPr/>
                    <a:lstStyle/>
                    <a:p>
                      <a:pPr algn="ctr" fontAlgn="ctr"/>
                      <a:r>
                        <a:rPr lang="zh-TW" altLang="en-US" sz="800" b="0" i="0" u="none" strike="noStrike">
                          <a:solidFill>
                            <a:srgbClr val="000000"/>
                          </a:solidFill>
                          <a:effectLst/>
                          <a:latin typeface="Meiryo UI" panose="020B0604030504040204" pitchFamily="50" charset="-128"/>
                          <a:ea typeface="Meiryo UI" panose="020B0604030504040204" pitchFamily="50" charset="-128"/>
                        </a:rPr>
                        <a:t>収益向上評価結果</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最終の共通実証</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リソース</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88204143"/>
                  </a:ext>
                </a:extLst>
              </a:tr>
              <a:tr h="389387">
                <a:tc rowSpan="4">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評価指標</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FIP</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としての収入額</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収入額結果</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か月</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FFF2CC"/>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ja-JP" sz="1400" b="0" i="0" u="none" strike="noStrike">
                          <a:solidFill>
                            <a:srgbClr val="FFF2CC"/>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ja-JP" sz="1400" b="0" i="0" u="none" strike="noStrike">
                          <a:solidFill>
                            <a:srgbClr val="FFF2CC"/>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07287789"/>
                  </a:ext>
                </a:extLst>
              </a:tr>
              <a:tr h="28954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利用可能な平均出力</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（ｋ</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W</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28807184"/>
                  </a:ext>
                </a:extLst>
              </a:tr>
              <a:tr h="349450">
                <a:tc vMerge="1">
                  <a:txBody>
                    <a:bodyPr/>
                    <a:lstStyle/>
                    <a:p>
                      <a:endParaRPr kumimoji="1" lang="ja-JP" altLang="en-US"/>
                    </a:p>
                  </a:txBody>
                  <a:tcPr/>
                </a:tc>
                <a:tc rowSpan="2" gridSpan="2">
                  <a:txBody>
                    <a:bodyPr/>
                    <a:lstStyle/>
                    <a:p>
                      <a:pPr algn="ctr"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a:t>
                      </a:r>
                      <a:r>
                        <a:rPr lang="en-US" altLang="ja-JP" sz="800" b="0" i="0" u="none" strike="noStrike">
                          <a:solidFill>
                            <a:srgbClr val="000000"/>
                          </a:solidFill>
                          <a:effectLst/>
                          <a:latin typeface="Meiryo UI" panose="020B0604030504040204" pitchFamily="50" charset="-128"/>
                          <a:ea typeface="Meiryo UI" panose="020B0604030504040204" pitchFamily="50" charset="-128"/>
                        </a:rPr>
                        <a:t>FIP</a:t>
                      </a:r>
                      <a:r>
                        <a:rPr lang="ja-JP" altLang="en-US" sz="800" b="0" i="0" u="none" strike="noStrike">
                          <a:solidFill>
                            <a:srgbClr val="000000"/>
                          </a:solidFill>
                          <a:effectLst/>
                          <a:latin typeface="Meiryo UI" panose="020B0604030504040204" pitchFamily="50" charset="-128"/>
                          <a:ea typeface="Meiryo UI" panose="020B0604030504040204" pitchFamily="50" charset="-128"/>
                        </a:rPr>
                        <a:t>としての収入単価（円</a:t>
                      </a:r>
                      <a:r>
                        <a:rPr lang="en-US" altLang="ja-JP" sz="800" b="0" i="0" u="none" strike="noStrike">
                          <a:solidFill>
                            <a:srgbClr val="000000"/>
                          </a:solidFill>
                          <a:effectLst/>
                          <a:latin typeface="Meiryo UI" panose="020B0604030504040204" pitchFamily="50" charset="-128"/>
                          <a:ea typeface="Meiryo UI" panose="020B0604030504040204" pitchFamily="50" charset="-128"/>
                        </a:rPr>
                        <a:t>/kWh)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収入単価結果</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/kWh)</a:t>
                      </a:r>
                    </a:p>
                    <a:p>
                      <a:pPr algn="ctr" fontAlgn="ct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か月</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ja-JP" altLang="en-US" sz="1400" b="0" i="0" u="none" strike="noStrike" dirty="0">
                          <a:solidFill>
                            <a:srgbClr val="FFF2CC"/>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22051326"/>
                  </a:ext>
                </a:extLst>
              </a:tr>
              <a:tr h="28954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利用可能な平均出力</a:t>
                      </a:r>
                      <a:endParaRPr lang="en-US" altLang="ja-JP" sz="6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（ｋ</a:t>
                      </a:r>
                      <a:r>
                        <a:rPr lang="en-US" altLang="ja-JP" sz="600" b="0" i="0" u="none" strike="noStrike" dirty="0">
                          <a:solidFill>
                            <a:srgbClr val="000000"/>
                          </a:solidFill>
                          <a:effectLst/>
                          <a:latin typeface="Meiryo UI" panose="020B0604030504040204" pitchFamily="50" charset="-128"/>
                          <a:ea typeface="Meiryo UI" panose="020B0604030504040204" pitchFamily="50" charset="-128"/>
                        </a:rPr>
                        <a:t>W</a:t>
                      </a:r>
                      <a:r>
                        <a:rPr lang="ja-JP" altLang="en-US" sz="6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FFF2CC"/>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ja-JP" sz="1400" b="0" i="0" u="none" strike="noStrike">
                          <a:solidFill>
                            <a:srgbClr val="FFF2CC"/>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ja-JP" altLang="en-US" sz="1000" b="0" i="0" u="none" strike="noStrike">
                          <a:solidFill>
                            <a:srgbClr val="FFF2CC"/>
                          </a:solidFill>
                          <a:effectLst/>
                          <a:latin typeface="Meiryo UI" panose="020B0604030504040204" pitchFamily="50" charset="-128"/>
                          <a:ea typeface="Meiryo UI" panose="020B0604030504040204" pitchFamily="50" charset="-128"/>
                        </a:rPr>
                        <a:t>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altLang="ja-JP" sz="1400" b="0" i="0" u="none" strike="noStrike" dirty="0">
                          <a:solidFill>
                            <a:srgbClr val="FFF2CC"/>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24117589"/>
                  </a:ext>
                </a:extLst>
              </a:tr>
              <a:tr h="289544">
                <a:tc gridSpan="6">
                  <a:txBody>
                    <a:bodyPr/>
                    <a:lstStyle/>
                    <a:p>
                      <a:pPr algn="l"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（注１）：</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FIP</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としても収入額（円）＝売電収入＋プレミアム収入＋インバランス料金損失</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72815806"/>
                  </a:ext>
                </a:extLst>
              </a:tr>
              <a:tr h="289544">
                <a:tc gridSpan="9">
                  <a:txBody>
                    <a:bodyPr/>
                    <a:lstStyle/>
                    <a:p>
                      <a:pPr algn="l"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注</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FIP</a:t>
                      </a: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としても収入単価（円</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/kWh</a:t>
                      </a: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）＝｛売電収入＋プレミアム収入＋インバランス料金損失｝</a:t>
                      </a: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1" i="0" u="none" strike="noStrike" dirty="0">
                          <a:solidFill>
                            <a:srgbClr val="000000"/>
                          </a:solidFill>
                          <a:effectLst/>
                          <a:latin typeface="Meiryo UI" panose="020B0604030504040204" pitchFamily="50" charset="-128"/>
                          <a:ea typeface="Meiryo UI" panose="020B0604030504040204" pitchFamily="50" charset="-128"/>
                        </a:rPr>
                        <a:t>総発電量</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extLst>
                  <a:ext uri="{0D108BD9-81ED-4DB2-BD59-A6C34878D82A}">
                    <a16:rowId xmlns:a16="http://schemas.microsoft.com/office/drawing/2014/main" val="2928302960"/>
                  </a:ext>
                </a:extLst>
              </a:tr>
              <a:tr h="289544">
                <a:tc gridSpan="5">
                  <a:txBody>
                    <a:bodyPr/>
                    <a:lstStyle/>
                    <a:p>
                      <a:pPr algn="l"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・評価期間：一定期間（１か月単位、１年単位）で評価</a:t>
                      </a:r>
                    </a:p>
                  </a:txBody>
                  <a:tcPr marL="7620" marR="7620" marT="762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t"/>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lnL>
                      <a:noFill/>
                    </a:lnL>
                    <a:lnR>
                      <a:noFill/>
                    </a:lnR>
                    <a:lnT>
                      <a:noFill/>
                    </a:lnT>
                    <a:lnB>
                      <a:noFill/>
                    </a:lnB>
                  </a:tcPr>
                </a:tc>
                <a:tc>
                  <a:txBody>
                    <a:bodyPr/>
                    <a:lstStyle/>
                    <a:p>
                      <a:pPr algn="ctr" fontAlgn="ctr"/>
                      <a:endPar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extLst>
                  <a:ext uri="{0D108BD9-81ED-4DB2-BD59-A6C34878D82A}">
                    <a16:rowId xmlns:a16="http://schemas.microsoft.com/office/drawing/2014/main" val="2833240830"/>
                  </a:ext>
                </a:extLst>
              </a:tr>
              <a:tr h="20967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・評価単位：</a:t>
                      </a:r>
                      <a:r>
                        <a:rPr kumimoji="1" lang="ja-JP" altLang="en-US" sz="900" dirty="0">
                          <a:solidFill>
                            <a:schemeClr val="tx1"/>
                          </a:solidFill>
                          <a:latin typeface="Meiryo UI" panose="020B0604030504040204" pitchFamily="50" charset="-128"/>
                          <a:ea typeface="Meiryo UI" panose="020B0604030504040204" pitchFamily="50" charset="-128"/>
                        </a:rPr>
                        <a:t>計画発電量を作成するグループ単位（</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RA</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単体、</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BG</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毎、コンソ全体など）</a:t>
                      </a:r>
                    </a:p>
                  </a:txBody>
                  <a:tcPr marL="7620" marR="7620" marT="762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tc>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L>
                      <a:noFill/>
                    </a:lnL>
                    <a:lnR>
                      <a:noFill/>
                    </a:lnR>
                    <a:lnT>
                      <a:noFill/>
                    </a:lnT>
                    <a:lnB>
                      <a:noFill/>
                    </a:lnB>
                  </a:tcPr>
                </a:tc>
                <a:extLst>
                  <a:ext uri="{0D108BD9-81ED-4DB2-BD59-A6C34878D82A}">
                    <a16:rowId xmlns:a16="http://schemas.microsoft.com/office/drawing/2014/main" val="3533663264"/>
                  </a:ext>
                </a:extLst>
              </a:tr>
            </a:tbl>
          </a:graphicData>
        </a:graphic>
      </p:graphicFrame>
      <p:sp>
        <p:nvSpPr>
          <p:cNvPr id="5" name="正方形/長方形 4">
            <a:extLst>
              <a:ext uri="{FF2B5EF4-FFF2-40B4-BE49-F238E27FC236}">
                <a16:creationId xmlns:a16="http://schemas.microsoft.com/office/drawing/2014/main" id="{4ABB2BEB-6B95-A6FD-F0F6-554A755554EF}"/>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298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再エネ等アグリゲーションシステム、</a:t>
            </a:r>
            <a:r>
              <a:rPr lang="ja-JP" altLang="en-US" b="0" i="0" dirty="0">
                <a:effectLst/>
                <a:latin typeface="Roboto" panose="02000000000000000000" pitchFamily="2" charset="0"/>
              </a:rPr>
              <a:t>制御対象設備（再エネ発電設備・蓄電池、</a:t>
            </a:r>
            <a:r>
              <a:rPr lang="en-US" altLang="ja-JP" b="0" i="0" dirty="0">
                <a:effectLst/>
                <a:latin typeface="Roboto" panose="02000000000000000000" pitchFamily="2" charset="0"/>
              </a:rPr>
              <a:t>EV</a:t>
            </a:r>
            <a:r>
              <a:rPr lang="ja-JP" altLang="en-US" b="0" i="0" dirty="0">
                <a:effectLst/>
                <a:latin typeface="Roboto" panose="02000000000000000000" pitchFamily="2" charset="0"/>
              </a:rPr>
              <a:t>等調整力設備・その他</a:t>
            </a:r>
            <a:r>
              <a:rPr lang="en-US" altLang="ja-JP" b="0" i="0" dirty="0">
                <a:effectLst/>
                <a:latin typeface="Roboto" panose="02000000000000000000" pitchFamily="2" charset="0"/>
              </a:rPr>
              <a:t>DER</a:t>
            </a:r>
            <a:r>
              <a:rPr lang="ja-JP" altLang="en-US" b="0" i="0" dirty="0">
                <a:effectLst/>
                <a:latin typeface="Roboto" panose="02000000000000000000" pitchFamily="2" charset="0"/>
              </a:rPr>
              <a:t>）のシステム接続構成を明確に記載すること。また、実効性</a:t>
            </a:r>
            <a:r>
              <a:rPr lang="ja-JP" altLang="en-US" dirty="0">
                <a:latin typeface="Roboto" panose="02000000000000000000" pitchFamily="2" charset="0"/>
              </a:rPr>
              <a:t>についても</a:t>
            </a:r>
            <a:r>
              <a:rPr lang="ja-JP" altLang="en-US" b="0" i="0" dirty="0">
                <a:effectLst/>
                <a:latin typeface="Roboto" panose="02000000000000000000" pitchFamily="2" charset="0"/>
              </a:rPr>
              <a:t>記載すること。</a:t>
            </a:r>
            <a:endParaRPr kumimoji="1" lang="ja-JP" altLang="en-US" strike="sngStrike"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（２）システム全体構成</a:t>
            </a:r>
          </a:p>
        </p:txBody>
      </p:sp>
      <p:sp>
        <p:nvSpPr>
          <p:cNvPr id="5" name="正方形/長方形 4">
            <a:extLst>
              <a:ext uri="{FF2B5EF4-FFF2-40B4-BE49-F238E27FC236}">
                <a16:creationId xmlns:a16="http://schemas.microsoft.com/office/drawing/2014/main" id="{7512EEE0-6FD4-9E08-B264-EF03E61A9EDA}"/>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normAutofit/>
          </a:bodyPr>
          <a:lstStyle/>
          <a:p>
            <a:pPr marL="0" indent="0">
              <a:buNone/>
            </a:pPr>
            <a:r>
              <a:rPr lang="ja-JP" altLang="en-US" b="1" dirty="0"/>
              <a:t>①実証メニュー別の制御対象再エネ等</a:t>
            </a:r>
            <a:r>
              <a:rPr lang="en-US" altLang="ja-JP" b="1" dirty="0"/>
              <a:t>DER</a:t>
            </a:r>
            <a:r>
              <a:rPr lang="ja-JP" altLang="en-US" b="1" dirty="0"/>
              <a:t>確保計画</a:t>
            </a:r>
            <a:endParaRPr lang="en-US" altLang="ja-JP" b="1" dirty="0"/>
          </a:p>
          <a:p>
            <a:r>
              <a:rPr lang="ja-JP" altLang="en-US" sz="1400" dirty="0"/>
              <a:t>コンソーシアム内の再エネアグリゲーターからの情報を元に、計画段階での実証内容、制御対象設備</a:t>
            </a:r>
            <a:endParaRPr lang="en-US" altLang="ja-JP" sz="1400" dirty="0"/>
          </a:p>
          <a:p>
            <a:pPr marL="0" indent="0">
              <a:buNone/>
            </a:pPr>
            <a:r>
              <a:rPr lang="ja-JP" altLang="en-US" sz="1400" dirty="0"/>
              <a:t>（再エネ発電設備・蓄電池、</a:t>
            </a:r>
            <a:r>
              <a:rPr lang="en-US" altLang="ja-JP" sz="1400" dirty="0"/>
              <a:t>EV</a:t>
            </a:r>
            <a:r>
              <a:rPr lang="ja-JP" altLang="en-US" sz="1400" dirty="0"/>
              <a:t>等調整電源・その他</a:t>
            </a:r>
            <a:r>
              <a:rPr lang="en-US" altLang="ja-JP" sz="1400" dirty="0"/>
              <a:t>DER</a:t>
            </a:r>
            <a:r>
              <a:rPr lang="ja-JP" altLang="en-US" sz="1400" dirty="0"/>
              <a:t>）の台数、合計出力、利用可能な出力</a:t>
            </a:r>
            <a:r>
              <a:rPr lang="en-US" altLang="ja-JP" sz="1400" dirty="0"/>
              <a:t>(kW)</a:t>
            </a:r>
            <a:r>
              <a:rPr lang="ja-JP" altLang="en-US" sz="1400" dirty="0"/>
              <a:t>を明確化できているか記載</a:t>
            </a:r>
          </a:p>
          <a:p>
            <a:pPr marL="0" indent="0">
              <a:buNone/>
            </a:pPr>
            <a:endParaRPr kumimoji="1" lang="en-US" altLang="ja-JP" sz="14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a:xfrm>
            <a:off x="200025" y="542920"/>
            <a:ext cx="9505950" cy="359445"/>
          </a:xfrm>
        </p:spPr>
        <p:txBody>
          <a:bodyPr>
            <a:normAutofit lnSpcReduction="10000"/>
          </a:bodyPr>
          <a:lstStyle/>
          <a:p>
            <a:r>
              <a:rPr kumimoji="1" lang="ja-JP" altLang="en-US" dirty="0"/>
              <a:t>（３）制御対象再エネ等</a:t>
            </a:r>
            <a:r>
              <a:rPr kumimoji="1" lang="en-US" altLang="ja-JP" dirty="0"/>
              <a:t>DER</a:t>
            </a:r>
            <a:r>
              <a:rPr kumimoji="1" lang="ja-JP" altLang="en-US" dirty="0"/>
              <a:t>確保計画</a:t>
            </a:r>
            <a:endParaRPr kumimoji="1" lang="ja-JP" altLang="en-US" sz="1800" dirty="0"/>
          </a:p>
        </p:txBody>
      </p:sp>
      <p:sp>
        <p:nvSpPr>
          <p:cNvPr id="9" name="テキスト ボックス 8">
            <a:extLst>
              <a:ext uri="{FF2B5EF4-FFF2-40B4-BE49-F238E27FC236}">
                <a16:creationId xmlns:a16="http://schemas.microsoft.com/office/drawing/2014/main" id="{A59D60AE-0CC3-4486-9C8D-CED31ACACC27}"/>
              </a:ext>
            </a:extLst>
          </p:cNvPr>
          <p:cNvSpPr txBox="1"/>
          <p:nvPr/>
        </p:nvSpPr>
        <p:spPr>
          <a:xfrm>
            <a:off x="120435" y="2392627"/>
            <a:ext cx="1210589" cy="338554"/>
          </a:xfrm>
          <a:prstGeom prst="rect">
            <a:avLst/>
          </a:prstGeom>
          <a:noFill/>
        </p:spPr>
        <p:txBody>
          <a:bodyPr wrap="non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（記載例）</a:t>
            </a:r>
          </a:p>
        </p:txBody>
      </p:sp>
      <p:graphicFrame>
        <p:nvGraphicFramePr>
          <p:cNvPr id="5" name="表 4">
            <a:extLst>
              <a:ext uri="{FF2B5EF4-FFF2-40B4-BE49-F238E27FC236}">
                <a16:creationId xmlns:a16="http://schemas.microsoft.com/office/drawing/2014/main" id="{BAEB059A-8668-476E-A9EE-AC050A597F0E}"/>
              </a:ext>
            </a:extLst>
          </p:cNvPr>
          <p:cNvGraphicFramePr>
            <a:graphicFrameLocks noGrp="1"/>
          </p:cNvGraphicFramePr>
          <p:nvPr>
            <p:extLst>
              <p:ext uri="{D42A27DB-BD31-4B8C-83A1-F6EECF244321}">
                <p14:modId xmlns:p14="http://schemas.microsoft.com/office/powerpoint/2010/main" val="1171046379"/>
              </p:ext>
            </p:extLst>
          </p:nvPr>
        </p:nvGraphicFramePr>
        <p:xfrm>
          <a:off x="199709" y="2777928"/>
          <a:ext cx="9585225" cy="3366411"/>
        </p:xfrm>
        <a:graphic>
          <a:graphicData uri="http://schemas.openxmlformats.org/drawingml/2006/table">
            <a:tbl>
              <a:tblPr>
                <a:tableStyleId>{5940675A-B579-460E-94D1-54222C63F5DA}</a:tableStyleId>
              </a:tblPr>
              <a:tblGrid>
                <a:gridCol w="759622">
                  <a:extLst>
                    <a:ext uri="{9D8B030D-6E8A-4147-A177-3AD203B41FA5}">
                      <a16:colId xmlns:a16="http://schemas.microsoft.com/office/drawing/2014/main" val="1407071286"/>
                    </a:ext>
                  </a:extLst>
                </a:gridCol>
                <a:gridCol w="709646">
                  <a:extLst>
                    <a:ext uri="{9D8B030D-6E8A-4147-A177-3AD203B41FA5}">
                      <a16:colId xmlns:a16="http://schemas.microsoft.com/office/drawing/2014/main" val="491189118"/>
                    </a:ext>
                  </a:extLst>
                </a:gridCol>
                <a:gridCol w="683669">
                  <a:extLst>
                    <a:ext uri="{9D8B030D-6E8A-4147-A177-3AD203B41FA5}">
                      <a16:colId xmlns:a16="http://schemas.microsoft.com/office/drawing/2014/main" val="538693153"/>
                    </a:ext>
                  </a:extLst>
                </a:gridCol>
                <a:gridCol w="1025479">
                  <a:extLst>
                    <a:ext uri="{9D8B030D-6E8A-4147-A177-3AD203B41FA5}">
                      <a16:colId xmlns:a16="http://schemas.microsoft.com/office/drawing/2014/main" val="2597721280"/>
                    </a:ext>
                  </a:extLst>
                </a:gridCol>
                <a:gridCol w="379812">
                  <a:extLst>
                    <a:ext uri="{9D8B030D-6E8A-4147-A177-3AD203B41FA5}">
                      <a16:colId xmlns:a16="http://schemas.microsoft.com/office/drawing/2014/main" val="1381627195"/>
                    </a:ext>
                  </a:extLst>
                </a:gridCol>
                <a:gridCol w="379812">
                  <a:extLst>
                    <a:ext uri="{9D8B030D-6E8A-4147-A177-3AD203B41FA5}">
                      <a16:colId xmlns:a16="http://schemas.microsoft.com/office/drawing/2014/main" val="683589362"/>
                    </a:ext>
                  </a:extLst>
                </a:gridCol>
                <a:gridCol w="519739">
                  <a:extLst>
                    <a:ext uri="{9D8B030D-6E8A-4147-A177-3AD203B41FA5}">
                      <a16:colId xmlns:a16="http://schemas.microsoft.com/office/drawing/2014/main" val="2847226393"/>
                    </a:ext>
                  </a:extLst>
                </a:gridCol>
                <a:gridCol w="759622">
                  <a:extLst>
                    <a:ext uri="{9D8B030D-6E8A-4147-A177-3AD203B41FA5}">
                      <a16:colId xmlns:a16="http://schemas.microsoft.com/office/drawing/2014/main" val="1019543324"/>
                    </a:ext>
                  </a:extLst>
                </a:gridCol>
                <a:gridCol w="759622">
                  <a:extLst>
                    <a:ext uri="{9D8B030D-6E8A-4147-A177-3AD203B41FA5}">
                      <a16:colId xmlns:a16="http://schemas.microsoft.com/office/drawing/2014/main" val="510359819"/>
                    </a:ext>
                  </a:extLst>
                </a:gridCol>
                <a:gridCol w="759622">
                  <a:extLst>
                    <a:ext uri="{9D8B030D-6E8A-4147-A177-3AD203B41FA5}">
                      <a16:colId xmlns:a16="http://schemas.microsoft.com/office/drawing/2014/main" val="4172269526"/>
                    </a:ext>
                  </a:extLst>
                </a:gridCol>
                <a:gridCol w="569716">
                  <a:extLst>
                    <a:ext uri="{9D8B030D-6E8A-4147-A177-3AD203B41FA5}">
                      <a16:colId xmlns:a16="http://schemas.microsoft.com/office/drawing/2014/main" val="453031932"/>
                    </a:ext>
                  </a:extLst>
                </a:gridCol>
                <a:gridCol w="569716">
                  <a:extLst>
                    <a:ext uri="{9D8B030D-6E8A-4147-A177-3AD203B41FA5}">
                      <a16:colId xmlns:a16="http://schemas.microsoft.com/office/drawing/2014/main" val="2244265008"/>
                    </a:ext>
                  </a:extLst>
                </a:gridCol>
                <a:gridCol w="569716">
                  <a:extLst>
                    <a:ext uri="{9D8B030D-6E8A-4147-A177-3AD203B41FA5}">
                      <a16:colId xmlns:a16="http://schemas.microsoft.com/office/drawing/2014/main" val="4194000594"/>
                    </a:ext>
                  </a:extLst>
                </a:gridCol>
                <a:gridCol w="569716">
                  <a:extLst>
                    <a:ext uri="{9D8B030D-6E8A-4147-A177-3AD203B41FA5}">
                      <a16:colId xmlns:a16="http://schemas.microsoft.com/office/drawing/2014/main" val="594377131"/>
                    </a:ext>
                  </a:extLst>
                </a:gridCol>
                <a:gridCol w="569716">
                  <a:extLst>
                    <a:ext uri="{9D8B030D-6E8A-4147-A177-3AD203B41FA5}">
                      <a16:colId xmlns:a16="http://schemas.microsoft.com/office/drawing/2014/main" val="3978666272"/>
                    </a:ext>
                  </a:extLst>
                </a:gridCol>
              </a:tblGrid>
              <a:tr h="256966">
                <a:tc rowSpan="3">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設備区分</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en-US" sz="900" u="none" strike="noStrike" dirty="0">
                          <a:solidFill>
                            <a:schemeClr val="tx1"/>
                          </a:solidFill>
                          <a:effectLst/>
                          <a:latin typeface="Meiryo UI" panose="020B0604030504040204" pitchFamily="50" charset="-128"/>
                          <a:ea typeface="Meiryo UI" panose="020B0604030504040204" pitchFamily="50" charset="-128"/>
                        </a:rPr>
                        <a:t>R4</a:t>
                      </a:r>
                      <a:r>
                        <a:rPr lang="ja-JP" altLang="en-US" sz="900" u="none" strike="noStrike" dirty="0">
                          <a:solidFill>
                            <a:schemeClr val="tx1"/>
                          </a:solidFill>
                          <a:effectLst/>
                          <a:latin typeface="Meiryo UI" panose="020B0604030504040204" pitchFamily="50" charset="-128"/>
                          <a:ea typeface="Meiryo UI" panose="020B0604030504040204" pitchFamily="50" charset="-128"/>
                        </a:rPr>
                        <a:t>新設</a:t>
                      </a:r>
                      <a:r>
                        <a:rPr lang="en-US" altLang="ja-JP" sz="900" u="none" strike="noStrike" dirty="0">
                          <a:solidFill>
                            <a:schemeClr val="tx1"/>
                          </a:solidFill>
                          <a:effectLst/>
                          <a:latin typeface="Meiryo UI" panose="020B0604030504040204" pitchFamily="50" charset="-128"/>
                          <a:ea typeface="Meiryo UI" panose="020B0604030504040204" pitchFamily="50" charset="-128"/>
                        </a:rPr>
                        <a:t>/</a:t>
                      </a:r>
                      <a:br>
                        <a:rPr lang="en-US" altLang="ja-JP" sz="900" u="none" strike="noStrike" dirty="0">
                          <a:solidFill>
                            <a:schemeClr val="tx1"/>
                          </a:solidFill>
                          <a:effectLst/>
                          <a:latin typeface="Meiryo UI" panose="020B0604030504040204" pitchFamily="50" charset="-128"/>
                          <a:ea typeface="Meiryo UI" panose="020B0604030504040204" pitchFamily="50" charset="-128"/>
                        </a:rPr>
                      </a:br>
                      <a:r>
                        <a:rPr lang="ja-JP" altLang="en-US" sz="900" u="none" strike="noStrike" dirty="0">
                          <a:solidFill>
                            <a:schemeClr val="tx1"/>
                          </a:solidFill>
                          <a:effectLst/>
                          <a:latin typeface="Meiryo UI" panose="020B0604030504040204" pitchFamily="50" charset="-128"/>
                          <a:ea typeface="Meiryo UI" panose="020B0604030504040204" pitchFamily="50" charset="-128"/>
                        </a:rPr>
                        <a:t>既設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電源種別</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設備種別</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供給区域</a:t>
                      </a:r>
                    </a:p>
                  </a:txBody>
                  <a:tcPr marL="36000" marR="36000" marT="0" marB="0" anchor="ctr"/>
                </a:tc>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台数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u="none" strike="noStrike" dirty="0">
                          <a:solidFill>
                            <a:schemeClr val="tx1"/>
                          </a:solidFill>
                          <a:effectLst/>
                          <a:latin typeface="Meiryo UI" panose="020B0604030504040204" pitchFamily="50" charset="-128"/>
                          <a:ea typeface="Meiryo UI" panose="020B0604030504040204" pitchFamily="50" charset="-128"/>
                        </a:rPr>
                        <a:t>実機のみ</a:t>
                      </a:r>
                      <a:endParaRPr lang="ja-JP" altLang="en-US" sz="700" b="0" u="none" strike="noStrike" dirty="0">
                        <a:solidFill>
                          <a:schemeClr val="tx1"/>
                        </a:solidFill>
                        <a:effectLst/>
                        <a:latin typeface="Meiryo UI" panose="020B0604030504040204" pitchFamily="50" charset="-128"/>
                        <a:ea typeface="Meiryo UI" panose="020B0604030504040204" pitchFamily="50" charset="-128"/>
                      </a:endParaRPr>
                    </a:p>
                    <a:p>
                      <a:pPr algn="ctr"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gridSpan="3">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共通実証</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独自実証</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4645016"/>
                  </a:ext>
                </a:extLst>
              </a:tr>
              <a:tr h="2569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利用可能な出力（</a:t>
                      </a:r>
                      <a:r>
                        <a:rPr lang="en-US" altLang="ja-JP" sz="900" u="none" strike="noStrike" dirty="0">
                          <a:solidFill>
                            <a:schemeClr val="tx1"/>
                          </a:solidFill>
                          <a:effectLst/>
                          <a:latin typeface="Meiryo UI" panose="020B0604030504040204" pitchFamily="50" charset="-128"/>
                          <a:ea typeface="Meiryo UI" panose="020B0604030504040204" pitchFamily="50" charset="-128"/>
                        </a:rPr>
                        <a:t>kW</a:t>
                      </a:r>
                      <a:r>
                        <a:rPr lang="ja-JP" altLang="en-US" sz="9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利用可能な出力（</a:t>
                      </a:r>
                      <a:r>
                        <a:rPr lang="en-US" altLang="ja-JP" sz="900" u="none" strike="noStrike" dirty="0">
                          <a:solidFill>
                            <a:schemeClr val="tx1"/>
                          </a:solidFill>
                          <a:effectLst/>
                          <a:latin typeface="Meiryo UI" panose="020B0604030504040204" pitchFamily="50" charset="-128"/>
                          <a:ea typeface="Meiryo UI" panose="020B0604030504040204" pitchFamily="50" charset="-128"/>
                        </a:rPr>
                        <a:t>kW</a:t>
                      </a:r>
                      <a:r>
                        <a:rPr lang="ja-JP" altLang="en-US" sz="9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71385290"/>
                  </a:ext>
                </a:extLst>
              </a:tr>
              <a:tr h="6476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合計</a:t>
                      </a:r>
                      <a:br>
                        <a:rPr lang="ja-JP" altLang="en-US" sz="900" u="none" strike="noStrike">
                          <a:solidFill>
                            <a:schemeClr val="tx1"/>
                          </a:solidFill>
                          <a:effectLst/>
                          <a:latin typeface="Meiryo UI" panose="020B0604030504040204" pitchFamily="50" charset="-128"/>
                          <a:ea typeface="Meiryo UI" panose="020B0604030504040204" pitchFamily="50" charset="-128"/>
                        </a:rPr>
                      </a:br>
                      <a:r>
                        <a:rPr lang="ja-JP" altLang="en-US" sz="900" u="none" strike="noStrike">
                          <a:solidFill>
                            <a:schemeClr val="tx1"/>
                          </a:solidFill>
                          <a:effectLst/>
                          <a:latin typeface="Meiryo UI" panose="020B0604030504040204" pitchFamily="50" charset="-128"/>
                          <a:ea typeface="Meiryo UI" panose="020B0604030504040204" pitchFamily="50" charset="-128"/>
                        </a:rPr>
                        <a:t>出力</a:t>
                      </a:r>
                      <a:br>
                        <a:rPr lang="ja-JP" altLang="en-US" sz="900" u="none" strike="noStrike">
                          <a:solidFill>
                            <a:schemeClr val="tx1"/>
                          </a:solidFill>
                          <a:effectLst/>
                          <a:latin typeface="Meiryo UI" panose="020B0604030504040204" pitchFamily="50" charset="-128"/>
                          <a:ea typeface="Meiryo UI" panose="020B0604030504040204" pitchFamily="50" charset="-128"/>
                        </a:rPr>
                      </a:br>
                      <a:r>
                        <a:rPr lang="en-US" altLang="ja-JP" sz="900" u="none" strike="noStrike">
                          <a:solidFill>
                            <a:schemeClr val="tx1"/>
                          </a:solidFill>
                          <a:effectLst/>
                          <a:latin typeface="Meiryo UI" panose="020B0604030504040204" pitchFamily="50" charset="-128"/>
                          <a:ea typeface="Meiryo UI" panose="020B0604030504040204" pitchFamily="50" charset="-128"/>
                        </a:rPr>
                        <a:t>(</a:t>
                      </a:r>
                      <a:r>
                        <a:rPr lang="en-US" sz="900" u="none" strike="noStrike">
                          <a:solidFill>
                            <a:schemeClr val="tx1"/>
                          </a:solidFill>
                          <a:effectLst/>
                          <a:latin typeface="Meiryo UI" panose="020B0604030504040204" pitchFamily="50" charset="-128"/>
                          <a:ea typeface="Meiryo UI" panose="020B0604030504040204" pitchFamily="50" charset="-128"/>
                        </a:rPr>
                        <a:t>kW)</a:t>
                      </a:r>
                      <a:endParaRPr 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①インバランス回避</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②収益拡大</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③発電量予測</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需給バランスの確保</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sz="700" u="none" strike="noStrike" dirty="0">
                          <a:solidFill>
                            <a:schemeClr val="tx1"/>
                          </a:solidFill>
                          <a:effectLst/>
                          <a:latin typeface="Meiryo UI" panose="020B0604030504040204" pitchFamily="50" charset="-128"/>
                          <a:ea typeface="Meiryo UI" panose="020B0604030504040204" pitchFamily="50" charset="-128"/>
                        </a:rPr>
                        <a:t>DER</a:t>
                      </a:r>
                      <a:r>
                        <a:rPr lang="ja-JP" altLang="en-US" sz="700" u="none" strike="noStrike" dirty="0">
                          <a:solidFill>
                            <a:schemeClr val="tx1"/>
                          </a:solidFill>
                          <a:effectLst/>
                          <a:latin typeface="Meiryo UI" panose="020B0604030504040204" pitchFamily="50" charset="-128"/>
                          <a:ea typeface="Meiryo UI" panose="020B0604030504040204" pitchFamily="50" charset="-128"/>
                        </a:rPr>
                        <a:t>の</a:t>
                      </a:r>
                      <a:br>
                        <a:rPr lang="ja-JP" altLang="en-US" sz="700" u="none" strike="noStrike" dirty="0">
                          <a:solidFill>
                            <a:schemeClr val="tx1"/>
                          </a:solidFill>
                          <a:effectLst/>
                          <a:latin typeface="Meiryo UI" panose="020B0604030504040204" pitchFamily="50" charset="-128"/>
                          <a:ea typeface="Meiryo UI" panose="020B0604030504040204" pitchFamily="50" charset="-128"/>
                        </a:rPr>
                      </a:br>
                      <a:r>
                        <a:rPr lang="ja-JP" altLang="en-US" sz="700" u="none" strike="noStrike" dirty="0">
                          <a:solidFill>
                            <a:schemeClr val="tx1"/>
                          </a:solidFill>
                          <a:effectLst/>
                          <a:latin typeface="Meiryo UI" panose="020B0604030504040204" pitchFamily="50" charset="-128"/>
                          <a:ea typeface="Meiryo UI" panose="020B0604030504040204" pitchFamily="50" charset="-128"/>
                        </a:rPr>
                        <a:t>最適運用</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事業性の</a:t>
                      </a:r>
                      <a:br>
                        <a:rPr lang="ja-JP" altLang="en-US" sz="700" u="none" strike="noStrike" dirty="0">
                          <a:solidFill>
                            <a:schemeClr val="tx1"/>
                          </a:solidFill>
                          <a:effectLst/>
                          <a:latin typeface="Meiryo UI" panose="020B0604030504040204" pitchFamily="50" charset="-128"/>
                          <a:ea typeface="Meiryo UI" panose="020B0604030504040204" pitchFamily="50" charset="-128"/>
                        </a:rPr>
                      </a:br>
                      <a:r>
                        <a:rPr lang="ja-JP" altLang="en-US" sz="700" u="none" strike="noStrike" dirty="0">
                          <a:solidFill>
                            <a:schemeClr val="tx1"/>
                          </a:solidFill>
                          <a:effectLst/>
                          <a:latin typeface="Meiryo UI" panose="020B0604030504040204" pitchFamily="50" charset="-128"/>
                          <a:ea typeface="Meiryo UI" panose="020B0604030504040204" pitchFamily="50" charset="-128"/>
                        </a:rPr>
                        <a:t>検証</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スマメデータ</a:t>
                      </a:r>
                      <a:endParaRPr lang="en-US" altLang="ja-JP" sz="7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700" b="0" i="0" u="none" strike="noStrike" dirty="0">
                          <a:solidFill>
                            <a:schemeClr val="tx1"/>
                          </a:solidFill>
                          <a:effectLst/>
                          <a:latin typeface="Meiryo UI" panose="020B0604030504040204" pitchFamily="50" charset="-128"/>
                          <a:ea typeface="Meiryo UI" panose="020B0604030504040204" pitchFamily="50" charset="-128"/>
                        </a:rPr>
                        <a:t>活用</a:t>
                      </a:r>
                    </a:p>
                  </a:txBody>
                  <a:tcPr marL="36000" marR="36000" marT="0" marB="0" anchor="ctr"/>
                </a:tc>
                <a:tc>
                  <a:txBody>
                    <a:bodyPr/>
                    <a:lstStyle/>
                    <a:p>
                      <a:pPr algn="ctr" fontAlgn="ctr"/>
                      <a:r>
                        <a:rPr lang="ja-JP" altLang="en-US" sz="500" u="none" strike="noStrike" dirty="0">
                          <a:solidFill>
                            <a:schemeClr val="tx1"/>
                          </a:solidFill>
                          <a:effectLst/>
                          <a:latin typeface="Meiryo UI" panose="020B0604030504040204" pitchFamily="50" charset="-128"/>
                          <a:ea typeface="Meiryo UI" panose="020B0604030504040204" pitchFamily="50" charset="-128"/>
                        </a:rPr>
                        <a:t>その他、</a:t>
                      </a:r>
                      <a:r>
                        <a:rPr lang="en-US" altLang="ja-JP" sz="500" u="none" strike="noStrike" dirty="0">
                          <a:solidFill>
                            <a:schemeClr val="tx1"/>
                          </a:solidFill>
                          <a:effectLst/>
                          <a:latin typeface="Meiryo UI" panose="020B0604030504040204" pitchFamily="50" charset="-128"/>
                          <a:ea typeface="Meiryo UI" panose="020B0604030504040204" pitchFamily="50" charset="-128"/>
                        </a:rPr>
                        <a:t>SII</a:t>
                      </a:r>
                      <a:r>
                        <a:rPr lang="ja-JP" altLang="en-US" sz="500" u="none" strike="noStrike" dirty="0">
                          <a:solidFill>
                            <a:schemeClr val="tx1"/>
                          </a:solidFill>
                          <a:effectLst/>
                          <a:latin typeface="Meiryo UI" panose="020B0604030504040204" pitchFamily="50" charset="-128"/>
                          <a:ea typeface="Meiryo UI" panose="020B0604030504040204" pitchFamily="50" charset="-128"/>
                        </a:rPr>
                        <a:t>が認める実証</a:t>
                      </a:r>
                      <a:br>
                        <a:rPr lang="ja-JP" altLang="en-US" sz="500" u="none" strike="noStrike" dirty="0">
                          <a:solidFill>
                            <a:schemeClr val="tx1"/>
                          </a:solidFill>
                          <a:effectLst/>
                          <a:latin typeface="Meiryo UI" panose="020B0604030504040204" pitchFamily="50" charset="-128"/>
                          <a:ea typeface="Meiryo UI" panose="020B0604030504040204" pitchFamily="50" charset="-128"/>
                        </a:rPr>
                      </a:br>
                      <a:r>
                        <a:rPr lang="en-US" altLang="ja-JP" sz="500" u="none" strike="noStrike" dirty="0">
                          <a:solidFill>
                            <a:schemeClr val="tx1"/>
                          </a:solidFill>
                          <a:effectLst/>
                          <a:latin typeface="Meiryo UI" panose="020B0604030504040204" pitchFamily="50" charset="-128"/>
                          <a:ea typeface="Meiryo UI" panose="020B0604030504040204" pitchFamily="50" charset="-128"/>
                        </a:rPr>
                        <a:t>【</a:t>
                      </a:r>
                      <a:r>
                        <a:rPr lang="ja-JP" altLang="en-US" sz="500" u="none" strike="noStrike" dirty="0">
                          <a:solidFill>
                            <a:schemeClr val="tx1"/>
                          </a:solidFill>
                          <a:effectLst/>
                          <a:latin typeface="Meiryo UI" panose="020B0604030504040204" pitchFamily="50" charset="-128"/>
                          <a:ea typeface="Meiryo UI" panose="020B0604030504040204" pitchFamily="50" charset="-128"/>
                        </a:rPr>
                        <a:t>　　　</a:t>
                      </a:r>
                      <a:r>
                        <a:rPr lang="en-US" altLang="ja-JP" sz="500" u="none" strike="noStrike" dirty="0">
                          <a:solidFill>
                            <a:schemeClr val="tx1"/>
                          </a:solidFill>
                          <a:effectLst/>
                          <a:latin typeface="Meiryo UI" panose="020B0604030504040204" pitchFamily="50" charset="-128"/>
                          <a:ea typeface="Meiryo UI" panose="020B0604030504040204" pitchFamily="50" charset="-128"/>
                        </a:rPr>
                        <a:t>】</a:t>
                      </a:r>
                      <a:br>
                        <a:rPr lang="en-US" altLang="ja-JP" sz="500" u="none" strike="noStrike" dirty="0">
                          <a:solidFill>
                            <a:schemeClr val="tx1"/>
                          </a:solidFill>
                          <a:effectLst/>
                          <a:latin typeface="Meiryo UI" panose="020B0604030504040204" pitchFamily="50" charset="-128"/>
                          <a:ea typeface="Meiryo UI" panose="020B0604030504040204" pitchFamily="50" charset="-128"/>
                        </a:rPr>
                      </a:br>
                      <a:r>
                        <a:rPr lang="en-US" altLang="ja-JP" sz="500" u="none" strike="noStrike" dirty="0">
                          <a:solidFill>
                            <a:schemeClr val="tx1"/>
                          </a:solidFill>
                          <a:effectLst/>
                          <a:latin typeface="Meiryo UI" panose="020B0604030504040204" pitchFamily="50" charset="-128"/>
                          <a:ea typeface="Meiryo UI" panose="020B0604030504040204" pitchFamily="50" charset="-128"/>
                        </a:rPr>
                        <a:t>※</a:t>
                      </a:r>
                      <a:r>
                        <a:rPr lang="ja-JP" altLang="en-US" sz="500" u="none" strike="noStrike" dirty="0">
                          <a:solidFill>
                            <a:schemeClr val="tx1"/>
                          </a:solidFill>
                          <a:effectLst/>
                          <a:latin typeface="Meiryo UI" panose="020B0604030504040204" pitchFamily="50" charset="-128"/>
                          <a:ea typeface="Meiryo UI" panose="020B0604030504040204" pitchFamily="50" charset="-128"/>
                        </a:rPr>
                        <a:t>事前相談要</a:t>
                      </a:r>
                      <a:endParaRPr lang="ja-JP" altLang="en-US" sz="5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3296513061"/>
                  </a:ext>
                </a:extLst>
              </a:tr>
              <a:tr h="295509">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実機</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sz="900" u="none" strike="noStrike" dirty="0">
                          <a:solidFill>
                            <a:srgbClr val="FF0000"/>
                          </a:solidFill>
                          <a:effectLst/>
                          <a:latin typeface="Meiryo UI" panose="020B0604030504040204" pitchFamily="50" charset="-128"/>
                          <a:ea typeface="Meiryo UI" panose="020B0604030504040204" pitchFamily="50" charset="-128"/>
                        </a:rPr>
                        <a:t>R5</a:t>
                      </a:r>
                      <a:r>
                        <a:rPr lang="ja-JP" altLang="en-US" sz="900" u="none" strike="noStrike" dirty="0">
                          <a:solidFill>
                            <a:srgbClr val="FF0000"/>
                          </a:solidFill>
                          <a:effectLst/>
                          <a:latin typeface="Meiryo UI" panose="020B0604030504040204" pitchFamily="50" charset="-128"/>
                          <a:ea typeface="Meiryo UI" panose="020B0604030504040204" pitchFamily="50" charset="-128"/>
                        </a:rPr>
                        <a:t>新設</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rPr>
                        <a:t>変動電源</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zh-TW" altLang="en-US" sz="900" u="none" strike="noStrike">
                          <a:solidFill>
                            <a:srgbClr val="FF0000"/>
                          </a:solidFill>
                          <a:effectLst/>
                          <a:latin typeface="Meiryo UI" panose="020B0604030504040204" pitchFamily="50" charset="-128"/>
                          <a:ea typeface="Meiryo UI" panose="020B0604030504040204" pitchFamily="50" charset="-128"/>
                        </a:rPr>
                        <a:t>太陽光発電設備</a:t>
                      </a:r>
                      <a:endParaRPr lang="zh-TW"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rgbClr val="FF0000"/>
                          </a:solidFill>
                          <a:effectLst/>
                          <a:latin typeface="Meiryo UI" panose="020B0604030504040204" pitchFamily="50" charset="-128"/>
                          <a:ea typeface="Meiryo UI" panose="020B0604030504040204" pitchFamily="50" charset="-128"/>
                        </a:rPr>
                        <a:t>東京</a:t>
                      </a:r>
                      <a:endParaRPr lang="ja-JP" altLang="en-US" sz="8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2</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2851713257"/>
                  </a:ext>
                </a:extLst>
              </a:tr>
              <a:tr h="431770">
                <a:tc>
                  <a:txBody>
                    <a:bodyPr/>
                    <a:lstStyle/>
                    <a:p>
                      <a:pPr algn="ctr" fontAlgn="ctr"/>
                      <a:r>
                        <a:rPr lang="zh-TW" altLang="en-US" sz="900" u="none" strike="noStrike">
                          <a:solidFill>
                            <a:srgbClr val="FF0000"/>
                          </a:solidFill>
                          <a:effectLst/>
                          <a:latin typeface="Meiryo UI" panose="020B0604030504040204" pitchFamily="50" charset="-128"/>
                          <a:ea typeface="Meiryo UI" panose="020B0604030504040204" pitchFamily="50" charset="-128"/>
                        </a:rPr>
                        <a:t>実機</a:t>
                      </a:r>
                      <a:r>
                        <a:rPr lang="en-US" altLang="zh-TW" sz="900" u="none" strike="noStrike">
                          <a:solidFill>
                            <a:srgbClr val="FF0000"/>
                          </a:solidFill>
                          <a:effectLst/>
                          <a:latin typeface="Meiryo UI" panose="020B0604030504040204" pitchFamily="50" charset="-128"/>
                          <a:ea typeface="Meiryo UI" panose="020B0604030504040204" pitchFamily="50" charset="-128"/>
                        </a:rPr>
                        <a:t>(</a:t>
                      </a:r>
                      <a:r>
                        <a:rPr lang="zh-TW" altLang="en-US" sz="900" u="none" strike="noStrike">
                          <a:solidFill>
                            <a:srgbClr val="FF0000"/>
                          </a:solidFill>
                          <a:effectLst/>
                          <a:latin typeface="Meiryo UI" panose="020B0604030504040204" pitchFamily="50" charset="-128"/>
                          <a:ea typeface="Meiryo UI" panose="020B0604030504040204" pitchFamily="50" charset="-128"/>
                        </a:rPr>
                        <a:t>仮想出力</a:t>
                      </a:r>
                      <a:r>
                        <a:rPr lang="en-US" altLang="zh-TW" sz="900" u="none" strike="noStrike">
                          <a:solidFill>
                            <a:srgbClr val="FF0000"/>
                          </a:solidFill>
                          <a:effectLst/>
                          <a:latin typeface="Meiryo UI" panose="020B0604030504040204" pitchFamily="50" charset="-128"/>
                          <a:ea typeface="Meiryo UI" panose="020B0604030504040204" pitchFamily="50" charset="-128"/>
                        </a:rPr>
                        <a:t>)</a:t>
                      </a:r>
                      <a:endParaRPr lang="en-US" altLang="zh-TW"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sz="900" u="none" strike="noStrike" dirty="0">
                          <a:solidFill>
                            <a:srgbClr val="FF0000"/>
                          </a:solidFill>
                          <a:effectLst/>
                          <a:latin typeface="Meiryo UI" panose="020B0604030504040204" pitchFamily="50" charset="-128"/>
                          <a:ea typeface="Meiryo UI" panose="020B0604030504040204" pitchFamily="50" charset="-128"/>
                        </a:rPr>
                        <a:t>R5</a:t>
                      </a:r>
                      <a:r>
                        <a:rPr lang="ja-JP" altLang="en-US" sz="900" u="none" strike="noStrike" dirty="0">
                          <a:solidFill>
                            <a:srgbClr val="FF0000"/>
                          </a:solidFill>
                          <a:effectLst/>
                          <a:latin typeface="Meiryo UI" panose="020B0604030504040204" pitchFamily="50" charset="-128"/>
                          <a:ea typeface="Meiryo UI" panose="020B0604030504040204" pitchFamily="50" charset="-128"/>
                        </a:rPr>
                        <a:t>新設</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調整電源</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蓄電システム</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rgbClr val="FF0000"/>
                          </a:solidFill>
                          <a:effectLst/>
                          <a:latin typeface="Meiryo UI" panose="020B0604030504040204" pitchFamily="50" charset="-128"/>
                          <a:ea typeface="Meiryo UI" panose="020B0604030504040204" pitchFamily="50" charset="-128"/>
                        </a:rPr>
                        <a:t>東京</a:t>
                      </a:r>
                      <a:endParaRPr lang="ja-JP" altLang="en-US" sz="8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4090783970"/>
                  </a:ext>
                </a:extLst>
              </a:tr>
              <a:tr h="295509">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rPr>
                        <a:t>実機</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既設</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rPr>
                        <a:t>変動電源</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zh-TW" altLang="en-US" sz="900" u="none" strike="noStrike">
                          <a:solidFill>
                            <a:srgbClr val="FF0000"/>
                          </a:solidFill>
                          <a:effectLst/>
                          <a:latin typeface="Meiryo UI" panose="020B0604030504040204" pitchFamily="50" charset="-128"/>
                          <a:ea typeface="Meiryo UI" panose="020B0604030504040204" pitchFamily="50" charset="-128"/>
                        </a:rPr>
                        <a:t>風力発電設備</a:t>
                      </a:r>
                      <a:endParaRPr lang="zh-TW"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rgbClr val="FF0000"/>
                          </a:solidFill>
                          <a:effectLst/>
                          <a:latin typeface="Meiryo UI" panose="020B0604030504040204" pitchFamily="50" charset="-128"/>
                          <a:ea typeface="Meiryo UI" panose="020B0604030504040204" pitchFamily="50" charset="-128"/>
                        </a:rPr>
                        <a:t>関西</a:t>
                      </a:r>
                      <a:endParaRPr lang="ja-JP" altLang="en-US" sz="8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2</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60,000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2267048098"/>
                  </a:ext>
                </a:extLst>
              </a:tr>
              <a:tr h="295509">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rPr>
                        <a:t>模擬装置</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調整電源</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rPr>
                        <a:t>蓄電システム</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rgbClr val="FF0000"/>
                          </a:solidFill>
                          <a:effectLst/>
                          <a:latin typeface="Meiryo UI" panose="020B0604030504040204" pitchFamily="50" charset="-128"/>
                          <a:ea typeface="Meiryo UI" panose="020B0604030504040204" pitchFamily="50" charset="-128"/>
                        </a:rPr>
                        <a:t>関西</a:t>
                      </a:r>
                      <a:endParaRPr lang="ja-JP" altLang="en-US" sz="8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5,000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5,000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5,000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5,000</a:t>
                      </a:r>
                      <a:endParaRPr lang="en-US" altLang="ja-JP"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5,000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5,000</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2420463032"/>
                  </a:ext>
                </a:extLst>
              </a:tr>
              <a:tr h="295509">
                <a:tc>
                  <a:txBody>
                    <a:bodyPr/>
                    <a:lstStyle/>
                    <a:p>
                      <a:pPr algn="ct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1573921305"/>
                  </a:ext>
                </a:extLst>
              </a:tr>
              <a:tr h="295509">
                <a:tc rowSpan="2"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solidFill>
                            <a:schemeClr val="tx1"/>
                          </a:solidFill>
                          <a:effectLst/>
                          <a:latin typeface="Meiryo UI" panose="020B0604030504040204" pitchFamily="50" charset="-128"/>
                          <a:ea typeface="Meiryo UI" panose="020B0604030504040204" pitchFamily="50" charset="-128"/>
                        </a:rPr>
                        <a:t>合計</a:t>
                      </a:r>
                      <a:endParaRPr lang="ja-JP" altLang="en-US"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hMerge="1">
                  <a:txBody>
                    <a:bodyPr/>
                    <a:lstStyle/>
                    <a:p>
                      <a:pPr algn="ctr" fontAlgn="ct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hMerge="1">
                  <a:txBody>
                    <a:bodyPr/>
                    <a:lstStyle/>
                    <a:p>
                      <a:pPr algn="ctr" fontAlgn="ct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700" u="none" strike="noStrike" dirty="0">
                          <a:solidFill>
                            <a:srgbClr val="FF0000"/>
                          </a:solidFill>
                          <a:effectLst/>
                          <a:latin typeface="Meiryo UI" panose="020B0604030504040204" pitchFamily="50" charset="-128"/>
                          <a:ea typeface="Meiryo UI" panose="020B0604030504040204" pitchFamily="50" charset="-128"/>
                        </a:rPr>
                        <a:t>(</a:t>
                      </a:r>
                      <a:r>
                        <a:rPr lang="ja-JP" altLang="en-US" sz="700" u="none" strike="noStrike" dirty="0">
                          <a:solidFill>
                            <a:srgbClr val="FF0000"/>
                          </a:solidFill>
                          <a:effectLst/>
                          <a:latin typeface="Meiryo UI" panose="020B0604030504040204" pitchFamily="50" charset="-128"/>
                          <a:ea typeface="Meiryo UI" panose="020B0604030504040204" pitchFamily="50" charset="-128"/>
                        </a:rPr>
                        <a:t>実機のみ</a:t>
                      </a:r>
                      <a:r>
                        <a:rPr lang="en-US" altLang="ja-JP" sz="700"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7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4</a:t>
                      </a: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1668267317"/>
                  </a:ext>
                </a:extLst>
              </a:tr>
              <a:tr h="295509">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r" fontAlgn="ctr"/>
                      <a:r>
                        <a:rPr lang="en-US" altLang="ja-JP" sz="700" u="none" strike="noStrike" dirty="0">
                          <a:solidFill>
                            <a:srgbClr val="FF0000"/>
                          </a:solidFill>
                          <a:effectLst/>
                          <a:latin typeface="Meiryo UI" panose="020B0604030504040204" pitchFamily="50" charset="-128"/>
                          <a:ea typeface="Meiryo UI" panose="020B0604030504040204" pitchFamily="50" charset="-128"/>
                        </a:rPr>
                        <a:t>(</a:t>
                      </a:r>
                      <a:r>
                        <a:rPr lang="ja-JP" altLang="en-US" sz="700" u="none" strike="noStrike" dirty="0">
                          <a:solidFill>
                            <a:srgbClr val="FF0000"/>
                          </a:solidFill>
                          <a:effectLst/>
                          <a:latin typeface="Meiryo UI" panose="020B0604030504040204" pitchFamily="50" charset="-128"/>
                          <a:ea typeface="Meiryo UI" panose="020B0604030504040204" pitchFamily="50" charset="-128"/>
                        </a:rPr>
                        <a:t>仮想出力、模擬装置含む</a:t>
                      </a:r>
                      <a:r>
                        <a:rPr lang="en-US" altLang="ja-JP" sz="700" u="none" strike="noStrike" dirty="0">
                          <a:solidFill>
                            <a:srgbClr val="FF0000"/>
                          </a:solidFill>
                          <a:effectLst/>
                          <a:latin typeface="Meiryo UI" panose="020B0604030504040204" pitchFamily="50" charset="-128"/>
                          <a:ea typeface="Meiryo UI" panose="020B0604030504040204" pitchFamily="50" charset="-128"/>
                        </a:rPr>
                        <a:t>)</a:t>
                      </a:r>
                      <a:endParaRPr lang="en-US" altLang="ja-JP" sz="7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6</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161,000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175,000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175,000</a:t>
                      </a: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160,000</a:t>
                      </a: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175,000</a:t>
                      </a: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rgbClr val="FF0000"/>
                          </a:solidFill>
                          <a:effectLst/>
                          <a:latin typeface="Meiryo UI" panose="020B0604030504040204" pitchFamily="50" charset="-128"/>
                          <a:ea typeface="Meiryo UI" panose="020B0604030504040204" pitchFamily="50" charset="-128"/>
                        </a:rPr>
                        <a:t>175,000</a:t>
                      </a:r>
                      <a:endParaRPr lang="en-US" altLang="ja-JP" sz="900" b="1"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175,000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175,000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rgbClr val="FF0000"/>
                          </a:solidFill>
                          <a:effectLst/>
                          <a:latin typeface="Meiryo UI" panose="020B0604030504040204" pitchFamily="50" charset="-128"/>
                          <a:ea typeface="Meiryo UI" panose="020B0604030504040204" pitchFamily="50" charset="-128"/>
                        </a:rPr>
                        <a:t>0</a:t>
                      </a:r>
                      <a:endParaRPr lang="en-US" altLang="ja-JP" sz="900" b="1" i="0" u="none" strike="noStrike" dirty="0">
                        <a:solidFill>
                          <a:srgbClr val="FF0000"/>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4230997905"/>
                  </a:ext>
                </a:extLst>
              </a:tr>
            </a:tbl>
          </a:graphicData>
        </a:graphic>
      </p:graphicFrame>
      <p:cxnSp>
        <p:nvCxnSpPr>
          <p:cNvPr id="8" name="直線コネクタ 7">
            <a:extLst>
              <a:ext uri="{FF2B5EF4-FFF2-40B4-BE49-F238E27FC236}">
                <a16:creationId xmlns:a16="http://schemas.microsoft.com/office/drawing/2014/main" id="{6D00887C-4655-41DB-9525-6E595E304417}"/>
              </a:ext>
            </a:extLst>
          </p:cNvPr>
          <p:cNvCxnSpPr/>
          <p:nvPr/>
        </p:nvCxnSpPr>
        <p:spPr>
          <a:xfrm>
            <a:off x="651933" y="5458259"/>
            <a:ext cx="0" cy="21440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DF54D34D-E54E-5FE0-40E5-EF6C461D43B7}"/>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184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93C82B8B-6E52-4525-8D17-B0CC205BCCA1}"/>
              </a:ext>
            </a:extLst>
          </p:cNvPr>
          <p:cNvGraphicFramePr>
            <a:graphicFrameLocks noGrp="1"/>
          </p:cNvGraphicFramePr>
          <p:nvPr>
            <p:extLst>
              <p:ext uri="{D42A27DB-BD31-4B8C-83A1-F6EECF244321}">
                <p14:modId xmlns:p14="http://schemas.microsoft.com/office/powerpoint/2010/main" val="73254462"/>
              </p:ext>
            </p:extLst>
          </p:nvPr>
        </p:nvGraphicFramePr>
        <p:xfrm>
          <a:off x="406423" y="2122620"/>
          <a:ext cx="9269230" cy="4422608"/>
        </p:xfrm>
        <a:graphic>
          <a:graphicData uri="http://schemas.openxmlformats.org/drawingml/2006/table">
            <a:tbl>
              <a:tblPr>
                <a:tableStyleId>{5940675A-B579-460E-94D1-54222C63F5DA}</a:tableStyleId>
              </a:tblPr>
              <a:tblGrid>
                <a:gridCol w="1042618">
                  <a:extLst>
                    <a:ext uri="{9D8B030D-6E8A-4147-A177-3AD203B41FA5}">
                      <a16:colId xmlns:a16="http://schemas.microsoft.com/office/drawing/2014/main" val="3961184003"/>
                    </a:ext>
                  </a:extLst>
                </a:gridCol>
                <a:gridCol w="758432">
                  <a:extLst>
                    <a:ext uri="{9D8B030D-6E8A-4147-A177-3AD203B41FA5}">
                      <a16:colId xmlns:a16="http://schemas.microsoft.com/office/drawing/2014/main" val="2906586611"/>
                    </a:ext>
                  </a:extLst>
                </a:gridCol>
                <a:gridCol w="676990">
                  <a:extLst>
                    <a:ext uri="{9D8B030D-6E8A-4147-A177-3AD203B41FA5}">
                      <a16:colId xmlns:a16="http://schemas.microsoft.com/office/drawing/2014/main" val="3115422555"/>
                    </a:ext>
                  </a:extLst>
                </a:gridCol>
                <a:gridCol w="676990">
                  <a:extLst>
                    <a:ext uri="{9D8B030D-6E8A-4147-A177-3AD203B41FA5}">
                      <a16:colId xmlns:a16="http://schemas.microsoft.com/office/drawing/2014/main" val="3047993944"/>
                    </a:ext>
                  </a:extLst>
                </a:gridCol>
                <a:gridCol w="681248">
                  <a:extLst>
                    <a:ext uri="{9D8B030D-6E8A-4147-A177-3AD203B41FA5}">
                      <a16:colId xmlns:a16="http://schemas.microsoft.com/office/drawing/2014/main" val="2265478470"/>
                    </a:ext>
                  </a:extLst>
                </a:gridCol>
                <a:gridCol w="676990">
                  <a:extLst>
                    <a:ext uri="{9D8B030D-6E8A-4147-A177-3AD203B41FA5}">
                      <a16:colId xmlns:a16="http://schemas.microsoft.com/office/drawing/2014/main" val="4090841075"/>
                    </a:ext>
                  </a:extLst>
                </a:gridCol>
                <a:gridCol w="681248">
                  <a:extLst>
                    <a:ext uri="{9D8B030D-6E8A-4147-A177-3AD203B41FA5}">
                      <a16:colId xmlns:a16="http://schemas.microsoft.com/office/drawing/2014/main" val="2978439336"/>
                    </a:ext>
                  </a:extLst>
                </a:gridCol>
                <a:gridCol w="676990">
                  <a:extLst>
                    <a:ext uri="{9D8B030D-6E8A-4147-A177-3AD203B41FA5}">
                      <a16:colId xmlns:a16="http://schemas.microsoft.com/office/drawing/2014/main" val="2545108778"/>
                    </a:ext>
                  </a:extLst>
                </a:gridCol>
                <a:gridCol w="681248">
                  <a:extLst>
                    <a:ext uri="{9D8B030D-6E8A-4147-A177-3AD203B41FA5}">
                      <a16:colId xmlns:a16="http://schemas.microsoft.com/office/drawing/2014/main" val="3845799308"/>
                    </a:ext>
                  </a:extLst>
                </a:gridCol>
                <a:gridCol w="676990">
                  <a:extLst>
                    <a:ext uri="{9D8B030D-6E8A-4147-A177-3AD203B41FA5}">
                      <a16:colId xmlns:a16="http://schemas.microsoft.com/office/drawing/2014/main" val="4290923506"/>
                    </a:ext>
                  </a:extLst>
                </a:gridCol>
                <a:gridCol w="681248">
                  <a:extLst>
                    <a:ext uri="{9D8B030D-6E8A-4147-A177-3AD203B41FA5}">
                      <a16:colId xmlns:a16="http://schemas.microsoft.com/office/drawing/2014/main" val="1379703365"/>
                    </a:ext>
                  </a:extLst>
                </a:gridCol>
                <a:gridCol w="676990">
                  <a:extLst>
                    <a:ext uri="{9D8B030D-6E8A-4147-A177-3AD203B41FA5}">
                      <a16:colId xmlns:a16="http://schemas.microsoft.com/office/drawing/2014/main" val="1812636121"/>
                    </a:ext>
                  </a:extLst>
                </a:gridCol>
                <a:gridCol w="681248">
                  <a:extLst>
                    <a:ext uri="{9D8B030D-6E8A-4147-A177-3AD203B41FA5}">
                      <a16:colId xmlns:a16="http://schemas.microsoft.com/office/drawing/2014/main" val="3730499983"/>
                    </a:ext>
                  </a:extLst>
                </a:gridCol>
              </a:tblGrid>
              <a:tr h="578259">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リソース名</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ctr" fontAlgn="ctr"/>
                      <a:r>
                        <a:rPr lang="ja-JP" altLang="en-US" sz="1050" b="0" u="none" strike="noStrike" dirty="0">
                          <a:solidFill>
                            <a:schemeClr val="tx1"/>
                          </a:solidFill>
                          <a:effectLst/>
                          <a:latin typeface="Meiryo UI" panose="020B0604030504040204" pitchFamily="50" charset="-128"/>
                          <a:ea typeface="Meiryo UI" panose="020B0604030504040204" pitchFamily="50" charset="-128"/>
                        </a:rPr>
                        <a:t>再エネ発電設備</a:t>
                      </a:r>
                      <a:endParaRPr lang="en-US" altLang="ja-JP" sz="1050" b="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1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u="none" strike="noStrike" dirty="0">
                          <a:solidFill>
                            <a:schemeClr val="tx1"/>
                          </a:solidFill>
                          <a:effectLst/>
                          <a:latin typeface="Meiryo UI" panose="020B0604030504040204" pitchFamily="50" charset="-128"/>
                          <a:ea typeface="Meiryo UI" panose="020B0604030504040204" pitchFamily="50" charset="-128"/>
                        </a:rPr>
                        <a:t>太陽光発電</a:t>
                      </a:r>
                      <a:r>
                        <a:rPr lang="en-US" altLang="ja-JP" sz="1100" b="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業務用・産業用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蓄電システム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en-US" sz="1100" u="none" strike="noStrike" dirty="0">
                          <a:effectLst/>
                          <a:latin typeface="Meiryo UI" panose="020B0604030504040204" pitchFamily="50" charset="-128"/>
                          <a:ea typeface="Meiryo UI" panose="020B0604030504040204" pitchFamily="50" charset="-128"/>
                        </a:rPr>
                        <a:t>EV</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業務用・産業用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燃料電池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b="0" u="none" strike="noStrike" dirty="0">
                          <a:solidFill>
                            <a:srgbClr val="000000"/>
                          </a:solidFill>
                          <a:effectLst/>
                          <a:latin typeface="Meiryo UI" panose="020B0604030504040204" pitchFamily="50" charset="-128"/>
                          <a:ea typeface="Meiryo UI" panose="020B0604030504040204" pitchFamily="50" charset="-128"/>
                        </a:rPr>
                        <a:t>自家発電設備</a:t>
                      </a:r>
                      <a:endParaRPr lang="en-US" altLang="ja-JP" sz="1100" b="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100" b="0" u="none" strike="noStrike" dirty="0">
                          <a:solidFill>
                            <a:srgbClr val="000000"/>
                          </a:solidFill>
                          <a:effectLst/>
                          <a:latin typeface="Meiryo UI" panose="020B0604030504040204" pitchFamily="50" charset="-128"/>
                          <a:ea typeface="Meiryo UI" panose="020B0604030504040204" pitchFamily="50" charset="-128"/>
                        </a:rPr>
                        <a:t>[CGS]</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その他</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風力発電設備</a:t>
                      </a:r>
                      <a:r>
                        <a:rPr lang="en-US" altLang="ja-JP" sz="1100" u="none" strike="noStrike" dirty="0">
                          <a:effectLst/>
                          <a:latin typeface="Meiryo UI" panose="020B0604030504040204" pitchFamily="50" charset="-128"/>
                          <a:ea typeface="Meiryo UI" panose="020B0604030504040204" pitchFamily="50" charset="-128"/>
                        </a:rPr>
                        <a:t>]</a:t>
                      </a:r>
                    </a:p>
                  </a:txBody>
                  <a:tcPr marL="0" marR="0" marT="0" marB="0" anchor="ctr"/>
                </a:tc>
                <a:tc hMerge="1">
                  <a:txBody>
                    <a:bodyPr/>
                    <a:lstStyle/>
                    <a:p>
                      <a:endParaRPr kumimoji="1" lang="ja-JP" altLang="en-US"/>
                    </a:p>
                  </a:txBody>
                  <a:tcPr/>
                </a:tc>
                <a:extLst>
                  <a:ext uri="{0D108BD9-81ED-4DB2-BD59-A6C34878D82A}">
                    <a16:rowId xmlns:a16="http://schemas.microsoft.com/office/drawing/2014/main" val="3780571164"/>
                  </a:ext>
                </a:extLst>
              </a:tr>
              <a:tr h="679033">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供給</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区域</a:t>
                      </a:r>
                    </a:p>
                  </a:txBody>
                  <a:tcPr marL="0" marR="0" marT="0" marB="0" anchor="ctr"/>
                </a:tc>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rPr>
                        <a:t>台数</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rPr>
                        <a:t>設備</a:t>
                      </a:r>
                      <a:br>
                        <a:rPr lang="ja-JP" altLang="en-US" sz="1100" u="none" strike="noStrike" dirty="0">
                          <a:solidFill>
                            <a:schemeClr val="tx1"/>
                          </a:solidFill>
                          <a:effectLst/>
                          <a:latin typeface="Meiryo UI" panose="020B0604030504040204" pitchFamily="50" charset="-128"/>
                          <a:ea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rPr>
                        <a:t>出力</a:t>
                      </a:r>
                      <a:br>
                        <a:rPr lang="ja-JP" altLang="en-US" sz="1100" u="none" strike="noStrike" dirty="0">
                          <a:solidFill>
                            <a:schemeClr val="tx1"/>
                          </a:solidFill>
                          <a:effectLst/>
                          <a:latin typeface="Meiryo UI" panose="020B0604030504040204" pitchFamily="50" charset="-128"/>
                          <a:ea typeface="Meiryo UI" panose="020B0604030504040204" pitchFamily="50" charset="-128"/>
                        </a:rPr>
                      </a:br>
                      <a:r>
                        <a:rPr lang="en-US" altLang="ja-JP" sz="1100" u="none" strike="noStrike" dirty="0">
                          <a:solidFill>
                            <a:schemeClr val="tx1"/>
                          </a:solidFill>
                          <a:effectLst/>
                          <a:latin typeface="Meiryo UI" panose="020B0604030504040204" pitchFamily="50" charset="-128"/>
                          <a:ea typeface="Meiryo UI" panose="020B0604030504040204" pitchFamily="50" charset="-128"/>
                        </a:rPr>
                        <a:t>(</a:t>
                      </a:r>
                      <a:r>
                        <a:rPr lang="en-US" sz="1100" u="none" strike="noStrike" dirty="0">
                          <a:solidFill>
                            <a:schemeClr val="tx1"/>
                          </a:solidFill>
                          <a:effectLst/>
                          <a:latin typeface="Meiryo UI" panose="020B0604030504040204" pitchFamily="50" charset="-128"/>
                          <a:ea typeface="Meiryo UI" panose="020B0604030504040204" pitchFamily="50" charset="-128"/>
                        </a:rPr>
                        <a:t>kW)</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68865351"/>
                  </a:ext>
                </a:extLst>
              </a:tr>
              <a:tr h="287756">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北海道</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12876534"/>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東北</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26350080"/>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東京</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FF0000"/>
                          </a:solidFill>
                          <a:effectLst/>
                          <a:latin typeface="Meiryo UI" panose="020B0604030504040204" pitchFamily="50" charset="-128"/>
                          <a:ea typeface="Meiryo UI" panose="020B0604030504040204" pitchFamily="50" charset="-128"/>
                        </a:rPr>
                        <a:t>2</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FF0000"/>
                          </a:solidFill>
                          <a:effectLst/>
                          <a:latin typeface="Meiryo UI" panose="020B0604030504040204" pitchFamily="50" charset="-128"/>
                          <a:ea typeface="Meiryo UI" panose="020B0604030504040204" pitchFamily="50" charset="-128"/>
                        </a:rPr>
                        <a:t>100,000</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FF0000"/>
                          </a:solidFill>
                          <a:effectLst/>
                          <a:latin typeface="Meiryo UI" panose="020B0604030504040204" pitchFamily="50" charset="-128"/>
                          <a:ea typeface="Meiryo UI" panose="020B0604030504040204" pitchFamily="50" charset="-128"/>
                        </a:rPr>
                        <a:t>1</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FF0000"/>
                          </a:solidFill>
                          <a:effectLst/>
                          <a:latin typeface="Meiryo UI" panose="020B0604030504040204" pitchFamily="50" charset="-128"/>
                          <a:ea typeface="Meiryo UI" panose="020B0604030504040204" pitchFamily="50" charset="-128"/>
                        </a:rPr>
                        <a:t>1,000</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543522365"/>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中部</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057817316"/>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北陸</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62162325"/>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関西</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FF0000"/>
                          </a:solidFill>
                          <a:effectLst/>
                          <a:latin typeface="Meiryo UI" panose="020B0604030504040204" pitchFamily="50" charset="-128"/>
                          <a:ea typeface="Meiryo UI" panose="020B0604030504040204" pitchFamily="50" charset="-128"/>
                        </a:rPr>
                        <a:t>2</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FF0000"/>
                          </a:solidFill>
                          <a:effectLst/>
                          <a:latin typeface="Meiryo UI" panose="020B0604030504040204" pitchFamily="50" charset="-128"/>
                          <a:ea typeface="Meiryo UI" panose="020B0604030504040204" pitchFamily="50" charset="-128"/>
                        </a:rPr>
                        <a:t>3,000</a:t>
                      </a:r>
                    </a:p>
                  </a:txBody>
                  <a:tcPr marL="0" marR="0" marT="0" marB="0" anchor="ctr"/>
                </a:tc>
                <a:extLst>
                  <a:ext uri="{0D108BD9-81ED-4DB2-BD59-A6C34878D82A}">
                    <a16:rowId xmlns:a16="http://schemas.microsoft.com/office/drawing/2014/main" val="433926312"/>
                  </a:ext>
                </a:extLst>
              </a:tr>
              <a:tr h="287756">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中国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82691293"/>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四国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687570900"/>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九州</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569993998"/>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沖縄</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974401246"/>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合計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31237417"/>
                  </a:ext>
                </a:extLst>
              </a:tr>
            </a:tbl>
          </a:graphicData>
        </a:graphic>
      </p:graphicFrame>
      <p:sp>
        <p:nvSpPr>
          <p:cNvPr id="2" name="テキスト プレースホルダー 1"/>
          <p:cNvSpPr>
            <a:spLocks noGrp="1"/>
          </p:cNvSpPr>
          <p:nvPr>
            <p:ph type="body" sz="quarter" idx="14"/>
          </p:nvPr>
        </p:nvSpPr>
        <p:spPr>
          <a:xfrm>
            <a:off x="199710" y="1038481"/>
            <a:ext cx="9505950" cy="1526258"/>
          </a:xfrm>
        </p:spPr>
        <p:txBody>
          <a:bodyPr/>
          <a:lstStyle/>
          <a:p>
            <a:pPr marL="0" indent="0">
              <a:buNone/>
            </a:pPr>
            <a:r>
              <a:rPr kumimoji="1" lang="ja-JP" altLang="en-US" sz="1800" b="1" dirty="0"/>
              <a:t>②供給区域別の実機確保計画</a:t>
            </a:r>
            <a:endParaRPr kumimoji="1" lang="en-US" altLang="ja-JP" sz="1800" b="1" dirty="0"/>
          </a:p>
          <a:p>
            <a:r>
              <a:rPr kumimoji="1" lang="ja-JP" altLang="en-US" dirty="0"/>
              <a:t>実機についてのみ記載すること。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（３）制御対象再エネ等</a:t>
            </a:r>
            <a:r>
              <a:rPr kumimoji="1" lang="en-US" altLang="ja-JP" dirty="0"/>
              <a:t>DER</a:t>
            </a:r>
            <a:r>
              <a:rPr kumimoji="1" lang="ja-JP" altLang="en-US" dirty="0"/>
              <a:t>確保計画</a:t>
            </a:r>
            <a:endParaRPr kumimoji="1" lang="ja-JP" altLang="en-US" sz="1800" dirty="0"/>
          </a:p>
        </p:txBody>
      </p:sp>
      <p:sp>
        <p:nvSpPr>
          <p:cNvPr id="9" name="テキスト ボックス 8">
            <a:extLst>
              <a:ext uri="{FF2B5EF4-FFF2-40B4-BE49-F238E27FC236}">
                <a16:creationId xmlns:a16="http://schemas.microsoft.com/office/drawing/2014/main" id="{F8150271-3DF4-4993-95BD-FCD520A04F83}"/>
              </a:ext>
            </a:extLst>
          </p:cNvPr>
          <p:cNvSpPr txBox="1"/>
          <p:nvPr/>
        </p:nvSpPr>
        <p:spPr>
          <a:xfrm>
            <a:off x="158846" y="1763196"/>
            <a:ext cx="4991124"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記載</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前ページの記載例の場合</a:t>
            </a:r>
          </a:p>
        </p:txBody>
      </p:sp>
      <p:sp>
        <p:nvSpPr>
          <p:cNvPr id="6" name="正方形/長方形 5">
            <a:extLst>
              <a:ext uri="{FF2B5EF4-FFF2-40B4-BE49-F238E27FC236}">
                <a16:creationId xmlns:a16="http://schemas.microsoft.com/office/drawing/2014/main" id="{9C814D95-4C32-BDC2-DEE6-372A461A92B6}"/>
              </a:ext>
            </a:extLst>
          </p:cNvPr>
          <p:cNvSpPr/>
          <p:nvPr/>
        </p:nvSpPr>
        <p:spPr bwMode="auto">
          <a:xfrm>
            <a:off x="8124495" y="15765"/>
            <a:ext cx="1765739" cy="1042567"/>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36872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640</TotalTime>
  <Words>2773</Words>
  <Application>Microsoft Office PowerPoint</Application>
  <PresentationFormat>A4 210 x 297 mm</PresentationFormat>
  <Paragraphs>562</Paragraphs>
  <Slides>16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HGP創英角ｺﾞｼｯｸUB</vt:lpstr>
      <vt:lpstr>Meiryo UI</vt:lpstr>
      <vt:lpstr>ＭＳ Ｐゴシック</vt:lpstr>
      <vt:lpstr>游ゴシック</vt:lpstr>
      <vt:lpstr>Arial</vt:lpstr>
      <vt:lpstr>Calibri</vt:lpstr>
      <vt:lpstr>Calibri Light</vt:lpstr>
      <vt:lpstr>Roboto</vt:lpstr>
      <vt:lpstr>Office テーマ</vt:lpstr>
      <vt:lpstr>PowerPoint プレゼンテーション</vt:lpstr>
      <vt:lpstr>1. R５年度再エネアグリゲーション実証事業概要</vt:lpstr>
      <vt:lpstr>2.実施体制・コンソーシアム体制</vt:lpstr>
      <vt:lpstr>３.実証内容</vt:lpstr>
      <vt:lpstr>３.実証内容</vt:lpstr>
      <vt:lpstr>３.実証内容</vt:lpstr>
      <vt:lpstr>３.実証内容</vt:lpstr>
      <vt:lpstr>３.実証内容</vt:lpstr>
      <vt:lpstr>３.実証内容</vt:lpstr>
      <vt:lpstr>３.実証内容</vt:lpstr>
      <vt:lpstr>３.実証内容</vt:lpstr>
      <vt:lpstr>３.実証内容</vt:lpstr>
      <vt:lpstr>３.実証内容</vt:lpstr>
      <vt:lpstr>３.実証内容</vt:lpstr>
      <vt:lpstr>４.将来性</vt:lpstr>
      <vt:lpstr>５.社会的意義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2023-04-18T05:10:52Z</cp:lastPrinted>
  <dcterms:created xsi:type="dcterms:W3CDTF">2021-04-28T02:21:12Z</dcterms:created>
  <dcterms:modified xsi:type="dcterms:W3CDTF">2023-04-21T04:36:08Z</dcterms:modified>
</cp:coreProperties>
</file>