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10"/>
  </p:notesMasterIdLst>
  <p:handoutMasterIdLst>
    <p:handoutMasterId r:id="rId11"/>
  </p:handoutMasterIdLst>
  <p:sldIdLst>
    <p:sldId id="629" r:id="rId2"/>
    <p:sldId id="637" r:id="rId3"/>
    <p:sldId id="635" r:id="rId4"/>
    <p:sldId id="632" r:id="rId5"/>
    <p:sldId id="633" r:id="rId6"/>
    <p:sldId id="634" r:id="rId7"/>
    <p:sldId id="636" r:id="rId8"/>
    <p:sldId id="531" r:id="rId9"/>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5" pos="3120" userDrawn="1">
          <p15:clr>
            <a:srgbClr val="A4A3A4"/>
          </p15:clr>
        </p15:guide>
        <p15:guide id="8" pos="398" userDrawn="1">
          <p15:clr>
            <a:srgbClr val="A4A3A4"/>
          </p15:clr>
        </p15:guide>
        <p15:guide id="12" orient="horz" pos="278" userDrawn="1">
          <p15:clr>
            <a:srgbClr val="A4A3A4"/>
          </p15:clr>
        </p15:guide>
        <p15:guide id="18" pos="5728" userDrawn="1">
          <p15:clr>
            <a:srgbClr val="A4A3A4"/>
          </p15:clr>
        </p15:guide>
        <p15:guide id="19" orient="horz" pos="4224" userDrawn="1">
          <p15:clr>
            <a:srgbClr val="A4A3A4"/>
          </p15:clr>
        </p15:guide>
        <p15:guide id="20" orient="horz" pos="686" userDrawn="1">
          <p15:clr>
            <a:srgbClr val="A4A3A4"/>
          </p15:clr>
        </p15:guide>
        <p15:guide id="21" pos="5842" userDrawn="1">
          <p15:clr>
            <a:srgbClr val="A4A3A4"/>
          </p15:clr>
        </p15:guide>
        <p15:guide id="22" pos="512" userDrawn="1">
          <p15:clr>
            <a:srgbClr val="A4A3A4"/>
          </p15:clr>
        </p15:guide>
        <p15:guide id="23" orient="horz" pos="187" userDrawn="1">
          <p15:clr>
            <a:srgbClr val="A4A3A4"/>
          </p15:clr>
        </p15:guide>
        <p15:guide id="24" orient="horz" pos="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2954D4"/>
    <a:srgbClr val="0E3ECF"/>
    <a:srgbClr val="0070C0"/>
    <a:srgbClr val="616161"/>
    <a:srgbClr val="FF0A0A"/>
    <a:srgbClr val="7639A4"/>
    <a:srgbClr val="FF6600"/>
    <a:srgbClr val="DF4440"/>
    <a:srgbClr val="D74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84" autoAdjust="0"/>
    <p:restoredTop sz="94660"/>
  </p:normalViewPr>
  <p:slideViewPr>
    <p:cSldViewPr snapToGrid="0" showGuides="1">
      <p:cViewPr varScale="1">
        <p:scale>
          <a:sx n="110" d="100"/>
          <a:sy n="110" d="100"/>
        </p:scale>
        <p:origin x="1476" y="84"/>
      </p:cViewPr>
      <p:guideLst>
        <p:guide orient="horz" pos="618"/>
        <p:guide pos="3120"/>
        <p:guide pos="398"/>
        <p:guide orient="horz" pos="278"/>
        <p:guide pos="5728"/>
        <p:guide orient="horz" pos="4224"/>
        <p:guide orient="horz" pos="686"/>
        <p:guide pos="5842"/>
        <p:guide pos="512"/>
        <p:guide orient="horz" pos="187"/>
        <p:guide orient="horz" pos="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2" d="100"/>
          <a:sy n="102" d="100"/>
        </p:scale>
        <p:origin x="147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4BA4F70-1D45-453E-AF25-0F712B12B2E2}"/>
              </a:ext>
            </a:extLst>
          </p:cNvPr>
          <p:cNvSpPr>
            <a:spLocks noGrp="1"/>
          </p:cNvSpPr>
          <p:nvPr>
            <p:ph type="hdr" sz="quarter"/>
          </p:nvPr>
        </p:nvSpPr>
        <p:spPr>
          <a:xfrm>
            <a:off x="0" y="1"/>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8368B0D-7D8F-4871-BCFC-D3736D2CB2A0}"/>
              </a:ext>
            </a:extLst>
          </p:cNvPr>
          <p:cNvSpPr>
            <a:spLocks noGrp="1"/>
          </p:cNvSpPr>
          <p:nvPr>
            <p:ph type="dt" sz="quarter" idx="1"/>
          </p:nvPr>
        </p:nvSpPr>
        <p:spPr>
          <a:xfrm>
            <a:off x="5629277" y="1"/>
            <a:ext cx="4308475" cy="341313"/>
          </a:xfrm>
          <a:prstGeom prst="rect">
            <a:avLst/>
          </a:prstGeom>
        </p:spPr>
        <p:txBody>
          <a:bodyPr vert="horz" lIns="91440" tIns="45720" rIns="91440" bIns="45720" rtlCol="0"/>
          <a:lstStyle>
            <a:lvl1pPr algn="r">
              <a:defRPr sz="1200"/>
            </a:lvl1pPr>
          </a:lstStyle>
          <a:p>
            <a:fld id="{A111D9EC-D7CF-44D2-A316-80975E504DFD}" type="datetimeFigureOut">
              <a:rPr kumimoji="1" lang="ja-JP" altLang="en-US" smtClean="0"/>
              <a:t>2024/4/8</a:t>
            </a:fld>
            <a:endParaRPr kumimoji="1" lang="ja-JP" altLang="en-US"/>
          </a:p>
        </p:txBody>
      </p:sp>
      <p:sp>
        <p:nvSpPr>
          <p:cNvPr id="4" name="フッター プレースホルダー 3">
            <a:extLst>
              <a:ext uri="{FF2B5EF4-FFF2-40B4-BE49-F238E27FC236}">
                <a16:creationId xmlns:a16="http://schemas.microsoft.com/office/drawing/2014/main" id="{0B78B416-0B32-46E5-AA61-EBD7CD2166F3}"/>
              </a:ext>
            </a:extLst>
          </p:cNvPr>
          <p:cNvSpPr>
            <a:spLocks noGrp="1"/>
          </p:cNvSpPr>
          <p:nvPr>
            <p:ph type="ftr" sz="quarter" idx="2"/>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2FAD5E3-9E2F-4F52-9C51-7F89A28528D8}"/>
              </a:ext>
            </a:extLst>
          </p:cNvPr>
          <p:cNvSpPr>
            <a:spLocks noGrp="1"/>
          </p:cNvSpPr>
          <p:nvPr>
            <p:ph type="sldNum" sz="quarter" idx="3"/>
          </p:nvPr>
        </p:nvSpPr>
        <p:spPr>
          <a:xfrm>
            <a:off x="5629277" y="6465888"/>
            <a:ext cx="4308475" cy="341312"/>
          </a:xfrm>
          <a:prstGeom prst="rect">
            <a:avLst/>
          </a:prstGeom>
        </p:spPr>
        <p:txBody>
          <a:bodyPr vert="horz" lIns="91440" tIns="45720" rIns="91440" bIns="45720" rtlCol="0" anchor="b"/>
          <a:lstStyle>
            <a:lvl1pPr algn="r">
              <a:defRPr sz="1200"/>
            </a:lvl1pPr>
          </a:lstStyle>
          <a:p>
            <a:fld id="{F40DD4C2-BFC1-4517-B240-06B201DC8B6C}" type="slidenum">
              <a:rPr kumimoji="1" lang="ja-JP" altLang="en-US" smtClean="0"/>
              <a:t>‹#›</a:t>
            </a:fld>
            <a:endParaRPr kumimoji="1" lang="ja-JP" altLang="en-US"/>
          </a:p>
        </p:txBody>
      </p:sp>
    </p:spTree>
    <p:extLst>
      <p:ext uri="{BB962C8B-B14F-4D97-AF65-F5344CB8AC3E}">
        <p14:creationId xmlns:p14="http://schemas.microsoft.com/office/powerpoint/2010/main" val="396967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7" y="1"/>
            <a:ext cx="4308475" cy="341313"/>
          </a:xfrm>
          <a:prstGeom prst="rect">
            <a:avLst/>
          </a:prstGeom>
        </p:spPr>
        <p:txBody>
          <a:bodyPr vert="horz" lIns="91440" tIns="45720" rIns="91440" bIns="45720" rtlCol="0"/>
          <a:lstStyle>
            <a:lvl1pPr algn="r">
              <a:defRPr sz="1200"/>
            </a:lvl1pPr>
          </a:lstStyle>
          <a:p>
            <a:fld id="{D4CB29D3-7BD2-4391-A4CB-1FE0656C195E}" type="datetimeFigureOut">
              <a:rPr kumimoji="1" lang="ja-JP" altLang="en-US" smtClean="0"/>
              <a:t>2024/4/8</a:t>
            </a:fld>
            <a:endParaRPr kumimoji="1" lang="ja-JP" altLang="en-US"/>
          </a:p>
        </p:txBody>
      </p:sp>
      <p:sp>
        <p:nvSpPr>
          <p:cNvPr id="4" name="スライド イメージ プレースホルダー 3"/>
          <p:cNvSpPr>
            <a:spLocks noGrp="1" noRot="1" noChangeAspect="1"/>
          </p:cNvSpPr>
          <p:nvPr>
            <p:ph type="sldImg" idx="2"/>
          </p:nvPr>
        </p:nvSpPr>
        <p:spPr>
          <a:xfrm>
            <a:off x="3309938" y="850900"/>
            <a:ext cx="3319462"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1"/>
            <a:ext cx="7951789" cy="2679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7" y="6465888"/>
            <a:ext cx="4308475" cy="341312"/>
          </a:xfrm>
          <a:prstGeom prst="rect">
            <a:avLst/>
          </a:prstGeom>
        </p:spPr>
        <p:txBody>
          <a:bodyPr vert="horz" lIns="91440" tIns="45720" rIns="91440" bIns="45720" rtlCol="0" anchor="b"/>
          <a:lstStyle>
            <a:lvl1pPr algn="r">
              <a:defRPr sz="1200"/>
            </a:lvl1pPr>
          </a:lstStyle>
          <a:p>
            <a:fld id="{FB8B1C24-80A0-4362-8D09-9FB8757EEE72}" type="slidenum">
              <a:rPr kumimoji="1" lang="ja-JP" altLang="en-US" smtClean="0"/>
              <a:t>‹#›</a:t>
            </a:fld>
            <a:endParaRPr kumimoji="1" lang="ja-JP" altLang="en-US"/>
          </a:p>
        </p:txBody>
      </p:sp>
    </p:spTree>
    <p:extLst>
      <p:ext uri="{BB962C8B-B14F-4D97-AF65-F5344CB8AC3E}">
        <p14:creationId xmlns:p14="http://schemas.microsoft.com/office/powerpoint/2010/main" val="30691423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BBB40B-93F2-46CD-BE14-78B801D8B2D8}" type="datetime1">
              <a:rPr kumimoji="1" lang="ja-JP" altLang="en-US" smtClean="0"/>
              <a:t>2024/4/8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677150" y="6536445"/>
            <a:ext cx="2228850" cy="365125"/>
          </a:xfrm>
        </p:spPr>
        <p:txBody>
          <a:bodyPr/>
          <a:lstStyle>
            <a:lvl1pPr>
              <a:defRPr sz="1400"/>
            </a:lvl1pPr>
          </a:lstStyle>
          <a:p>
            <a:r>
              <a:rPr kumimoji="1" lang="en-US" altLang="ja-JP" dirty="0"/>
              <a:t> </a:t>
            </a:r>
            <a:fld id="{5E60E626-7FCF-463F-AE06-7818448B411F}" type="slidenum">
              <a:rPr kumimoji="1" lang="ja-JP" altLang="en-US" smtClean="0"/>
              <a:pPr/>
              <a:t>‹#›</a:t>
            </a:fld>
            <a:r>
              <a:rPr kumimoji="1" lang="ja-JP" altLang="en-US" dirty="0"/>
              <a:t> </a:t>
            </a:r>
          </a:p>
        </p:txBody>
      </p:sp>
      <p:sp>
        <p:nvSpPr>
          <p:cNvPr id="7" name="Title 1">
            <a:extLst>
              <a:ext uri="{FF2B5EF4-FFF2-40B4-BE49-F238E27FC236}">
                <a16:creationId xmlns:a16="http://schemas.microsoft.com/office/drawing/2014/main" id="{369AEA46-50A2-4893-B13A-1766C2A0466B}"/>
              </a:ext>
            </a:extLst>
          </p:cNvPr>
          <p:cNvSpPr>
            <a:spLocks noGrp="1"/>
          </p:cNvSpPr>
          <p:nvPr>
            <p:ph type="title"/>
          </p:nvPr>
        </p:nvSpPr>
        <p:spPr>
          <a:xfrm>
            <a:off x="642937" y="1"/>
            <a:ext cx="8662987" cy="321554"/>
          </a:xfrm>
        </p:spPr>
        <p:txBody>
          <a:bodyPr lIns="36000" tIns="0" rIns="36000" bIns="0" anchor="b" anchorCtr="0">
            <a:noAutofit/>
          </a:bodyPr>
          <a:lstStyle>
            <a:lvl1pPr>
              <a:defRPr sz="1600">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1946911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省エネ診断">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937D407-8D56-5353-925C-861F1671BFCD}"/>
              </a:ext>
            </a:extLst>
          </p:cNvPr>
          <p:cNvSpPr>
            <a:spLocks noGrp="1"/>
          </p:cNvSpPr>
          <p:nvPr>
            <p:ph type="sldNum" sz="quarter" idx="12"/>
          </p:nvPr>
        </p:nvSpPr>
        <p:spPr>
          <a:xfrm>
            <a:off x="7677150" y="6536445"/>
            <a:ext cx="2228850" cy="365125"/>
          </a:xfrm>
        </p:spPr>
        <p:txBody>
          <a:bodyPr/>
          <a:lstStyle>
            <a:lvl1pPr>
              <a:defRPr sz="1400"/>
            </a:lvl1pPr>
          </a:lstStyle>
          <a:p>
            <a:r>
              <a:rPr kumimoji="1" lang="en-US" altLang="ja-JP" dirty="0"/>
              <a:t> </a:t>
            </a:r>
            <a:fld id="{5E60E626-7FCF-463F-AE06-7818448B411F}" type="slidenum">
              <a:rPr kumimoji="1" lang="ja-JP" altLang="en-US" smtClean="0"/>
              <a:pPr/>
              <a:t>‹#›</a:t>
            </a:fld>
            <a:r>
              <a:rPr kumimoji="1" lang="ja-JP" altLang="en-US" dirty="0"/>
              <a:t> </a:t>
            </a:r>
          </a:p>
        </p:txBody>
      </p:sp>
      <p:sp>
        <p:nvSpPr>
          <p:cNvPr id="12" name="Line 26">
            <a:extLst>
              <a:ext uri="{FF2B5EF4-FFF2-40B4-BE49-F238E27FC236}">
                <a16:creationId xmlns:a16="http://schemas.microsoft.com/office/drawing/2014/main" id="{C332962E-306B-6FA3-5FD5-784F87F1AA91}"/>
              </a:ext>
            </a:extLst>
          </p:cNvPr>
          <p:cNvSpPr>
            <a:spLocks noChangeShapeType="1"/>
          </p:cNvSpPr>
          <p:nvPr userDrawn="1"/>
        </p:nvSpPr>
        <p:spPr bwMode="auto">
          <a:xfrm>
            <a:off x="200472" y="980728"/>
            <a:ext cx="9505503" cy="0"/>
          </a:xfrm>
          <a:prstGeom prst="line">
            <a:avLst/>
          </a:prstGeom>
          <a:noFill/>
          <a:ln w="9525">
            <a:solidFill>
              <a:schemeClr val="tx1">
                <a:lumMod val="50000"/>
                <a:lumOff val="50000"/>
              </a:schemeClr>
            </a:solidFill>
            <a:prstDash val="solid"/>
            <a:round/>
            <a:headEnd/>
            <a:tailEnd/>
          </a:ln>
          <a:effectLst/>
        </p:spPr>
        <p:txBody>
          <a:bodyPr/>
          <a:lstStyle/>
          <a:p>
            <a:pPr>
              <a:defRPr/>
            </a:pPr>
            <a:endParaRPr lang="ja-JP" altLang="en-US" sz="1800" dirty="0">
              <a:solidFill>
                <a:prstClr val="black"/>
              </a:solidFill>
            </a:endParaRPr>
          </a:p>
        </p:txBody>
      </p:sp>
      <p:sp>
        <p:nvSpPr>
          <p:cNvPr id="15" name="テキスト プレースホルダー 14">
            <a:extLst>
              <a:ext uri="{FF2B5EF4-FFF2-40B4-BE49-F238E27FC236}">
                <a16:creationId xmlns:a16="http://schemas.microsoft.com/office/drawing/2014/main" id="{DD7F368F-F191-2283-7373-B6FCAAEEFC99}"/>
              </a:ext>
            </a:extLst>
          </p:cNvPr>
          <p:cNvSpPr>
            <a:spLocks noGrp="1"/>
          </p:cNvSpPr>
          <p:nvPr>
            <p:ph type="body" sz="quarter" idx="13"/>
          </p:nvPr>
        </p:nvSpPr>
        <p:spPr>
          <a:xfrm>
            <a:off x="200026" y="1073249"/>
            <a:ext cx="9505502" cy="5370682"/>
          </a:xfrm>
        </p:spPr>
        <p:txBody>
          <a:bodyPr>
            <a:normAutofit/>
          </a:bodyPr>
          <a:lstStyle>
            <a:lvl1pPr marL="361950" indent="-361950">
              <a:buFont typeface="Wingdings" panose="05000000000000000000" pitchFamily="2" charset="2"/>
              <a:buChar char="l"/>
              <a:defRPr sz="1800">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p:txBody>
      </p:sp>
      <p:sp>
        <p:nvSpPr>
          <p:cNvPr id="18" name="タイトル 17">
            <a:extLst>
              <a:ext uri="{FF2B5EF4-FFF2-40B4-BE49-F238E27FC236}">
                <a16:creationId xmlns:a16="http://schemas.microsoft.com/office/drawing/2014/main" id="{6C34DA82-DE63-2D17-02D8-79CA9E09CED3}"/>
              </a:ext>
            </a:extLst>
          </p:cNvPr>
          <p:cNvSpPr>
            <a:spLocks noGrp="1"/>
          </p:cNvSpPr>
          <p:nvPr>
            <p:ph type="title"/>
          </p:nvPr>
        </p:nvSpPr>
        <p:spPr>
          <a:xfrm>
            <a:off x="200025" y="97709"/>
            <a:ext cx="9505503" cy="316360"/>
          </a:xfrm>
        </p:spPr>
        <p:txBody>
          <a:bodyPr>
            <a:noAutofit/>
          </a:bodyPr>
          <a:lstStyle>
            <a:lvl1pPr>
              <a:defRPr sz="1800" b="1">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20" name="テキスト プレースホルダー 19">
            <a:extLst>
              <a:ext uri="{FF2B5EF4-FFF2-40B4-BE49-F238E27FC236}">
                <a16:creationId xmlns:a16="http://schemas.microsoft.com/office/drawing/2014/main" id="{6CEA2050-9586-8E7D-79F6-B2720511A92B}"/>
              </a:ext>
            </a:extLst>
          </p:cNvPr>
          <p:cNvSpPr>
            <a:spLocks noGrp="1"/>
          </p:cNvSpPr>
          <p:nvPr>
            <p:ph type="body" sz="quarter" idx="14"/>
          </p:nvPr>
        </p:nvSpPr>
        <p:spPr>
          <a:xfrm>
            <a:off x="200025" y="506583"/>
            <a:ext cx="9505503" cy="381625"/>
          </a:xfrm>
        </p:spPr>
        <p:txBody>
          <a:bodyPr>
            <a:noAutofit/>
          </a:bodyPr>
          <a:lstStyle>
            <a:lvl1pPr marL="0" indent="0">
              <a:buNone/>
              <a:defRPr sz="2400" b="1">
                <a:latin typeface="Meiryo UI" panose="020B0604030504040204" pitchFamily="50" charset="-128"/>
                <a:ea typeface="Meiryo UI"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26230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DBE6C8-73A2-46FC-9315-347C6320D2CF}" type="datetime1">
              <a:rPr kumimoji="1" lang="ja-JP" altLang="en-US" smtClean="0"/>
              <a:t>2024/4/8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60E626-7FCF-463F-AE06-7818448B411F}" type="slidenum">
              <a:rPr kumimoji="1" lang="ja-JP" altLang="en-US" smtClean="0"/>
              <a:t>‹#›</a:t>
            </a:fld>
            <a:endParaRPr kumimoji="1" lang="ja-JP" altLang="en-US"/>
          </a:p>
        </p:txBody>
      </p:sp>
    </p:spTree>
    <p:extLst>
      <p:ext uri="{BB962C8B-B14F-4D97-AF65-F5344CB8AC3E}">
        <p14:creationId xmlns:p14="http://schemas.microsoft.com/office/powerpoint/2010/main" val="25876721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EDB6D-D3BC-43BE-9D2D-13F610123629}" type="datetime1">
              <a:rPr kumimoji="1" lang="ja-JP" altLang="en-US" smtClean="0"/>
              <a:t>2024/4/8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0E626-7FCF-463F-AE06-7818448B411F}" type="slidenum">
              <a:rPr kumimoji="1" lang="ja-JP" altLang="en-US" smtClean="0"/>
              <a:t>‹#›</a:t>
            </a:fld>
            <a:endParaRPr kumimoji="1" lang="ja-JP" altLang="en-US"/>
          </a:p>
        </p:txBody>
      </p:sp>
    </p:spTree>
    <p:extLst>
      <p:ext uri="{BB962C8B-B14F-4D97-AF65-F5344CB8AC3E}">
        <p14:creationId xmlns:p14="http://schemas.microsoft.com/office/powerpoint/2010/main" val="2603815297"/>
      </p:ext>
    </p:extLst>
  </p:cSld>
  <p:clrMap bg1="lt1" tx1="dk1" bg2="lt2" tx2="dk2" accent1="accent1" accent2="accent2" accent3="accent3" accent4="accent4" accent5="accent5" accent6="accent6" hlink="hlink" folHlink="folHlink"/>
  <p:sldLayoutIdLst>
    <p:sldLayoutId id="2147483666" r:id="rId1"/>
    <p:sldLayoutId id="2147483673" r:id="rId2"/>
    <p:sldLayoutId id="2147483661"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ロゴ, 会社名&#10;&#10;自動的に生成された説明">
            <a:extLst>
              <a:ext uri="{FF2B5EF4-FFF2-40B4-BE49-F238E27FC236}">
                <a16:creationId xmlns:a16="http://schemas.microsoft.com/office/drawing/2014/main" id="{67EB4351-47D9-4787-A414-661CD433E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99" y="5238817"/>
            <a:ext cx="3140383" cy="1557649"/>
          </a:xfrm>
          <a:prstGeom prst="rect">
            <a:avLst/>
          </a:prstGeom>
        </p:spPr>
      </p:pic>
      <p:sp>
        <p:nvSpPr>
          <p:cNvPr id="11" name="字幕 2">
            <a:extLst>
              <a:ext uri="{FF2B5EF4-FFF2-40B4-BE49-F238E27FC236}">
                <a16:creationId xmlns:a16="http://schemas.microsoft.com/office/drawing/2014/main" id="{C82F7ECE-DD80-4AC2-999E-7A8C1048CED2}"/>
              </a:ext>
            </a:extLst>
          </p:cNvPr>
          <p:cNvSpPr txBox="1">
            <a:spLocks/>
          </p:cNvSpPr>
          <p:nvPr/>
        </p:nvSpPr>
        <p:spPr>
          <a:xfrm>
            <a:off x="2388990" y="3886517"/>
            <a:ext cx="5128021" cy="623086"/>
          </a:xfrm>
          <a:prstGeom prst="rect">
            <a:avLst/>
          </a:prstGeom>
        </p:spPr>
        <p:txBody>
          <a:bodyPr vert="horz" lIns="91440" tIns="45720" rIns="91440" bIns="45720" rtlCol="0" anchor="b"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t>【</a:t>
            </a:r>
            <a:r>
              <a:rPr lang="ja-JP" altLang="en-US" sz="2800" u="sng" dirty="0">
                <a:solidFill>
                  <a:schemeClr val="bg1">
                    <a:lumMod val="65000"/>
                  </a:schemeClr>
                </a:solidFill>
                <a:latin typeface="Meiryo UI" panose="020B0604030504040204" pitchFamily="50" charset="-128"/>
                <a:ea typeface="Meiryo UI" panose="020B0604030504040204" pitchFamily="50" charset="-128"/>
              </a:rPr>
              <a:t>　事業者名　</a:t>
            </a:r>
            <a:r>
              <a:rPr lang="en-US" altLang="ja-JP" sz="2800" dirty="0"/>
              <a:t>】</a:t>
            </a:r>
          </a:p>
        </p:txBody>
      </p:sp>
      <p:sp>
        <p:nvSpPr>
          <p:cNvPr id="13" name="テキスト ボックス 12">
            <a:extLst>
              <a:ext uri="{FF2B5EF4-FFF2-40B4-BE49-F238E27FC236}">
                <a16:creationId xmlns:a16="http://schemas.microsoft.com/office/drawing/2014/main" id="{F53C51AF-09C3-EB6A-B82A-66358CC43805}"/>
              </a:ext>
            </a:extLst>
          </p:cNvPr>
          <p:cNvSpPr txBox="1"/>
          <p:nvPr/>
        </p:nvSpPr>
        <p:spPr>
          <a:xfrm>
            <a:off x="466196" y="1790601"/>
            <a:ext cx="7050814" cy="1323439"/>
          </a:xfrm>
          <a:prstGeom prst="rect">
            <a:avLst/>
          </a:prstGeom>
          <a:noFill/>
        </p:spPr>
        <p:txBody>
          <a:bodyPr wrap="square" rtlCol="0">
            <a:spAutoFit/>
          </a:bodyPr>
          <a:lstStyle/>
          <a:p>
            <a:r>
              <a:rPr lang="ja-JP" altLang="en-US" sz="4000" b="1" dirty="0">
                <a:solidFill>
                  <a:schemeClr val="accent4">
                    <a:lumMod val="75000"/>
                  </a:schemeClr>
                </a:solidFill>
                <a:latin typeface="Meiryo UI" panose="020B0604030504040204" pitchFamily="50" charset="-128"/>
                <a:ea typeface="Meiryo UI" panose="020B0604030504040204" pitchFamily="50" charset="-128"/>
              </a:rPr>
              <a:t>自治体様向け</a:t>
            </a:r>
            <a:endParaRPr lang="en-US" altLang="ja-JP" sz="4000" b="1" dirty="0">
              <a:solidFill>
                <a:schemeClr val="accent4">
                  <a:lumMod val="75000"/>
                </a:schemeClr>
              </a:solidFill>
              <a:latin typeface="Meiryo UI" panose="020B0604030504040204" pitchFamily="50" charset="-128"/>
              <a:ea typeface="Meiryo UI" panose="020B0604030504040204" pitchFamily="50" charset="-128"/>
            </a:endParaRPr>
          </a:p>
          <a:p>
            <a:r>
              <a:rPr kumimoji="1" lang="ja-JP" altLang="en-US" sz="4000" b="1" dirty="0">
                <a:latin typeface="Meiryo UI" panose="020B0604030504040204" pitchFamily="50" charset="-128"/>
                <a:ea typeface="Meiryo UI" panose="020B0604030504040204" pitchFamily="50" charset="-128"/>
              </a:rPr>
              <a:t>省エネお助け隊との連携依頼</a:t>
            </a:r>
            <a:endParaRPr kumimoji="1" lang="ja-JP" altLang="en-US" sz="4000" b="1" dirty="0"/>
          </a:p>
        </p:txBody>
      </p:sp>
      <p:sp>
        <p:nvSpPr>
          <p:cNvPr id="28" name="楕円 27">
            <a:extLst>
              <a:ext uri="{FF2B5EF4-FFF2-40B4-BE49-F238E27FC236}">
                <a16:creationId xmlns:a16="http://schemas.microsoft.com/office/drawing/2014/main" id="{4744AD82-FD95-A6DD-036A-DEB299FBCA82}"/>
              </a:ext>
            </a:extLst>
          </p:cNvPr>
          <p:cNvSpPr/>
          <p:nvPr/>
        </p:nvSpPr>
        <p:spPr>
          <a:xfrm>
            <a:off x="7756476" y="2131531"/>
            <a:ext cx="1399063" cy="1399063"/>
          </a:xfrm>
          <a:prstGeom prst="ellipse">
            <a:avLst/>
          </a:prstGeom>
          <a:noFill/>
          <a:ln w="34925">
            <a:solidFill>
              <a:srgbClr val="C28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29" name="楕円 28">
            <a:extLst>
              <a:ext uri="{FF2B5EF4-FFF2-40B4-BE49-F238E27FC236}">
                <a16:creationId xmlns:a16="http://schemas.microsoft.com/office/drawing/2014/main" id="{215526CE-8CB1-DC7D-3F88-B10704861CBB}"/>
              </a:ext>
            </a:extLst>
          </p:cNvPr>
          <p:cNvSpPr/>
          <p:nvPr/>
        </p:nvSpPr>
        <p:spPr>
          <a:xfrm>
            <a:off x="8852991" y="4924421"/>
            <a:ext cx="628793" cy="628793"/>
          </a:xfrm>
          <a:prstGeom prst="ellipse">
            <a:avLst/>
          </a:prstGeom>
          <a:noFill/>
          <a:ln w="349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30" name="楕円 29">
            <a:extLst>
              <a:ext uri="{FF2B5EF4-FFF2-40B4-BE49-F238E27FC236}">
                <a16:creationId xmlns:a16="http://schemas.microsoft.com/office/drawing/2014/main" id="{0EC612CA-8465-CB6E-3CE2-7D68AEDD5D55}"/>
              </a:ext>
            </a:extLst>
          </p:cNvPr>
          <p:cNvSpPr/>
          <p:nvPr/>
        </p:nvSpPr>
        <p:spPr>
          <a:xfrm>
            <a:off x="7158812" y="3113186"/>
            <a:ext cx="1252607" cy="1252607"/>
          </a:xfrm>
          <a:prstGeom prst="ellipse">
            <a:avLst/>
          </a:prstGeom>
          <a:noFill/>
          <a:ln w="349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32" name="楕円 31">
            <a:extLst>
              <a:ext uri="{FF2B5EF4-FFF2-40B4-BE49-F238E27FC236}">
                <a16:creationId xmlns:a16="http://schemas.microsoft.com/office/drawing/2014/main" id="{A09CB95B-E4EE-C9E1-B92E-C04CBB61C534}"/>
              </a:ext>
            </a:extLst>
          </p:cNvPr>
          <p:cNvSpPr/>
          <p:nvPr/>
        </p:nvSpPr>
        <p:spPr>
          <a:xfrm>
            <a:off x="8027579" y="3903581"/>
            <a:ext cx="1057433" cy="1057433"/>
          </a:xfrm>
          <a:prstGeom prst="ellipse">
            <a:avLst/>
          </a:prstGeom>
          <a:noFill/>
          <a:ln w="34925">
            <a:solidFill>
              <a:srgbClr val="D74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solidFill>
                <a:schemeClr val="bg1">
                  <a:lumMod val="85000"/>
                </a:schemeClr>
              </a:solidFill>
            </a:endParaRPr>
          </a:p>
        </p:txBody>
      </p:sp>
      <p:sp>
        <p:nvSpPr>
          <p:cNvPr id="33" name="楕円 32">
            <a:extLst>
              <a:ext uri="{FF2B5EF4-FFF2-40B4-BE49-F238E27FC236}">
                <a16:creationId xmlns:a16="http://schemas.microsoft.com/office/drawing/2014/main" id="{12048985-426F-3584-967D-FFC3CC0FE822}"/>
              </a:ext>
            </a:extLst>
          </p:cNvPr>
          <p:cNvSpPr/>
          <p:nvPr/>
        </p:nvSpPr>
        <p:spPr>
          <a:xfrm>
            <a:off x="8015427" y="1159912"/>
            <a:ext cx="1151961" cy="1151961"/>
          </a:xfrm>
          <a:prstGeom prst="ellipse">
            <a:avLst/>
          </a:prstGeom>
          <a:noFill/>
          <a:ln w="34925">
            <a:solidFill>
              <a:srgbClr val="EAC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34" name="楕円 33">
            <a:extLst>
              <a:ext uri="{FF2B5EF4-FFF2-40B4-BE49-F238E27FC236}">
                <a16:creationId xmlns:a16="http://schemas.microsoft.com/office/drawing/2014/main" id="{66C8F886-42A3-8DBD-F952-25E455AEF8D6}"/>
              </a:ext>
            </a:extLst>
          </p:cNvPr>
          <p:cNvSpPr/>
          <p:nvPr/>
        </p:nvSpPr>
        <p:spPr>
          <a:xfrm>
            <a:off x="7577023" y="656007"/>
            <a:ext cx="1024041" cy="1024041"/>
          </a:xfrm>
          <a:prstGeom prst="ellipse">
            <a:avLst/>
          </a:prstGeom>
          <a:noFill/>
          <a:ln w="34925">
            <a:solidFill>
              <a:srgbClr val="EA9D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grpSp>
        <p:nvGrpSpPr>
          <p:cNvPr id="35" name="グループ化 34">
            <a:extLst>
              <a:ext uri="{FF2B5EF4-FFF2-40B4-BE49-F238E27FC236}">
                <a16:creationId xmlns:a16="http://schemas.microsoft.com/office/drawing/2014/main" id="{9085E0DE-7257-4446-63DF-5ABAAC1EFA29}"/>
              </a:ext>
            </a:extLst>
          </p:cNvPr>
          <p:cNvGrpSpPr/>
          <p:nvPr/>
        </p:nvGrpSpPr>
        <p:grpSpPr>
          <a:xfrm>
            <a:off x="314499" y="330207"/>
            <a:ext cx="1024041" cy="1036374"/>
            <a:chOff x="1283758" y="1574705"/>
            <a:chExt cx="439398" cy="444690"/>
          </a:xfrm>
        </p:grpSpPr>
        <p:sp>
          <p:nvSpPr>
            <p:cNvPr id="36" name="正方形/長方形 35">
              <a:extLst>
                <a:ext uri="{FF2B5EF4-FFF2-40B4-BE49-F238E27FC236}">
                  <a16:creationId xmlns:a16="http://schemas.microsoft.com/office/drawing/2014/main" id="{93EC9784-4E4D-5C00-9522-C313F4732170}"/>
                </a:ext>
              </a:extLst>
            </p:cNvPr>
            <p:cNvSpPr/>
            <p:nvPr/>
          </p:nvSpPr>
          <p:spPr>
            <a:xfrm>
              <a:off x="1283758" y="1574705"/>
              <a:ext cx="304895" cy="304895"/>
            </a:xfrm>
            <a:prstGeom prst="ellipse">
              <a:avLst/>
            </a:prstGeom>
            <a:noFill/>
            <a:ln w="34925">
              <a:solidFill>
                <a:srgbClr val="E99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37" name="正方形/長方形 36">
              <a:extLst>
                <a:ext uri="{FF2B5EF4-FFF2-40B4-BE49-F238E27FC236}">
                  <a16:creationId xmlns:a16="http://schemas.microsoft.com/office/drawing/2014/main" id="{F9016423-5ED7-E510-6491-22F97370E43E}"/>
                </a:ext>
              </a:extLst>
            </p:cNvPr>
            <p:cNvSpPr/>
            <p:nvPr/>
          </p:nvSpPr>
          <p:spPr>
            <a:xfrm>
              <a:off x="1418261" y="1714500"/>
              <a:ext cx="304895" cy="304895"/>
            </a:xfrm>
            <a:prstGeom prst="ellipse">
              <a:avLst/>
            </a:prstGeom>
            <a:noFill/>
            <a:ln w="34925">
              <a:solidFill>
                <a:srgbClr val="C28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grpSp>
      <p:pic>
        <p:nvPicPr>
          <p:cNvPr id="2" name="Picture 2" descr="SII-4">
            <a:extLst>
              <a:ext uri="{FF2B5EF4-FFF2-40B4-BE49-F238E27FC236}">
                <a16:creationId xmlns:a16="http://schemas.microsoft.com/office/drawing/2014/main" id="{360BF219-C648-31C5-214F-E7E60EA0DE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4071" y="5988179"/>
            <a:ext cx="32877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18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C2BB53A-CE02-3F01-B6D8-B0B50EBAD99F}"/>
              </a:ext>
            </a:extLst>
          </p:cNvPr>
          <p:cNvSpPr>
            <a:spLocks noGrp="1"/>
          </p:cNvSpPr>
          <p:nvPr>
            <p:ph type="sldNum" sz="quarter" idx="12"/>
          </p:nvPr>
        </p:nvSpPr>
        <p:spPr/>
        <p:txBody>
          <a:bodyPr/>
          <a:lstStyle/>
          <a:p>
            <a:fld id="{5E60E626-7FCF-463F-AE06-7818448B411F}" type="slidenum">
              <a:rPr kumimoji="1" lang="ja-JP" altLang="en-US" smtClean="0"/>
              <a:t>1</a:t>
            </a:fld>
            <a:endParaRPr kumimoji="1" lang="ja-JP" altLang="en-US"/>
          </a:p>
        </p:txBody>
      </p:sp>
    </p:spTree>
    <p:extLst>
      <p:ext uri="{BB962C8B-B14F-4D97-AF65-F5344CB8AC3E}">
        <p14:creationId xmlns:p14="http://schemas.microsoft.com/office/powerpoint/2010/main" val="403429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6" y="0"/>
            <a:ext cx="99035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85908"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61028A2-016B-95A7-38BE-3200D0F5DDF8}"/>
              </a:ext>
            </a:extLst>
          </p:cNvPr>
          <p:cNvSpPr>
            <a:spLocks noGrp="1"/>
          </p:cNvSpPr>
          <p:nvPr>
            <p:ph type="ctrTitle"/>
          </p:nvPr>
        </p:nvSpPr>
        <p:spPr>
          <a:xfrm>
            <a:off x="558052" y="1153572"/>
            <a:ext cx="2600325" cy="4461163"/>
          </a:xfrm>
        </p:spPr>
        <p:txBody>
          <a:bodyPr vert="horz" lIns="91440" tIns="45720" rIns="91440" bIns="45720" rtlCol="0" anchor="ctr">
            <a:normAutofit/>
          </a:bodyPr>
          <a:lstStyle/>
          <a:p>
            <a:pPr algn="l"/>
            <a:r>
              <a:rPr kumimoji="1" lang="en-US" altLang="ja-JP" sz="4400" kern="1200">
                <a:solidFill>
                  <a:srgbClr val="FFFFFF"/>
                </a:solidFill>
                <a:latin typeface="+mj-lt"/>
                <a:ea typeface="+mj-ea"/>
                <a:cs typeface="+mj-cs"/>
              </a:rPr>
              <a:t>【</a:t>
            </a:r>
            <a:r>
              <a:rPr lang="ja-JP" altLang="en-US" sz="4400" kern="1200">
                <a:solidFill>
                  <a:srgbClr val="FFFFFF"/>
                </a:solidFill>
                <a:latin typeface="+mj-lt"/>
                <a:ea typeface="+mj-ea"/>
                <a:cs typeface="+mj-cs"/>
              </a:rPr>
              <a:t>目次</a:t>
            </a:r>
            <a:r>
              <a:rPr kumimoji="1" lang="en-US" altLang="ja-JP" sz="4400" kern="1200">
                <a:solidFill>
                  <a:srgbClr val="FFFFFF"/>
                </a:solidFill>
                <a:latin typeface="+mj-lt"/>
                <a:ea typeface="+mj-ea"/>
                <a:cs typeface="+mj-cs"/>
              </a:rPr>
              <a:t>】</a:t>
            </a:r>
          </a:p>
        </p:txBody>
      </p:sp>
      <p:sp>
        <p:nvSpPr>
          <p:cNvPr id="26"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34701" y="2455479"/>
            <a:ext cx="3317789"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テキスト ボックス 4">
            <a:extLst>
              <a:ext uri="{FF2B5EF4-FFF2-40B4-BE49-F238E27FC236}">
                <a16:creationId xmlns:a16="http://schemas.microsoft.com/office/drawing/2014/main" id="{257C340F-BC54-2EAB-0EBE-7F9927BBC3A0}"/>
              </a:ext>
            </a:extLst>
          </p:cNvPr>
          <p:cNvSpPr txBox="1"/>
          <p:nvPr/>
        </p:nvSpPr>
        <p:spPr>
          <a:xfrm>
            <a:off x="3385908" y="636190"/>
            <a:ext cx="6362526" cy="5585619"/>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kumimoji="1" lang="ja-JP" altLang="en-US" b="1" dirty="0"/>
              <a:t>事業概要</a:t>
            </a:r>
            <a:endParaRPr kumimoji="1" lang="en-US" altLang="ja-JP" b="1" dirty="0"/>
          </a:p>
          <a:p>
            <a:pPr marL="285750" indent="-228600" defTabSz="914400">
              <a:lnSpc>
                <a:spcPct val="90000"/>
              </a:lnSpc>
              <a:spcAft>
                <a:spcPts val="600"/>
              </a:spcAft>
              <a:buFont typeface="Arial" panose="020B0604020202020204" pitchFamily="34" charset="0"/>
              <a:buChar char="•"/>
            </a:pPr>
            <a:r>
              <a:rPr kumimoji="1" lang="ja-JP" altLang="en-US" b="1" dirty="0"/>
              <a:t>自治体様にご協力・ご検討いただきたい事項</a:t>
            </a:r>
            <a:endParaRPr kumimoji="1" lang="en-US" altLang="ja-JP" b="1" dirty="0"/>
          </a:p>
          <a:p>
            <a:pPr marL="800100" lvl="1" indent="-285750" defTabSz="914400">
              <a:lnSpc>
                <a:spcPct val="90000"/>
              </a:lnSpc>
              <a:spcAft>
                <a:spcPts val="600"/>
              </a:spcAft>
              <a:buFont typeface="Wingdings" panose="05000000000000000000" pitchFamily="2" charset="2"/>
              <a:buChar char="Ø"/>
            </a:pPr>
            <a:r>
              <a:rPr kumimoji="1" lang="ja-JP" altLang="en-US" b="1" dirty="0"/>
              <a:t>省エネお助け隊の事業進捗の定期報告</a:t>
            </a:r>
            <a:endParaRPr kumimoji="1" lang="en-US" altLang="ja-JP" b="1" dirty="0"/>
          </a:p>
          <a:p>
            <a:pPr marL="800100" lvl="1" indent="-285750" defTabSz="914400">
              <a:lnSpc>
                <a:spcPct val="90000"/>
              </a:lnSpc>
              <a:spcAft>
                <a:spcPts val="600"/>
              </a:spcAft>
              <a:buFont typeface="Wingdings" panose="05000000000000000000" pitchFamily="2" charset="2"/>
              <a:buChar char="Ø"/>
            </a:pPr>
            <a:r>
              <a:rPr kumimoji="1" lang="ja-JP" altLang="en-US" b="1" dirty="0"/>
              <a:t>省エネお助け隊の連絡会への参加</a:t>
            </a:r>
            <a:endParaRPr lang="en-US" altLang="ja-JP" b="1" dirty="0"/>
          </a:p>
          <a:p>
            <a:pPr marL="800100" lvl="1" indent="-285750" defTabSz="914400">
              <a:lnSpc>
                <a:spcPct val="90000"/>
              </a:lnSpc>
              <a:spcAft>
                <a:spcPts val="600"/>
              </a:spcAft>
              <a:buFont typeface="Wingdings" panose="05000000000000000000" pitchFamily="2" charset="2"/>
              <a:buChar char="Ø"/>
            </a:pPr>
            <a:r>
              <a:rPr lang="ja-JP" altLang="en-US" b="1" dirty="0"/>
              <a:t>自治体様への省エネ関連の問い合わせを連携</a:t>
            </a:r>
          </a:p>
          <a:p>
            <a:pPr marL="800100" lvl="1" indent="-285750" defTabSz="914400">
              <a:lnSpc>
                <a:spcPct val="90000"/>
              </a:lnSpc>
              <a:spcAft>
                <a:spcPts val="600"/>
              </a:spcAft>
              <a:buFont typeface="Wingdings" panose="05000000000000000000" pitchFamily="2" charset="2"/>
              <a:buChar char="Ø"/>
            </a:pPr>
            <a:r>
              <a:rPr kumimoji="1" lang="ja-JP" altLang="en-US" b="1" dirty="0"/>
              <a:t>イベント開催等の連携（セミナー等）</a:t>
            </a:r>
          </a:p>
          <a:p>
            <a:pPr marL="800100" lvl="1" indent="-285750" defTabSz="914400">
              <a:lnSpc>
                <a:spcPct val="90000"/>
              </a:lnSpc>
              <a:spcAft>
                <a:spcPts val="600"/>
              </a:spcAft>
              <a:buFont typeface="Wingdings" panose="05000000000000000000" pitchFamily="2" charset="2"/>
              <a:buChar char="Ø"/>
            </a:pPr>
            <a:r>
              <a:rPr kumimoji="1" lang="ja-JP" altLang="en-US" b="1" dirty="0"/>
              <a:t>自治体様ホームページへの掲載（リンクバナー等）</a:t>
            </a:r>
          </a:p>
          <a:p>
            <a:pPr marL="800100" lvl="1" indent="-285750" defTabSz="914400">
              <a:lnSpc>
                <a:spcPct val="90000"/>
              </a:lnSpc>
              <a:spcAft>
                <a:spcPts val="600"/>
              </a:spcAft>
              <a:buFont typeface="Wingdings" panose="05000000000000000000" pitchFamily="2" charset="2"/>
              <a:buChar char="Ø"/>
            </a:pPr>
            <a:r>
              <a:rPr kumimoji="1" lang="ja-JP" altLang="en-US" b="1" dirty="0"/>
              <a:t>自治体様施策との連携</a:t>
            </a:r>
            <a:endParaRPr kumimoji="1" lang="en-US" altLang="ja-JP" b="1" dirty="0"/>
          </a:p>
          <a:p>
            <a:pPr marL="800100" lvl="1" indent="-285750" defTabSz="914400">
              <a:lnSpc>
                <a:spcPct val="90000"/>
              </a:lnSpc>
              <a:spcAft>
                <a:spcPts val="600"/>
              </a:spcAft>
              <a:buFont typeface="Wingdings" panose="05000000000000000000" pitchFamily="2" charset="2"/>
              <a:buChar char="Ø"/>
            </a:pPr>
            <a:r>
              <a:rPr kumimoji="1" lang="ja-JP" altLang="en-US" b="1" dirty="0"/>
              <a:t>過年度における自治体様ホームページへの掲載・</a:t>
            </a:r>
            <a:br>
              <a:rPr kumimoji="1" lang="en-US" altLang="ja-JP" b="1" dirty="0"/>
            </a:br>
            <a:r>
              <a:rPr kumimoji="1" lang="ja-JP" altLang="en-US" b="1" dirty="0"/>
              <a:t>自治体様施策との連携</a:t>
            </a:r>
          </a:p>
          <a:p>
            <a:pPr marL="800100" lvl="1" indent="-285750" defTabSz="914400">
              <a:lnSpc>
                <a:spcPct val="90000"/>
              </a:lnSpc>
              <a:spcAft>
                <a:spcPts val="600"/>
              </a:spcAft>
              <a:buFont typeface="Wingdings" panose="05000000000000000000" pitchFamily="2" charset="2"/>
              <a:buChar char="Ø"/>
            </a:pPr>
            <a:endParaRPr kumimoji="1" lang="ja-JP" altLang="en-US" b="1" dirty="0"/>
          </a:p>
          <a:p>
            <a:pPr marL="742950" lvl="1" indent="-228600" defTabSz="914400">
              <a:lnSpc>
                <a:spcPct val="90000"/>
              </a:lnSpc>
              <a:spcAft>
                <a:spcPts val="600"/>
              </a:spcAft>
              <a:buFont typeface="Arial" panose="020B0604020202020204" pitchFamily="34" charset="0"/>
              <a:buChar char="•"/>
            </a:pPr>
            <a:endParaRPr kumimoji="1" lang="en-US" altLang="ja-JP" b="1" dirty="0"/>
          </a:p>
        </p:txBody>
      </p:sp>
      <p:sp>
        <p:nvSpPr>
          <p:cNvPr id="4" name="スライド番号プレースホルダー 3">
            <a:extLst>
              <a:ext uri="{FF2B5EF4-FFF2-40B4-BE49-F238E27FC236}">
                <a16:creationId xmlns:a16="http://schemas.microsoft.com/office/drawing/2014/main" id="{76FD16A4-253B-35B3-F983-85ACE45A1561}"/>
              </a:ext>
            </a:extLst>
          </p:cNvPr>
          <p:cNvSpPr>
            <a:spLocks noGrp="1"/>
          </p:cNvSpPr>
          <p:nvPr>
            <p:ph type="sldNum" sz="quarter" idx="12"/>
          </p:nvPr>
        </p:nvSpPr>
        <p:spPr>
          <a:xfrm>
            <a:off x="7752520" y="6356350"/>
            <a:ext cx="1472441" cy="365125"/>
          </a:xfrm>
        </p:spPr>
        <p:txBody>
          <a:bodyPr vert="horz" lIns="91440" tIns="45720" rIns="91440" bIns="45720" rtlCol="0" anchor="ctr">
            <a:normAutofit/>
          </a:bodyPr>
          <a:lstStyle/>
          <a:p>
            <a:pPr defTabSz="914400">
              <a:spcAft>
                <a:spcPts val="600"/>
              </a:spcAft>
            </a:pPr>
            <a:fld id="{5E60E626-7FCF-463F-AE06-7818448B411F}" type="slidenum">
              <a:rPr kumimoji="1" lang="en-US" altLang="ja-JP" smtClean="0"/>
              <a:pPr defTabSz="914400">
                <a:spcAft>
                  <a:spcPts val="600"/>
                </a:spcAft>
              </a:pPr>
              <a:t>2</a:t>
            </a:fld>
            <a:endParaRPr kumimoji="1" lang="en-US" altLang="ja-JP"/>
          </a:p>
        </p:txBody>
      </p:sp>
    </p:spTree>
    <p:extLst>
      <p:ext uri="{BB962C8B-B14F-4D97-AF65-F5344CB8AC3E}">
        <p14:creationId xmlns:p14="http://schemas.microsoft.com/office/powerpoint/2010/main" val="245992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a:extLst>
              <a:ext uri="{FF2B5EF4-FFF2-40B4-BE49-F238E27FC236}">
                <a16:creationId xmlns:a16="http://schemas.microsoft.com/office/drawing/2014/main" id="{FD68053B-F251-FEEE-C582-ED4F7517010F}"/>
              </a:ext>
            </a:extLst>
          </p:cNvPr>
          <p:cNvSpPr/>
          <p:nvPr/>
        </p:nvSpPr>
        <p:spPr>
          <a:xfrm>
            <a:off x="7386000" y="0"/>
            <a:ext cx="2520000" cy="1800000"/>
          </a:xfrm>
          <a:prstGeom prst="rect">
            <a:avLst/>
          </a:prstGeom>
          <a:gradFill flip="none" rotWithShape="1">
            <a:gsLst>
              <a:gs pos="50000">
                <a:schemeClr val="bg1"/>
              </a:gs>
              <a:gs pos="0">
                <a:schemeClr val="bg1"/>
              </a:gs>
              <a:gs pos="100000">
                <a:schemeClr val="accent5">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BA2DBEE4-C459-F02A-B590-FD0634E1AA26}"/>
              </a:ext>
            </a:extLst>
          </p:cNvPr>
          <p:cNvSpPr/>
          <p:nvPr/>
        </p:nvSpPr>
        <p:spPr>
          <a:xfrm>
            <a:off x="200026" y="2949339"/>
            <a:ext cx="9505502" cy="375869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2" name="スライド番号プレースホルダー 1">
            <a:extLst>
              <a:ext uri="{FF2B5EF4-FFF2-40B4-BE49-F238E27FC236}">
                <a16:creationId xmlns:a16="http://schemas.microsoft.com/office/drawing/2014/main" id="{DC39661C-4B6D-0CC0-19E5-55464E8200CA}"/>
              </a:ext>
            </a:extLst>
          </p:cNvPr>
          <p:cNvSpPr>
            <a:spLocks noGrp="1"/>
          </p:cNvSpPr>
          <p:nvPr>
            <p:ph type="sldNum" sz="quarter" idx="12"/>
          </p:nvPr>
        </p:nvSpPr>
        <p:spPr/>
        <p:txBody>
          <a:bodyPr/>
          <a:lstStyle/>
          <a:p>
            <a:r>
              <a:rPr kumimoji="1" lang="en-US" altLang="ja-JP"/>
              <a:t> </a:t>
            </a:r>
            <a:fld id="{5E60E626-7FCF-463F-AE06-7818448B411F}" type="slidenum">
              <a:rPr kumimoji="1" lang="ja-JP" altLang="en-US" smtClean="0"/>
              <a:pPr/>
              <a:t>3</a:t>
            </a:fld>
            <a:r>
              <a:rPr kumimoji="1" lang="ja-JP" altLang="en-US"/>
              <a:t> </a:t>
            </a:r>
            <a:endParaRPr kumimoji="1" lang="ja-JP" altLang="en-US" dirty="0"/>
          </a:p>
        </p:txBody>
      </p:sp>
      <p:sp>
        <p:nvSpPr>
          <p:cNvPr id="3" name="テキスト プレースホルダー 2">
            <a:extLst>
              <a:ext uri="{FF2B5EF4-FFF2-40B4-BE49-F238E27FC236}">
                <a16:creationId xmlns:a16="http://schemas.microsoft.com/office/drawing/2014/main" id="{6AC48078-E387-1A70-6B29-693DCCFE8163}"/>
              </a:ext>
            </a:extLst>
          </p:cNvPr>
          <p:cNvSpPr>
            <a:spLocks noGrp="1"/>
          </p:cNvSpPr>
          <p:nvPr>
            <p:ph type="body" sz="quarter" idx="13"/>
          </p:nvPr>
        </p:nvSpPr>
        <p:spPr/>
        <p:txBody>
          <a:bodyPr/>
          <a:lstStyle/>
          <a:p>
            <a:r>
              <a:rPr kumimoji="1" lang="ja-JP" altLang="en-US" sz="1600" dirty="0"/>
              <a:t>本事業は、平成２６年度補正予算から事業を開始し、</a:t>
            </a:r>
            <a:r>
              <a:rPr kumimoji="1" lang="ja-JP" altLang="en-US" sz="1600" dirty="0">
                <a:solidFill>
                  <a:srgbClr val="0E3ECF"/>
                </a:solidFill>
              </a:rPr>
              <a:t>今年度で１０年目を迎えます</a:t>
            </a:r>
            <a:r>
              <a:rPr kumimoji="1" lang="ja-JP" altLang="en-US" sz="1600" dirty="0">
                <a:solidFill>
                  <a:srgbClr val="0033CC"/>
                </a:solidFill>
              </a:rPr>
              <a:t>。</a:t>
            </a:r>
            <a:endParaRPr kumimoji="1" lang="en-US" altLang="ja-JP" sz="1600" dirty="0">
              <a:solidFill>
                <a:srgbClr val="0033CC"/>
              </a:solidFill>
            </a:endParaRPr>
          </a:p>
          <a:p>
            <a:r>
              <a:rPr kumimoji="1" lang="ja-JP" altLang="en-US" sz="1600" dirty="0"/>
              <a:t>省エネお助け隊が、中小企業等にとって身近な相談先である自治体、金融機関等の外部団体と連携し、中小企業等からの多様な省エネ相談等に対応できる相談窓口を全国４７都道府県の各地に設置し、</a:t>
            </a:r>
            <a:r>
              <a:rPr kumimoji="1" lang="ja-JP" altLang="en-US" sz="1600" dirty="0">
                <a:solidFill>
                  <a:srgbClr val="0E3ECF"/>
                </a:solidFill>
              </a:rPr>
              <a:t>省エネ取組を促進する事業</a:t>
            </a:r>
            <a:r>
              <a:rPr kumimoji="1" lang="ja-JP" altLang="en-US" sz="1600" dirty="0"/>
              <a:t>です。</a:t>
            </a:r>
          </a:p>
          <a:p>
            <a:r>
              <a:rPr kumimoji="1" lang="ja-JP" altLang="en-US" sz="1600" dirty="0"/>
              <a:t>中小企業等や外部団体に</a:t>
            </a:r>
            <a:r>
              <a:rPr kumimoji="1" lang="ja-JP" altLang="en-US" sz="1600" dirty="0">
                <a:solidFill>
                  <a:srgbClr val="0E3ECF"/>
                </a:solidFill>
              </a:rPr>
              <a:t>省エネ等に関する様々な情報提供を行い</a:t>
            </a:r>
            <a:r>
              <a:rPr kumimoji="1" lang="ja-JP" altLang="en-US" sz="1600" dirty="0"/>
              <a:t>、地域のプラットフォームである省エネお助け隊・専門家・自治体・金融機関・その他支援機関等の連携強化を</a:t>
            </a:r>
            <a:r>
              <a:rPr lang="ja-JP" altLang="en-US" sz="1600" dirty="0"/>
              <a:t>目指します</a:t>
            </a:r>
            <a:r>
              <a:rPr kumimoji="1" lang="ja-JP" altLang="en-US" sz="1600" dirty="0"/>
              <a:t>。</a:t>
            </a:r>
          </a:p>
          <a:p>
            <a:endParaRPr kumimoji="1" lang="ja-JP" altLang="en-US" dirty="0"/>
          </a:p>
        </p:txBody>
      </p:sp>
      <p:sp>
        <p:nvSpPr>
          <p:cNvPr id="4" name="タイトル 3">
            <a:extLst>
              <a:ext uri="{FF2B5EF4-FFF2-40B4-BE49-F238E27FC236}">
                <a16:creationId xmlns:a16="http://schemas.microsoft.com/office/drawing/2014/main" id="{E5C8A16C-6CC2-8F91-0D75-093A551193A9}"/>
              </a:ext>
            </a:extLst>
          </p:cNvPr>
          <p:cNvSpPr>
            <a:spLocks noGrp="1"/>
          </p:cNvSpPr>
          <p:nvPr>
            <p:ph type="title"/>
          </p:nvPr>
        </p:nvSpPr>
        <p:spPr/>
        <p:txBody>
          <a:bodyPr/>
          <a:lstStyle/>
          <a:p>
            <a:r>
              <a:rPr kumimoji="1" lang="ja-JP" altLang="en-US" dirty="0"/>
              <a:t>令和６年度　地域エネルギー利用最適化取組支援事業</a:t>
            </a:r>
          </a:p>
        </p:txBody>
      </p:sp>
      <p:sp>
        <p:nvSpPr>
          <p:cNvPr id="5" name="テキスト プレースホルダー 4">
            <a:extLst>
              <a:ext uri="{FF2B5EF4-FFF2-40B4-BE49-F238E27FC236}">
                <a16:creationId xmlns:a16="http://schemas.microsoft.com/office/drawing/2014/main" id="{63DB1321-5ED8-DC32-2694-D1440F1CFF6B}"/>
              </a:ext>
            </a:extLst>
          </p:cNvPr>
          <p:cNvSpPr>
            <a:spLocks noGrp="1"/>
          </p:cNvSpPr>
          <p:nvPr>
            <p:ph type="body" sz="quarter" idx="14"/>
          </p:nvPr>
        </p:nvSpPr>
        <p:spPr/>
        <p:txBody>
          <a:bodyPr/>
          <a:lstStyle/>
          <a:p>
            <a:r>
              <a:rPr kumimoji="1" lang="ja-JP" altLang="en-US" dirty="0"/>
              <a:t>事業概要</a:t>
            </a:r>
          </a:p>
        </p:txBody>
      </p:sp>
      <p:sp>
        <p:nvSpPr>
          <p:cNvPr id="7" name="四角形: 角を丸くする 6">
            <a:extLst>
              <a:ext uri="{FF2B5EF4-FFF2-40B4-BE49-F238E27FC236}">
                <a16:creationId xmlns:a16="http://schemas.microsoft.com/office/drawing/2014/main" id="{0942F28E-EB66-7826-E408-48EE92348F27}"/>
              </a:ext>
            </a:extLst>
          </p:cNvPr>
          <p:cNvSpPr/>
          <p:nvPr/>
        </p:nvSpPr>
        <p:spPr>
          <a:xfrm>
            <a:off x="4688521" y="4778628"/>
            <a:ext cx="3854680" cy="1190726"/>
          </a:xfrm>
          <a:prstGeom prst="roundRect">
            <a:avLst/>
          </a:prstGeom>
          <a:noFill/>
          <a:ln>
            <a:solidFill>
              <a:srgbClr val="CBD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7E388914-FE78-7441-A45E-8608F8703E5A}"/>
              </a:ext>
            </a:extLst>
          </p:cNvPr>
          <p:cNvSpPr/>
          <p:nvPr/>
        </p:nvSpPr>
        <p:spPr>
          <a:xfrm>
            <a:off x="8142858" y="3151422"/>
            <a:ext cx="1077594" cy="1077594"/>
          </a:xfrm>
          <a:prstGeom prst="ellipse">
            <a:avLst/>
          </a:prstGeom>
          <a:solidFill>
            <a:srgbClr val="FFF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グラフィックス 9">
            <a:extLst>
              <a:ext uri="{FF2B5EF4-FFF2-40B4-BE49-F238E27FC236}">
                <a16:creationId xmlns:a16="http://schemas.microsoft.com/office/drawing/2014/main" id="{638261CD-58F2-EB5B-99DC-89D4612C24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438758" y="3303075"/>
            <a:ext cx="485794" cy="485794"/>
          </a:xfrm>
          <a:prstGeom prst="rect">
            <a:avLst/>
          </a:prstGeom>
        </p:spPr>
      </p:pic>
      <p:sp>
        <p:nvSpPr>
          <p:cNvPr id="11" name="テキスト ボックス 10">
            <a:extLst>
              <a:ext uri="{FF2B5EF4-FFF2-40B4-BE49-F238E27FC236}">
                <a16:creationId xmlns:a16="http://schemas.microsoft.com/office/drawing/2014/main" id="{97A561B0-7814-F416-904B-29698BCCB3A9}"/>
              </a:ext>
            </a:extLst>
          </p:cNvPr>
          <p:cNvSpPr txBox="1"/>
          <p:nvPr/>
        </p:nvSpPr>
        <p:spPr>
          <a:xfrm>
            <a:off x="8236662" y="3816931"/>
            <a:ext cx="889987" cy="261610"/>
          </a:xfrm>
          <a:prstGeom prst="rect">
            <a:avLst/>
          </a:prstGeom>
          <a:noFill/>
        </p:spPr>
        <p:txBody>
          <a:bodyPr wrap="none" rtlCol="0">
            <a:spAutoFit/>
          </a:bodyPr>
          <a:lstStyle/>
          <a:p>
            <a:pPr algn="ctr"/>
            <a:r>
              <a:rPr kumimoji="1" lang="ja-JP" altLang="en-US" sz="1100" b="1" dirty="0">
                <a:effectLst>
                  <a:glow rad="63500">
                    <a:schemeClr val="bg1"/>
                  </a:glow>
                </a:effectLst>
              </a:rPr>
              <a:t>中小企業等</a:t>
            </a:r>
          </a:p>
        </p:txBody>
      </p:sp>
      <p:grpSp>
        <p:nvGrpSpPr>
          <p:cNvPr id="13" name="グループ化 12">
            <a:extLst>
              <a:ext uri="{FF2B5EF4-FFF2-40B4-BE49-F238E27FC236}">
                <a16:creationId xmlns:a16="http://schemas.microsoft.com/office/drawing/2014/main" id="{A4B85271-E620-9F25-CA06-69BEF63B9CE9}"/>
              </a:ext>
            </a:extLst>
          </p:cNvPr>
          <p:cNvGrpSpPr/>
          <p:nvPr/>
        </p:nvGrpSpPr>
        <p:grpSpPr>
          <a:xfrm>
            <a:off x="6723307" y="4849611"/>
            <a:ext cx="762675" cy="762675"/>
            <a:chOff x="3170188" y="7493309"/>
            <a:chExt cx="762675" cy="762675"/>
          </a:xfrm>
        </p:grpSpPr>
        <p:sp>
          <p:nvSpPr>
            <p:cNvPr id="14" name="楕円 13">
              <a:extLst>
                <a:ext uri="{FF2B5EF4-FFF2-40B4-BE49-F238E27FC236}">
                  <a16:creationId xmlns:a16="http://schemas.microsoft.com/office/drawing/2014/main" id="{CAA459FA-2DEF-2F0E-F830-3D25B8EFE9A1}"/>
                </a:ext>
              </a:extLst>
            </p:cNvPr>
            <p:cNvSpPr/>
            <p:nvPr/>
          </p:nvSpPr>
          <p:spPr>
            <a:xfrm>
              <a:off x="3170188" y="7493309"/>
              <a:ext cx="762675" cy="762675"/>
            </a:xfrm>
            <a:prstGeom prst="ellipse">
              <a:avLst/>
            </a:prstGeom>
            <a:solidFill>
              <a:schemeClr val="bg1"/>
            </a:solidFill>
            <a:ln w="9525">
              <a:solidFill>
                <a:srgbClr val="3F72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グラフィックス 14">
              <a:extLst>
                <a:ext uri="{FF2B5EF4-FFF2-40B4-BE49-F238E27FC236}">
                  <a16:creationId xmlns:a16="http://schemas.microsoft.com/office/drawing/2014/main" id="{3AF3471C-AAE8-0C24-53BF-F697EA7070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69999" y="7594712"/>
              <a:ext cx="355287" cy="355287"/>
            </a:xfrm>
            <a:prstGeom prst="rect">
              <a:avLst/>
            </a:prstGeom>
          </p:spPr>
        </p:pic>
        <p:sp>
          <p:nvSpPr>
            <p:cNvPr id="16" name="テキスト ボックス 15">
              <a:extLst>
                <a:ext uri="{FF2B5EF4-FFF2-40B4-BE49-F238E27FC236}">
                  <a16:creationId xmlns:a16="http://schemas.microsoft.com/office/drawing/2014/main" id="{D34BAC66-32C0-5FDA-EC51-21BCD6684D0B}"/>
                </a:ext>
              </a:extLst>
            </p:cNvPr>
            <p:cNvSpPr txBox="1"/>
            <p:nvPr/>
          </p:nvSpPr>
          <p:spPr>
            <a:xfrm>
              <a:off x="3254008" y="7963630"/>
              <a:ext cx="595035" cy="215444"/>
            </a:xfrm>
            <a:prstGeom prst="rect">
              <a:avLst/>
            </a:prstGeom>
            <a:noFill/>
          </p:spPr>
          <p:txBody>
            <a:bodyPr wrap="none" rtlCol="0">
              <a:spAutoFit/>
            </a:bodyPr>
            <a:lstStyle/>
            <a:p>
              <a:pPr algn="ctr"/>
              <a:r>
                <a:rPr lang="ja-JP" altLang="en-US" sz="800" b="1" dirty="0"/>
                <a:t>金融機関</a:t>
              </a:r>
              <a:endParaRPr kumimoji="1" lang="ja-JP" altLang="en-US" sz="800" b="1" dirty="0"/>
            </a:p>
          </p:txBody>
        </p:sp>
      </p:grpSp>
      <p:grpSp>
        <p:nvGrpSpPr>
          <p:cNvPr id="17" name="グループ化 16">
            <a:extLst>
              <a:ext uri="{FF2B5EF4-FFF2-40B4-BE49-F238E27FC236}">
                <a16:creationId xmlns:a16="http://schemas.microsoft.com/office/drawing/2014/main" id="{0A3B9827-1ECC-5405-2641-998BB4652730}"/>
              </a:ext>
            </a:extLst>
          </p:cNvPr>
          <p:cNvGrpSpPr/>
          <p:nvPr/>
        </p:nvGrpSpPr>
        <p:grpSpPr>
          <a:xfrm>
            <a:off x="4781181" y="4854575"/>
            <a:ext cx="762675" cy="762675"/>
            <a:chOff x="4226667" y="7493309"/>
            <a:chExt cx="762675" cy="762675"/>
          </a:xfrm>
        </p:grpSpPr>
        <p:sp>
          <p:nvSpPr>
            <p:cNvPr id="18" name="楕円 17">
              <a:extLst>
                <a:ext uri="{FF2B5EF4-FFF2-40B4-BE49-F238E27FC236}">
                  <a16:creationId xmlns:a16="http://schemas.microsoft.com/office/drawing/2014/main" id="{446212A6-9315-AF74-4DD3-01A2D0D5972E}"/>
                </a:ext>
              </a:extLst>
            </p:cNvPr>
            <p:cNvSpPr/>
            <p:nvPr/>
          </p:nvSpPr>
          <p:spPr>
            <a:xfrm>
              <a:off x="4226667" y="7493309"/>
              <a:ext cx="762675" cy="762675"/>
            </a:xfrm>
            <a:prstGeom prst="ellipse">
              <a:avLst/>
            </a:prstGeom>
            <a:solidFill>
              <a:schemeClr val="bg1"/>
            </a:solidFill>
            <a:ln w="9525">
              <a:solidFill>
                <a:srgbClr val="3F72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00CF2BF-1E8B-8076-2EAC-03014AA15FCB}"/>
                </a:ext>
              </a:extLst>
            </p:cNvPr>
            <p:cNvSpPr txBox="1"/>
            <p:nvPr/>
          </p:nvSpPr>
          <p:spPr>
            <a:xfrm>
              <a:off x="4360905" y="7963630"/>
              <a:ext cx="492443" cy="215444"/>
            </a:xfrm>
            <a:prstGeom prst="rect">
              <a:avLst/>
            </a:prstGeom>
            <a:noFill/>
          </p:spPr>
          <p:txBody>
            <a:bodyPr wrap="none" rtlCol="0">
              <a:spAutoFit/>
            </a:bodyPr>
            <a:lstStyle/>
            <a:p>
              <a:pPr algn="ctr"/>
              <a:r>
                <a:rPr lang="ja-JP" altLang="en-US" sz="800" b="1" dirty="0"/>
                <a:t>専門家</a:t>
              </a:r>
              <a:endParaRPr kumimoji="1" lang="ja-JP" altLang="en-US" sz="800" b="1" dirty="0"/>
            </a:p>
          </p:txBody>
        </p:sp>
        <p:pic>
          <p:nvPicPr>
            <p:cNvPr id="20" name="グラフィックス 19">
              <a:extLst>
                <a:ext uri="{FF2B5EF4-FFF2-40B4-BE49-F238E27FC236}">
                  <a16:creationId xmlns:a16="http://schemas.microsoft.com/office/drawing/2014/main" id="{AD1D28BC-5947-52A8-A4F3-F74E537F5A57}"/>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7404" r="27404"/>
            <a:stretch/>
          </p:blipFill>
          <p:spPr>
            <a:xfrm flipH="1">
              <a:off x="4388662" y="7635307"/>
              <a:ext cx="137893" cy="305126"/>
            </a:xfrm>
            <a:prstGeom prst="rect">
              <a:avLst/>
            </a:prstGeom>
          </p:spPr>
        </p:pic>
        <p:pic>
          <p:nvPicPr>
            <p:cNvPr id="21" name="グラフィックス 20">
              <a:extLst>
                <a:ext uri="{FF2B5EF4-FFF2-40B4-BE49-F238E27FC236}">
                  <a16:creationId xmlns:a16="http://schemas.microsoft.com/office/drawing/2014/main" id="{4E17A9C1-DA7F-CA89-7931-D576A21F2A3A}"/>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7404" r="27404"/>
            <a:stretch/>
          </p:blipFill>
          <p:spPr>
            <a:xfrm flipH="1">
              <a:off x="4539057" y="7635307"/>
              <a:ext cx="137893" cy="305126"/>
            </a:xfrm>
            <a:prstGeom prst="rect">
              <a:avLst/>
            </a:prstGeom>
          </p:spPr>
        </p:pic>
        <p:pic>
          <p:nvPicPr>
            <p:cNvPr id="22" name="グラフィックス 21">
              <a:extLst>
                <a:ext uri="{FF2B5EF4-FFF2-40B4-BE49-F238E27FC236}">
                  <a16:creationId xmlns:a16="http://schemas.microsoft.com/office/drawing/2014/main" id="{F1533CFC-1404-E05C-830C-693958EE7A6B}"/>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7404" r="27404"/>
            <a:stretch/>
          </p:blipFill>
          <p:spPr>
            <a:xfrm flipH="1">
              <a:off x="4689452" y="7635307"/>
              <a:ext cx="137893" cy="305126"/>
            </a:xfrm>
            <a:prstGeom prst="rect">
              <a:avLst/>
            </a:prstGeom>
          </p:spPr>
        </p:pic>
      </p:grpSp>
      <p:grpSp>
        <p:nvGrpSpPr>
          <p:cNvPr id="23" name="グループ化 22">
            <a:extLst>
              <a:ext uri="{FF2B5EF4-FFF2-40B4-BE49-F238E27FC236}">
                <a16:creationId xmlns:a16="http://schemas.microsoft.com/office/drawing/2014/main" id="{A9386E84-4FFF-F055-8A88-5501DDDAA743}"/>
              </a:ext>
            </a:extLst>
          </p:cNvPr>
          <p:cNvGrpSpPr/>
          <p:nvPr/>
        </p:nvGrpSpPr>
        <p:grpSpPr>
          <a:xfrm>
            <a:off x="5752244" y="4859247"/>
            <a:ext cx="762675" cy="762675"/>
            <a:chOff x="5196565" y="7493309"/>
            <a:chExt cx="762675" cy="762675"/>
          </a:xfrm>
        </p:grpSpPr>
        <p:sp>
          <p:nvSpPr>
            <p:cNvPr id="24" name="楕円 23">
              <a:extLst>
                <a:ext uri="{FF2B5EF4-FFF2-40B4-BE49-F238E27FC236}">
                  <a16:creationId xmlns:a16="http://schemas.microsoft.com/office/drawing/2014/main" id="{7CC070E9-FBF0-7167-E0D2-32FFFCDE3377}"/>
                </a:ext>
              </a:extLst>
            </p:cNvPr>
            <p:cNvSpPr/>
            <p:nvPr/>
          </p:nvSpPr>
          <p:spPr>
            <a:xfrm>
              <a:off x="5196565" y="7493309"/>
              <a:ext cx="762675" cy="762675"/>
            </a:xfrm>
            <a:prstGeom prst="ellipse">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5D4D421C-4607-74B1-67FC-747C80C6281F}"/>
                </a:ext>
              </a:extLst>
            </p:cNvPr>
            <p:cNvSpPr txBox="1"/>
            <p:nvPr/>
          </p:nvSpPr>
          <p:spPr>
            <a:xfrm>
              <a:off x="5331682" y="7963630"/>
              <a:ext cx="492443" cy="215444"/>
            </a:xfrm>
            <a:prstGeom prst="rect">
              <a:avLst/>
            </a:prstGeom>
            <a:noFill/>
            <a:ln>
              <a:noFill/>
            </a:ln>
          </p:spPr>
          <p:txBody>
            <a:bodyPr wrap="none" rtlCol="0">
              <a:spAutoFit/>
            </a:bodyPr>
            <a:lstStyle/>
            <a:p>
              <a:pPr algn="ctr"/>
              <a:r>
                <a:rPr kumimoji="1" lang="ja-JP" altLang="en-US" sz="800" b="1" dirty="0">
                  <a:solidFill>
                    <a:schemeClr val="accent2"/>
                  </a:solidFill>
                </a:rPr>
                <a:t>自治体</a:t>
              </a:r>
            </a:p>
          </p:txBody>
        </p:sp>
        <p:pic>
          <p:nvPicPr>
            <p:cNvPr id="26" name="グラフィックス 25">
              <a:extLst>
                <a:ext uri="{FF2B5EF4-FFF2-40B4-BE49-F238E27FC236}">
                  <a16:creationId xmlns:a16="http://schemas.microsoft.com/office/drawing/2014/main" id="{C63F3961-528D-58E8-6CD9-BCC421D00A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35018" y="7529471"/>
              <a:ext cx="485768" cy="485768"/>
            </a:xfrm>
            <a:prstGeom prst="rect">
              <a:avLst/>
            </a:prstGeom>
          </p:spPr>
        </p:pic>
      </p:grpSp>
      <p:sp>
        <p:nvSpPr>
          <p:cNvPr id="27" name="テキスト ボックス 26">
            <a:extLst>
              <a:ext uri="{FF2B5EF4-FFF2-40B4-BE49-F238E27FC236}">
                <a16:creationId xmlns:a16="http://schemas.microsoft.com/office/drawing/2014/main" id="{C37E0942-3665-EC16-5752-FFCB53F8B773}"/>
              </a:ext>
            </a:extLst>
          </p:cNvPr>
          <p:cNvSpPr txBox="1"/>
          <p:nvPr/>
        </p:nvSpPr>
        <p:spPr>
          <a:xfrm>
            <a:off x="5052719" y="5687549"/>
            <a:ext cx="3134191" cy="246221"/>
          </a:xfrm>
          <a:prstGeom prst="rect">
            <a:avLst/>
          </a:prstGeom>
          <a:noFill/>
        </p:spPr>
        <p:txBody>
          <a:bodyPr wrap="none" rtlCol="0">
            <a:spAutoFit/>
          </a:bodyPr>
          <a:lstStyle/>
          <a:p>
            <a:pPr algn="ctr"/>
            <a:r>
              <a:rPr lang="ja-JP" altLang="en-US" sz="1000" b="1" dirty="0">
                <a:solidFill>
                  <a:srgbClr val="0000FF"/>
                </a:solidFill>
                <a:effectLst/>
                <a:latin typeface="游ゴシック" panose="020B0400000000000000" pitchFamily="50" charset="-128"/>
                <a:ea typeface="游ゴシック" panose="020B0400000000000000" pitchFamily="50" charset="-128"/>
              </a:rPr>
              <a:t>地域の専門家及び支援エリアの自治体・金融機関等</a:t>
            </a:r>
          </a:p>
        </p:txBody>
      </p:sp>
      <p:grpSp>
        <p:nvGrpSpPr>
          <p:cNvPr id="49" name="グループ化 48">
            <a:extLst>
              <a:ext uri="{FF2B5EF4-FFF2-40B4-BE49-F238E27FC236}">
                <a16:creationId xmlns:a16="http://schemas.microsoft.com/office/drawing/2014/main" id="{9B02C19F-1643-C827-781B-602C0BF58A0A}"/>
              </a:ext>
            </a:extLst>
          </p:cNvPr>
          <p:cNvGrpSpPr/>
          <p:nvPr/>
        </p:nvGrpSpPr>
        <p:grpSpPr>
          <a:xfrm>
            <a:off x="6473407" y="4078191"/>
            <a:ext cx="415498" cy="694262"/>
            <a:chOff x="5675391" y="4356791"/>
            <a:chExt cx="415498" cy="694262"/>
          </a:xfrm>
        </p:grpSpPr>
        <p:sp>
          <p:nvSpPr>
            <p:cNvPr id="6" name="矢印: 上下 5">
              <a:extLst>
                <a:ext uri="{FF2B5EF4-FFF2-40B4-BE49-F238E27FC236}">
                  <a16:creationId xmlns:a16="http://schemas.microsoft.com/office/drawing/2014/main" id="{FC60F4A2-1696-4CC8-895C-7DF372253BE2}"/>
                </a:ext>
              </a:extLst>
            </p:cNvPr>
            <p:cNvSpPr/>
            <p:nvPr/>
          </p:nvSpPr>
          <p:spPr>
            <a:xfrm rot="19920843">
              <a:off x="5711450" y="4356791"/>
              <a:ext cx="352901" cy="694262"/>
            </a:xfrm>
            <a:prstGeom prst="upDownArrow">
              <a:avLst/>
            </a:prstGeom>
            <a:solidFill>
              <a:srgbClr val="EF9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a:extLst>
                <a:ext uri="{FF2B5EF4-FFF2-40B4-BE49-F238E27FC236}">
                  <a16:creationId xmlns:a16="http://schemas.microsoft.com/office/drawing/2014/main" id="{9952DD77-8D02-F3F6-2BFB-AD7B1BCA02E3}"/>
                </a:ext>
              </a:extLst>
            </p:cNvPr>
            <p:cNvSpPr txBox="1"/>
            <p:nvPr/>
          </p:nvSpPr>
          <p:spPr>
            <a:xfrm>
              <a:off x="5675391" y="4591176"/>
              <a:ext cx="415498" cy="230832"/>
            </a:xfrm>
            <a:prstGeom prst="rect">
              <a:avLst/>
            </a:prstGeom>
            <a:noFill/>
          </p:spPr>
          <p:txBody>
            <a:bodyPr wrap="none" rtlCol="0">
              <a:spAutoFit/>
            </a:bodyPr>
            <a:lstStyle/>
            <a:p>
              <a:pPr algn="ctr"/>
              <a:r>
                <a:rPr lang="ja-JP" altLang="en-US" sz="900" b="1" dirty="0">
                  <a:effectLst>
                    <a:glow rad="63500">
                      <a:schemeClr val="bg1"/>
                    </a:glow>
                  </a:effectLst>
                  <a:latin typeface="游ゴシック" panose="020B0400000000000000" pitchFamily="50" charset="-128"/>
                  <a:ea typeface="游ゴシック" panose="020B0400000000000000" pitchFamily="50" charset="-128"/>
                </a:rPr>
                <a:t>連携</a:t>
              </a:r>
            </a:p>
          </p:txBody>
        </p:sp>
      </p:grpSp>
      <p:grpSp>
        <p:nvGrpSpPr>
          <p:cNvPr id="48" name="グループ化 47">
            <a:extLst>
              <a:ext uri="{FF2B5EF4-FFF2-40B4-BE49-F238E27FC236}">
                <a16:creationId xmlns:a16="http://schemas.microsoft.com/office/drawing/2014/main" id="{B1474143-0EC1-3EDC-211B-E9373FC6861D}"/>
              </a:ext>
            </a:extLst>
          </p:cNvPr>
          <p:cNvGrpSpPr/>
          <p:nvPr/>
        </p:nvGrpSpPr>
        <p:grpSpPr>
          <a:xfrm>
            <a:off x="5349019" y="3020879"/>
            <a:ext cx="1374834" cy="1288131"/>
            <a:chOff x="4269154" y="3788632"/>
            <a:chExt cx="1374834" cy="1288131"/>
          </a:xfrm>
        </p:grpSpPr>
        <p:sp>
          <p:nvSpPr>
            <p:cNvPr id="8" name="楕円 7">
              <a:extLst>
                <a:ext uri="{FF2B5EF4-FFF2-40B4-BE49-F238E27FC236}">
                  <a16:creationId xmlns:a16="http://schemas.microsoft.com/office/drawing/2014/main" id="{2E72FA59-91A7-96B6-3FFD-36D62064CC4A}"/>
                </a:ext>
              </a:extLst>
            </p:cNvPr>
            <p:cNvSpPr/>
            <p:nvPr/>
          </p:nvSpPr>
          <p:spPr>
            <a:xfrm>
              <a:off x="4269154" y="3788632"/>
              <a:ext cx="1374834" cy="1288131"/>
            </a:xfrm>
            <a:prstGeom prst="ellipse">
              <a:avLst/>
            </a:prstGeom>
            <a:solidFill>
              <a:srgbClr val="CBD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ロゴ, 会社名&#10;&#10;自動的に生成された説明">
              <a:extLst>
                <a:ext uri="{FF2B5EF4-FFF2-40B4-BE49-F238E27FC236}">
                  <a16:creationId xmlns:a16="http://schemas.microsoft.com/office/drawing/2014/main" id="{229824B3-F75A-7AE2-9AD8-96E7C1A0AFE5}"/>
                </a:ext>
              </a:extLst>
            </p:cNvPr>
            <p:cNvPicPr>
              <a:picLocks noChangeAspect="1"/>
            </p:cNvPicPr>
            <p:nvPr/>
          </p:nvPicPr>
          <p:blipFill>
            <a:blip r:embed="rId10" cstate="print"/>
            <a:stretch>
              <a:fillRect/>
            </a:stretch>
          </p:blipFill>
          <p:spPr>
            <a:xfrm>
              <a:off x="4462019" y="4048778"/>
              <a:ext cx="999383" cy="578156"/>
            </a:xfrm>
            <a:prstGeom prst="rect">
              <a:avLst/>
            </a:prstGeom>
            <a:ln>
              <a:solidFill>
                <a:schemeClr val="tx2">
                  <a:lumMod val="75000"/>
                </a:schemeClr>
              </a:solidFill>
            </a:ln>
            <a:effectLst>
              <a:outerShdw blurRad="50800" dist="38100" dir="2700000" algn="tl" rotWithShape="0">
                <a:prstClr val="black">
                  <a:alpha val="40000"/>
                </a:prstClr>
              </a:outerShdw>
            </a:effectLst>
          </p:spPr>
        </p:pic>
        <p:sp>
          <p:nvSpPr>
            <p:cNvPr id="29" name="テキスト ボックス 28">
              <a:extLst>
                <a:ext uri="{FF2B5EF4-FFF2-40B4-BE49-F238E27FC236}">
                  <a16:creationId xmlns:a16="http://schemas.microsoft.com/office/drawing/2014/main" id="{134E00EE-9F7B-B1B4-6BAA-0F15606BE642}"/>
                </a:ext>
              </a:extLst>
            </p:cNvPr>
            <p:cNvSpPr txBox="1"/>
            <p:nvPr/>
          </p:nvSpPr>
          <p:spPr>
            <a:xfrm>
              <a:off x="4386477" y="4660120"/>
              <a:ext cx="1172116" cy="261610"/>
            </a:xfrm>
            <a:prstGeom prst="rect">
              <a:avLst/>
            </a:prstGeom>
            <a:noFill/>
          </p:spPr>
          <p:txBody>
            <a:bodyPr wrap="none" rtlCol="0">
              <a:spAutoFit/>
            </a:bodyPr>
            <a:lstStyle/>
            <a:p>
              <a:pPr algn="ctr"/>
              <a:r>
                <a:rPr lang="ja-JP" altLang="en-US" sz="1100" b="1" dirty="0">
                  <a:effectLst>
                    <a:glow rad="63500">
                      <a:schemeClr val="bg1"/>
                    </a:glow>
                  </a:effectLst>
                </a:rPr>
                <a:t>間接補助事業者</a:t>
              </a:r>
              <a:endParaRPr kumimoji="1" lang="ja-JP" altLang="en-US" sz="1100" b="1" dirty="0">
                <a:effectLst>
                  <a:glow rad="63500">
                    <a:schemeClr val="bg1"/>
                  </a:glow>
                </a:effectLst>
              </a:endParaRPr>
            </a:p>
          </p:txBody>
        </p:sp>
      </p:grpSp>
      <p:sp>
        <p:nvSpPr>
          <p:cNvPr id="30" name="楕円 29">
            <a:extLst>
              <a:ext uri="{FF2B5EF4-FFF2-40B4-BE49-F238E27FC236}">
                <a16:creationId xmlns:a16="http://schemas.microsoft.com/office/drawing/2014/main" id="{4181682A-26AD-D728-36D0-D32274434F10}"/>
              </a:ext>
            </a:extLst>
          </p:cNvPr>
          <p:cNvSpPr/>
          <p:nvPr/>
        </p:nvSpPr>
        <p:spPr>
          <a:xfrm>
            <a:off x="2951379" y="3151422"/>
            <a:ext cx="1077594" cy="1077594"/>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7C1A8EFA-437B-8CA3-2FB7-A9EF83A79EEF}"/>
              </a:ext>
            </a:extLst>
          </p:cNvPr>
          <p:cNvSpPr txBox="1"/>
          <p:nvPr/>
        </p:nvSpPr>
        <p:spPr>
          <a:xfrm>
            <a:off x="2833589" y="3816931"/>
            <a:ext cx="1313180" cy="430887"/>
          </a:xfrm>
          <a:prstGeom prst="rect">
            <a:avLst/>
          </a:prstGeom>
          <a:noFill/>
        </p:spPr>
        <p:txBody>
          <a:bodyPr wrap="none" rtlCol="0">
            <a:spAutoFit/>
          </a:bodyPr>
          <a:lstStyle/>
          <a:p>
            <a:pPr algn="ctr"/>
            <a:r>
              <a:rPr lang="ja-JP" altLang="en-US" sz="1100" b="1" dirty="0">
                <a:effectLst>
                  <a:glow rad="63500">
                    <a:schemeClr val="bg1"/>
                  </a:glow>
                </a:effectLst>
              </a:rPr>
              <a:t>本事業の執行団体</a:t>
            </a:r>
            <a:endParaRPr lang="en-US" altLang="ja-JP" sz="1100" b="1" dirty="0">
              <a:effectLst>
                <a:glow rad="63500">
                  <a:schemeClr val="bg1"/>
                </a:glow>
              </a:effectLst>
            </a:endParaRPr>
          </a:p>
          <a:p>
            <a:pPr algn="ctr"/>
            <a:r>
              <a:rPr kumimoji="1" lang="ja-JP" altLang="en-US" sz="1100" b="1" dirty="0">
                <a:effectLst>
                  <a:glow rad="63500">
                    <a:schemeClr val="bg1"/>
                  </a:glow>
                </a:effectLst>
              </a:rPr>
              <a:t>（</a:t>
            </a:r>
            <a:r>
              <a:rPr kumimoji="1" lang="en-US" altLang="ja-JP" sz="1100" b="1" dirty="0">
                <a:effectLst>
                  <a:glow rad="63500">
                    <a:schemeClr val="bg1"/>
                  </a:glow>
                </a:effectLst>
              </a:rPr>
              <a:t>SII</a:t>
            </a:r>
            <a:r>
              <a:rPr kumimoji="1" lang="ja-JP" altLang="en-US" sz="1100" b="1" dirty="0">
                <a:effectLst>
                  <a:glow rad="63500">
                    <a:schemeClr val="bg1"/>
                  </a:glow>
                </a:effectLst>
              </a:rPr>
              <a:t>）</a:t>
            </a:r>
          </a:p>
        </p:txBody>
      </p:sp>
      <p:pic>
        <p:nvPicPr>
          <p:cNvPr id="32" name="グラフィックス 31">
            <a:extLst>
              <a:ext uri="{FF2B5EF4-FFF2-40B4-BE49-F238E27FC236}">
                <a16:creationId xmlns:a16="http://schemas.microsoft.com/office/drawing/2014/main" id="{EF78EB07-7695-67FB-91D7-94D75FD42CB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09675" y="3261383"/>
            <a:ext cx="569177" cy="569177"/>
          </a:xfrm>
          <a:prstGeom prst="rect">
            <a:avLst/>
          </a:prstGeom>
        </p:spPr>
      </p:pic>
      <p:sp>
        <p:nvSpPr>
          <p:cNvPr id="33" name="矢印: 右 32">
            <a:extLst>
              <a:ext uri="{FF2B5EF4-FFF2-40B4-BE49-F238E27FC236}">
                <a16:creationId xmlns:a16="http://schemas.microsoft.com/office/drawing/2014/main" id="{2775BE7A-5699-038B-AA05-74E5DA48A9CC}"/>
              </a:ext>
            </a:extLst>
          </p:cNvPr>
          <p:cNvSpPr/>
          <p:nvPr/>
        </p:nvSpPr>
        <p:spPr>
          <a:xfrm>
            <a:off x="4146769" y="3247566"/>
            <a:ext cx="1038354" cy="371064"/>
          </a:xfrm>
          <a:prstGeom prst="rightArrow">
            <a:avLst/>
          </a:prstGeom>
          <a:solidFill>
            <a:srgbClr val="EF9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B8E028A2-F4DF-11BF-3C6C-5B42D867DB3A}"/>
              </a:ext>
            </a:extLst>
          </p:cNvPr>
          <p:cNvSpPr/>
          <p:nvPr/>
        </p:nvSpPr>
        <p:spPr>
          <a:xfrm flipH="1">
            <a:off x="4146769" y="3734806"/>
            <a:ext cx="1038354" cy="371064"/>
          </a:xfrm>
          <a:prstGeom prst="rightArrow">
            <a:avLst/>
          </a:prstGeom>
          <a:solidFill>
            <a:srgbClr val="EF9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5A66E93-5314-2B50-AA3D-F9FA7F15CDEE}"/>
              </a:ext>
            </a:extLst>
          </p:cNvPr>
          <p:cNvSpPr txBox="1"/>
          <p:nvPr/>
        </p:nvSpPr>
        <p:spPr>
          <a:xfrm>
            <a:off x="4158827" y="3110816"/>
            <a:ext cx="1026295" cy="230832"/>
          </a:xfrm>
          <a:prstGeom prst="rect">
            <a:avLst/>
          </a:prstGeom>
          <a:noFill/>
        </p:spPr>
        <p:txBody>
          <a:bodyPr wrap="square" rtlCol="0">
            <a:spAutoFit/>
          </a:bodyPr>
          <a:lstStyle/>
          <a:p>
            <a:pPr algn="ctr"/>
            <a:r>
              <a:rPr lang="ja-JP" altLang="en-US" sz="900" b="1" dirty="0">
                <a:effectLst/>
                <a:latin typeface="游ゴシック" panose="020B0400000000000000" pitchFamily="50" charset="-128"/>
                <a:ea typeface="游ゴシック" panose="020B0400000000000000" pitchFamily="50" charset="-128"/>
              </a:rPr>
              <a:t>交付決定</a:t>
            </a:r>
          </a:p>
        </p:txBody>
      </p:sp>
      <p:sp>
        <p:nvSpPr>
          <p:cNvPr id="36" name="テキスト ボックス 35">
            <a:extLst>
              <a:ext uri="{FF2B5EF4-FFF2-40B4-BE49-F238E27FC236}">
                <a16:creationId xmlns:a16="http://schemas.microsoft.com/office/drawing/2014/main" id="{6FEE9ABD-9BF3-9922-845A-924EA1E08D84}"/>
              </a:ext>
            </a:extLst>
          </p:cNvPr>
          <p:cNvSpPr txBox="1"/>
          <p:nvPr/>
        </p:nvSpPr>
        <p:spPr>
          <a:xfrm>
            <a:off x="4158827" y="4010884"/>
            <a:ext cx="1026295" cy="230832"/>
          </a:xfrm>
          <a:prstGeom prst="rect">
            <a:avLst/>
          </a:prstGeom>
          <a:noFill/>
        </p:spPr>
        <p:txBody>
          <a:bodyPr wrap="square" rtlCol="0">
            <a:spAutoFit/>
          </a:bodyPr>
          <a:lstStyle/>
          <a:p>
            <a:pPr algn="ctr"/>
            <a:r>
              <a:rPr lang="ja-JP" altLang="en-US" sz="900" b="1" dirty="0">
                <a:effectLst/>
                <a:latin typeface="游ゴシック" panose="020B0400000000000000" pitchFamily="50" charset="-128"/>
                <a:ea typeface="游ゴシック" panose="020B0400000000000000" pitchFamily="50" charset="-128"/>
              </a:rPr>
              <a:t>交付申請</a:t>
            </a:r>
          </a:p>
        </p:txBody>
      </p:sp>
      <p:sp>
        <p:nvSpPr>
          <p:cNvPr id="37" name="矢印: 右 36">
            <a:extLst>
              <a:ext uri="{FF2B5EF4-FFF2-40B4-BE49-F238E27FC236}">
                <a16:creationId xmlns:a16="http://schemas.microsoft.com/office/drawing/2014/main" id="{93AB4EEF-CB50-8656-09B0-159DF0809A13}"/>
              </a:ext>
            </a:extLst>
          </p:cNvPr>
          <p:cNvSpPr/>
          <p:nvPr/>
        </p:nvSpPr>
        <p:spPr>
          <a:xfrm>
            <a:off x="6794494" y="3485688"/>
            <a:ext cx="1368000" cy="371064"/>
          </a:xfrm>
          <a:prstGeom prst="rightArrow">
            <a:avLst/>
          </a:prstGeom>
          <a:solidFill>
            <a:srgbClr val="EF9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FDF2D3A4-41A8-1D3A-77CA-2B13B0598B42}"/>
              </a:ext>
            </a:extLst>
          </p:cNvPr>
          <p:cNvSpPr txBox="1"/>
          <p:nvPr/>
        </p:nvSpPr>
        <p:spPr>
          <a:xfrm>
            <a:off x="6871803" y="3377038"/>
            <a:ext cx="1170219" cy="230832"/>
          </a:xfrm>
          <a:prstGeom prst="rect">
            <a:avLst/>
          </a:prstGeom>
          <a:noFill/>
        </p:spPr>
        <p:txBody>
          <a:bodyPr wrap="square" rtlCol="0">
            <a:spAutoFit/>
          </a:bodyPr>
          <a:lstStyle/>
          <a:p>
            <a:r>
              <a:rPr lang="ja-JP" altLang="en-US" sz="900" b="1" dirty="0">
                <a:effectLst/>
                <a:latin typeface="游ゴシック" panose="020B0400000000000000" pitchFamily="50" charset="-128"/>
                <a:ea typeface="游ゴシック" panose="020B0400000000000000" pitchFamily="50" charset="-128"/>
              </a:rPr>
              <a:t>省エネ取組支援</a:t>
            </a:r>
          </a:p>
        </p:txBody>
      </p:sp>
      <p:sp>
        <p:nvSpPr>
          <p:cNvPr id="39" name="四角形: 角を丸くする 38">
            <a:extLst>
              <a:ext uri="{FF2B5EF4-FFF2-40B4-BE49-F238E27FC236}">
                <a16:creationId xmlns:a16="http://schemas.microsoft.com/office/drawing/2014/main" id="{3ADE6E4E-F2C4-B2C3-94E0-9293FEF42335}"/>
              </a:ext>
            </a:extLst>
          </p:cNvPr>
          <p:cNvSpPr/>
          <p:nvPr/>
        </p:nvSpPr>
        <p:spPr>
          <a:xfrm>
            <a:off x="3094195" y="6291532"/>
            <a:ext cx="5931085" cy="331216"/>
          </a:xfrm>
          <a:prstGeom prst="roundRect">
            <a:avLst/>
          </a:prstGeom>
          <a:noFill/>
          <a:ln>
            <a:solidFill>
              <a:srgbClr val="4BA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地域内の中小企業等や</a:t>
            </a:r>
            <a:r>
              <a:rPr lang="ja-JP" altLang="en-US" sz="1200" b="1" dirty="0">
                <a:solidFill>
                  <a:schemeClr val="tx1"/>
                </a:solidFill>
              </a:rPr>
              <a:t>外部</a:t>
            </a:r>
            <a:r>
              <a:rPr kumimoji="1" lang="ja-JP" altLang="en-US" sz="1200" b="1" dirty="0">
                <a:solidFill>
                  <a:schemeClr val="tx1"/>
                </a:solidFill>
              </a:rPr>
              <a:t>団体に省エネ等に関する情報提供を行う</a:t>
            </a:r>
          </a:p>
        </p:txBody>
      </p:sp>
      <p:sp>
        <p:nvSpPr>
          <p:cNvPr id="40" name="矢印: 右 39">
            <a:extLst>
              <a:ext uri="{FF2B5EF4-FFF2-40B4-BE49-F238E27FC236}">
                <a16:creationId xmlns:a16="http://schemas.microsoft.com/office/drawing/2014/main" id="{CADCBED1-7DB0-D760-40DE-A704EC50A413}"/>
              </a:ext>
            </a:extLst>
          </p:cNvPr>
          <p:cNvSpPr/>
          <p:nvPr/>
        </p:nvSpPr>
        <p:spPr>
          <a:xfrm rot="5400000">
            <a:off x="2504034" y="5065999"/>
            <a:ext cx="1972284" cy="371064"/>
          </a:xfrm>
          <a:prstGeom prst="rightArrow">
            <a:avLst/>
          </a:prstGeom>
          <a:solidFill>
            <a:srgbClr val="EF9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EE999885-2EC6-E59D-6790-D5FA094DE82A}"/>
              </a:ext>
            </a:extLst>
          </p:cNvPr>
          <p:cNvSpPr txBox="1"/>
          <p:nvPr/>
        </p:nvSpPr>
        <p:spPr>
          <a:xfrm>
            <a:off x="3081795" y="5014307"/>
            <a:ext cx="1026295" cy="369332"/>
          </a:xfrm>
          <a:prstGeom prst="rect">
            <a:avLst/>
          </a:prstGeom>
          <a:noFill/>
        </p:spPr>
        <p:txBody>
          <a:bodyPr wrap="square" rtlCol="0">
            <a:spAutoFit/>
          </a:bodyPr>
          <a:lstStyle/>
          <a:p>
            <a:r>
              <a:rPr lang="ja-JP" altLang="en-US" sz="900" b="1" dirty="0">
                <a:effectLst>
                  <a:glow rad="38100">
                    <a:schemeClr val="bg1"/>
                  </a:glow>
                </a:effectLst>
                <a:latin typeface="游ゴシック" panose="020B0400000000000000" pitchFamily="50" charset="-128"/>
                <a:ea typeface="游ゴシック" panose="020B0400000000000000" pitchFamily="50" charset="-128"/>
              </a:rPr>
              <a:t>ポータルサイト</a:t>
            </a:r>
            <a:endParaRPr lang="en-US" altLang="ja-JP" sz="900" b="1" dirty="0">
              <a:effectLst>
                <a:glow rad="38100">
                  <a:schemeClr val="bg1"/>
                </a:glow>
              </a:effectLst>
              <a:latin typeface="游ゴシック" panose="020B0400000000000000" pitchFamily="50" charset="-128"/>
              <a:ea typeface="游ゴシック" panose="020B0400000000000000" pitchFamily="50" charset="-128"/>
            </a:endParaRPr>
          </a:p>
          <a:p>
            <a:r>
              <a:rPr lang="ja-JP" altLang="en-US" sz="900" b="1" dirty="0">
                <a:effectLst>
                  <a:glow rad="38100">
                    <a:schemeClr val="bg1"/>
                  </a:glow>
                </a:effectLst>
                <a:latin typeface="游ゴシック" panose="020B0400000000000000" pitchFamily="50" charset="-128"/>
                <a:ea typeface="游ゴシック" panose="020B0400000000000000" pitchFamily="50" charset="-128"/>
              </a:rPr>
              <a:t>構築・運営</a:t>
            </a:r>
          </a:p>
        </p:txBody>
      </p:sp>
      <p:cxnSp>
        <p:nvCxnSpPr>
          <p:cNvPr id="42" name="直線コネクタ 41">
            <a:extLst>
              <a:ext uri="{FF2B5EF4-FFF2-40B4-BE49-F238E27FC236}">
                <a16:creationId xmlns:a16="http://schemas.microsoft.com/office/drawing/2014/main" id="{5B5F8EB9-60B7-EB18-C8D0-76E98F72D961}"/>
              </a:ext>
            </a:extLst>
          </p:cNvPr>
          <p:cNvCxnSpPr>
            <a:cxnSpLocks/>
            <a:stCxn id="9" idx="4"/>
          </p:cNvCxnSpPr>
          <p:nvPr/>
        </p:nvCxnSpPr>
        <p:spPr>
          <a:xfrm>
            <a:off x="8681655" y="4229016"/>
            <a:ext cx="0" cy="2008657"/>
          </a:xfrm>
          <a:prstGeom prst="line">
            <a:avLst/>
          </a:prstGeom>
          <a:ln w="41275" cap="rnd">
            <a:solidFill>
              <a:schemeClr val="accent5"/>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5AB8933B-A8E1-2FA8-1511-8F303B40E5EB}"/>
              </a:ext>
            </a:extLst>
          </p:cNvPr>
          <p:cNvCxnSpPr>
            <a:cxnSpLocks/>
            <a:stCxn id="7" idx="2"/>
          </p:cNvCxnSpPr>
          <p:nvPr/>
        </p:nvCxnSpPr>
        <p:spPr>
          <a:xfrm>
            <a:off x="6615861" y="5969354"/>
            <a:ext cx="0" cy="322178"/>
          </a:xfrm>
          <a:prstGeom prst="line">
            <a:avLst/>
          </a:prstGeom>
          <a:ln w="41275" cap="rnd">
            <a:solidFill>
              <a:schemeClr val="accent5"/>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0B44BDD4-16A7-1165-A0B2-77ED072C72A7}"/>
              </a:ext>
            </a:extLst>
          </p:cNvPr>
          <p:cNvSpPr/>
          <p:nvPr/>
        </p:nvSpPr>
        <p:spPr>
          <a:xfrm>
            <a:off x="7694370" y="4849611"/>
            <a:ext cx="762675" cy="762675"/>
          </a:xfrm>
          <a:prstGeom prst="ellipse">
            <a:avLst/>
          </a:prstGeom>
          <a:solidFill>
            <a:schemeClr val="bg1"/>
          </a:solidFill>
          <a:ln w="9525">
            <a:solidFill>
              <a:srgbClr val="3F72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F44C13FA-9377-325E-B51B-866384E85E2F}"/>
              </a:ext>
            </a:extLst>
          </p:cNvPr>
          <p:cNvSpPr txBox="1"/>
          <p:nvPr/>
        </p:nvSpPr>
        <p:spPr>
          <a:xfrm>
            <a:off x="7793431" y="5279292"/>
            <a:ext cx="595035" cy="338554"/>
          </a:xfrm>
          <a:prstGeom prst="rect">
            <a:avLst/>
          </a:prstGeom>
          <a:noFill/>
        </p:spPr>
        <p:txBody>
          <a:bodyPr wrap="none" rtlCol="0">
            <a:spAutoFit/>
          </a:bodyPr>
          <a:lstStyle/>
          <a:p>
            <a:pPr algn="ctr"/>
            <a:r>
              <a:rPr lang="ja-JP" altLang="en-US" sz="800" b="1" dirty="0"/>
              <a:t>その他</a:t>
            </a:r>
            <a:endParaRPr lang="en-US" altLang="ja-JP" sz="800" b="1" dirty="0"/>
          </a:p>
          <a:p>
            <a:pPr algn="ctr"/>
            <a:r>
              <a:rPr lang="ja-JP" altLang="en-US" sz="800" b="1" dirty="0"/>
              <a:t>外部団体</a:t>
            </a:r>
            <a:endParaRPr kumimoji="1" lang="ja-JP" altLang="en-US" sz="800" b="1" dirty="0"/>
          </a:p>
        </p:txBody>
      </p:sp>
      <p:pic>
        <p:nvPicPr>
          <p:cNvPr id="46" name="グラフィックス 45">
            <a:extLst>
              <a:ext uri="{FF2B5EF4-FFF2-40B4-BE49-F238E27FC236}">
                <a16:creationId xmlns:a16="http://schemas.microsoft.com/office/drawing/2014/main" id="{5AD0F9CF-FCAE-97E9-2EE1-C97069927E5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7857824" y="4914587"/>
            <a:ext cx="409784" cy="409784"/>
          </a:xfrm>
          <a:prstGeom prst="rect">
            <a:avLst/>
          </a:prstGeom>
        </p:spPr>
      </p:pic>
      <p:cxnSp>
        <p:nvCxnSpPr>
          <p:cNvPr id="47" name="コネクタ: カギ線 46">
            <a:extLst>
              <a:ext uri="{FF2B5EF4-FFF2-40B4-BE49-F238E27FC236}">
                <a16:creationId xmlns:a16="http://schemas.microsoft.com/office/drawing/2014/main" id="{8E1DB92C-B5AA-4991-8690-85AB623AABA4}"/>
              </a:ext>
            </a:extLst>
          </p:cNvPr>
          <p:cNvCxnSpPr>
            <a:cxnSpLocks/>
          </p:cNvCxnSpPr>
          <p:nvPr/>
        </p:nvCxnSpPr>
        <p:spPr>
          <a:xfrm rot="5400000">
            <a:off x="3995623" y="4577666"/>
            <a:ext cx="1951107" cy="1326550"/>
          </a:xfrm>
          <a:prstGeom prst="bentConnector3">
            <a:avLst>
              <a:gd name="adj1" fmla="val 17864"/>
            </a:avLst>
          </a:prstGeom>
          <a:ln w="41275" cap="rnd">
            <a:solidFill>
              <a:schemeClr val="accent5"/>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pic>
        <p:nvPicPr>
          <p:cNvPr id="56" name="Picture 2" descr="経済産業省">
            <a:extLst>
              <a:ext uri="{FF2B5EF4-FFF2-40B4-BE49-F238E27FC236}">
                <a16:creationId xmlns:a16="http://schemas.microsoft.com/office/drawing/2014/main" id="{B065DA9B-4345-E5D6-69A9-6CA2B4FE5E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046" y="3433098"/>
            <a:ext cx="1635706" cy="43070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a:extLst>
              <a:ext uri="{FF2B5EF4-FFF2-40B4-BE49-F238E27FC236}">
                <a16:creationId xmlns:a16="http://schemas.microsoft.com/office/drawing/2014/main" id="{E12EA999-28C3-959D-2C31-CD24D8C571FC}"/>
              </a:ext>
            </a:extLst>
          </p:cNvPr>
          <p:cNvSpPr txBox="1"/>
          <p:nvPr/>
        </p:nvSpPr>
        <p:spPr>
          <a:xfrm>
            <a:off x="357232" y="2795450"/>
            <a:ext cx="2253195" cy="307777"/>
          </a:xfrm>
          <a:prstGeom prst="rect">
            <a:avLst/>
          </a:prstGeom>
          <a:solidFill>
            <a:srgbClr val="0097CC"/>
          </a:solidFill>
        </p:spPr>
        <p:txBody>
          <a:bodyPr wrap="square" rtlCol="0" anchor="ctr">
            <a:spAutoFit/>
          </a:bodyPr>
          <a:lstStyle/>
          <a:p>
            <a:pPr algn="ctr"/>
            <a:r>
              <a:rPr lang="ja-JP" altLang="en-US" sz="1400" b="1" dirty="0">
                <a:solidFill>
                  <a:schemeClr val="bg1"/>
                </a:solidFill>
                <a:latin typeface="+mn-ea"/>
                <a:cs typeface="Arial" panose="020B0604020202020204" pitchFamily="34" charset="0"/>
              </a:rPr>
              <a:t>事業スキーム</a:t>
            </a:r>
          </a:p>
        </p:txBody>
      </p:sp>
      <p:sp>
        <p:nvSpPr>
          <p:cNvPr id="63" name="矢印: 右 62">
            <a:extLst>
              <a:ext uri="{FF2B5EF4-FFF2-40B4-BE49-F238E27FC236}">
                <a16:creationId xmlns:a16="http://schemas.microsoft.com/office/drawing/2014/main" id="{6E9F55C9-5E60-1350-E00E-66FFB8F0D225}"/>
              </a:ext>
            </a:extLst>
          </p:cNvPr>
          <p:cNvSpPr/>
          <p:nvPr/>
        </p:nvSpPr>
        <p:spPr>
          <a:xfrm>
            <a:off x="2367344" y="3485688"/>
            <a:ext cx="486166" cy="371064"/>
          </a:xfrm>
          <a:prstGeom prst="rightArrow">
            <a:avLst/>
          </a:prstGeom>
          <a:solidFill>
            <a:srgbClr val="EF9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190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D31FF77-EC1E-3271-31A9-16663E7E9A02}"/>
              </a:ext>
            </a:extLst>
          </p:cNvPr>
          <p:cNvSpPr/>
          <p:nvPr/>
        </p:nvSpPr>
        <p:spPr>
          <a:xfrm>
            <a:off x="7386000" y="0"/>
            <a:ext cx="2520000" cy="1800000"/>
          </a:xfrm>
          <a:prstGeom prst="rect">
            <a:avLst/>
          </a:prstGeom>
          <a:gradFill flip="none" rotWithShape="1">
            <a:gsLst>
              <a:gs pos="50000">
                <a:schemeClr val="bg1"/>
              </a:gs>
              <a:gs pos="0">
                <a:schemeClr val="bg1"/>
              </a:gs>
              <a:gs pos="100000">
                <a:schemeClr val="accent5">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F5DB4732-51E8-9BA7-6B57-0721F650ACBD}"/>
              </a:ext>
            </a:extLst>
          </p:cNvPr>
          <p:cNvSpPr>
            <a:spLocks noGrp="1"/>
          </p:cNvSpPr>
          <p:nvPr>
            <p:ph type="sldNum" sz="quarter" idx="12"/>
          </p:nvPr>
        </p:nvSpPr>
        <p:spPr/>
        <p:txBody>
          <a:bodyPr/>
          <a:lstStyle/>
          <a:p>
            <a:r>
              <a:rPr kumimoji="1" lang="en-US" altLang="ja-JP"/>
              <a:t> </a:t>
            </a:r>
            <a:fld id="{5E60E626-7FCF-463F-AE06-7818448B411F}" type="slidenum">
              <a:rPr kumimoji="1" lang="ja-JP" altLang="en-US" smtClean="0"/>
              <a:pPr/>
              <a:t>4</a:t>
            </a:fld>
            <a:r>
              <a:rPr kumimoji="1" lang="ja-JP" altLang="en-US"/>
              <a:t> </a:t>
            </a:r>
            <a:endParaRPr kumimoji="1" lang="ja-JP" altLang="en-US" dirty="0"/>
          </a:p>
        </p:txBody>
      </p:sp>
      <p:sp>
        <p:nvSpPr>
          <p:cNvPr id="3" name="テキスト プレースホルダー 2">
            <a:extLst>
              <a:ext uri="{FF2B5EF4-FFF2-40B4-BE49-F238E27FC236}">
                <a16:creationId xmlns:a16="http://schemas.microsoft.com/office/drawing/2014/main" id="{2772DE5B-3250-8C7B-8D0F-CA941FFB761C}"/>
              </a:ext>
            </a:extLst>
          </p:cNvPr>
          <p:cNvSpPr>
            <a:spLocks noGrp="1"/>
          </p:cNvSpPr>
          <p:nvPr>
            <p:ph type="body" sz="quarter" idx="13"/>
          </p:nvPr>
        </p:nvSpPr>
        <p:spPr/>
        <p:txBody>
          <a:bodyPr>
            <a:normAutofit lnSpcReduction="10000"/>
          </a:bodyPr>
          <a:lstStyle/>
          <a:p>
            <a:endParaRPr kumimoji="1" lang="en-US" altLang="ja-JP" b="1" dirty="0"/>
          </a:p>
          <a:p>
            <a:endParaRPr lang="en-US" altLang="ja-JP" b="1" dirty="0"/>
          </a:p>
          <a:p>
            <a:endParaRPr kumimoji="1" lang="en-US" altLang="ja-JP" b="1" dirty="0"/>
          </a:p>
          <a:p>
            <a:r>
              <a:rPr kumimoji="1" lang="ja-JP" altLang="en-US" b="1" dirty="0"/>
              <a:t>省エネお助け隊の事業進捗の定期報告</a:t>
            </a:r>
          </a:p>
          <a:p>
            <a:pPr lvl="1">
              <a:buFont typeface="Wingdings" panose="05000000000000000000" pitchFamily="2" charset="2"/>
              <a:buChar char="Ø"/>
            </a:pPr>
            <a:r>
              <a:rPr lang="ja-JP" altLang="en-US" sz="1600" dirty="0"/>
              <a:t>省エネお助け隊の本事業における活動の進捗報告を受けて状況を把握していただき、</a:t>
            </a:r>
            <a:r>
              <a:rPr lang="ja-JP" altLang="en-US" sz="1600" dirty="0">
                <a:solidFill>
                  <a:srgbClr val="0E3ECF"/>
                </a:solidFill>
              </a:rPr>
              <a:t>自治体様のご要望やご意見を共有していただきたい</a:t>
            </a:r>
            <a:r>
              <a:rPr lang="ja-JP" altLang="en-US" sz="1600" dirty="0"/>
              <a:t>と考えております。</a:t>
            </a:r>
            <a:endParaRPr lang="en-US" altLang="ja-JP" sz="1600" dirty="0"/>
          </a:p>
          <a:p>
            <a:endParaRPr kumimoji="1" lang="en-US" altLang="ja-JP" sz="1000" dirty="0"/>
          </a:p>
          <a:p>
            <a:r>
              <a:rPr kumimoji="1" lang="ja-JP" altLang="en-US" b="1" dirty="0"/>
              <a:t>省エネお助け隊の連絡会への参加</a:t>
            </a:r>
            <a:endParaRPr lang="en-US" altLang="ja-JP" b="1" dirty="0"/>
          </a:p>
          <a:p>
            <a:pPr lvl="1">
              <a:buFont typeface="Wingdings" panose="05000000000000000000" pitchFamily="2" charset="2"/>
              <a:buChar char="Ø"/>
            </a:pPr>
            <a:r>
              <a:rPr kumimoji="1" lang="ja-JP" altLang="en-US" sz="1600" dirty="0"/>
              <a:t>本事業では、事業の遂行にあたり、省エネお助け隊・外部専門家等による連絡会を開催することができ、その費用を補助対象としています。連絡会では、事業進捗の報告、事業遂行にあたっての課題解決の協議、必要な情報共有等を行います。</a:t>
            </a:r>
            <a:br>
              <a:rPr kumimoji="1" lang="en-US" altLang="ja-JP" sz="1600" dirty="0"/>
            </a:br>
            <a:r>
              <a:rPr kumimoji="1" lang="ja-JP" altLang="en-US" sz="1600" dirty="0"/>
              <a:t>以下の目的のために、この</a:t>
            </a:r>
            <a:r>
              <a:rPr kumimoji="1" lang="ja-JP" altLang="en-US" sz="1600" dirty="0">
                <a:solidFill>
                  <a:srgbClr val="0E3ECF"/>
                </a:solidFill>
              </a:rPr>
              <a:t>連絡会に参加していただきたい</a:t>
            </a:r>
            <a:r>
              <a:rPr kumimoji="1" lang="ja-JP" altLang="en-US" sz="1600" dirty="0"/>
              <a:t>と考えております。</a:t>
            </a:r>
            <a:endParaRPr kumimoji="1" lang="en-US" altLang="ja-JP" sz="1600" dirty="0"/>
          </a:p>
          <a:p>
            <a:pPr marL="1257300" lvl="2" indent="-342900">
              <a:buFont typeface="+mj-lt"/>
              <a:buAutoNum type="alphaLcPeriod"/>
            </a:pPr>
            <a:r>
              <a:rPr kumimoji="1" lang="ja-JP" altLang="en-US" sz="1600" dirty="0"/>
              <a:t>省エネお助け隊の活動状況の把握（中小企業等のニーズの把握等）</a:t>
            </a:r>
          </a:p>
          <a:p>
            <a:pPr marL="1257300" lvl="2" indent="-342900">
              <a:buFont typeface="+mj-lt"/>
              <a:buAutoNum type="alphaLcPeriod"/>
            </a:pPr>
            <a:r>
              <a:rPr kumimoji="1" lang="ja-JP" altLang="en-US" sz="1600" dirty="0"/>
              <a:t>自治体様の施策のご紹介（地域の中小企業等への周知・活用を促進）</a:t>
            </a:r>
          </a:p>
          <a:p>
            <a:pPr marL="1257300" lvl="2" indent="-342900">
              <a:buFont typeface="+mj-lt"/>
              <a:buAutoNum type="alphaLcPeriod"/>
            </a:pPr>
            <a:r>
              <a:rPr kumimoji="1" lang="ja-JP" altLang="en-US" sz="1600" dirty="0"/>
              <a:t>自治体様からのご要望やご意見の</a:t>
            </a:r>
            <a:r>
              <a:rPr lang="ja-JP" altLang="en-US" sz="1600" dirty="0"/>
              <a:t>共有</a:t>
            </a:r>
            <a:endParaRPr kumimoji="1" lang="ja-JP" altLang="en-US" sz="1600" dirty="0"/>
          </a:p>
          <a:p>
            <a:pPr marL="1257300" lvl="2" indent="-342900">
              <a:buFont typeface="+mj-lt"/>
              <a:buAutoNum type="alphaLcPeriod"/>
            </a:pPr>
            <a:r>
              <a:rPr kumimoji="1" lang="ja-JP" altLang="en-US" sz="1600" dirty="0"/>
              <a:t>その他、地域の中小企業等の省エネ促進に係る情報提供や打ち合せ</a:t>
            </a:r>
            <a:endParaRPr kumimoji="1" lang="en-US" altLang="ja-JP" sz="1600" dirty="0"/>
          </a:p>
          <a:p>
            <a:endParaRPr lang="en-US" altLang="ja-JP" sz="1000" dirty="0"/>
          </a:p>
          <a:p>
            <a:r>
              <a:rPr lang="ja-JP" altLang="en-US" b="1" dirty="0"/>
              <a:t>自治体様への省エネ関連の問い合わせを連携</a:t>
            </a:r>
          </a:p>
          <a:p>
            <a:pPr lvl="1">
              <a:buFont typeface="Wingdings" panose="05000000000000000000" pitchFamily="2" charset="2"/>
              <a:buChar char="Ø"/>
            </a:pPr>
            <a:r>
              <a:rPr lang="ja-JP" altLang="en-US" sz="1600" dirty="0"/>
              <a:t>昨今のエネルギー情勢の中、地域の中小企業等から、</a:t>
            </a:r>
            <a:r>
              <a:rPr lang="ja-JP" altLang="en-US" sz="1600" dirty="0">
                <a:solidFill>
                  <a:srgbClr val="0033CC"/>
                </a:solidFill>
              </a:rPr>
              <a:t>省エネ関連の相談があった場合に、省エネお助け隊をご紹介いただく</a:t>
            </a:r>
            <a:r>
              <a:rPr lang="ja-JP" altLang="en-US" sz="1600" dirty="0"/>
              <a:t>ことで、その後の省エネ相談や省エネ診断等の対応を引き継ぎます。</a:t>
            </a:r>
            <a:endParaRPr lang="en-US" altLang="ja-JP" sz="1600" dirty="0"/>
          </a:p>
          <a:p>
            <a:endParaRPr kumimoji="1" lang="en-US" altLang="ja-JP" dirty="0"/>
          </a:p>
          <a:p>
            <a:endParaRPr kumimoji="1" lang="en-US" altLang="ja-JP" dirty="0"/>
          </a:p>
        </p:txBody>
      </p:sp>
      <p:sp>
        <p:nvSpPr>
          <p:cNvPr id="4" name="タイトル 3">
            <a:extLst>
              <a:ext uri="{FF2B5EF4-FFF2-40B4-BE49-F238E27FC236}">
                <a16:creationId xmlns:a16="http://schemas.microsoft.com/office/drawing/2014/main" id="{6C211C75-1254-C735-87E8-DBBCB6C03B30}"/>
              </a:ext>
            </a:extLst>
          </p:cNvPr>
          <p:cNvSpPr>
            <a:spLocks noGrp="1"/>
          </p:cNvSpPr>
          <p:nvPr>
            <p:ph type="title"/>
          </p:nvPr>
        </p:nvSpPr>
        <p:spPr/>
        <p:txBody>
          <a:bodyPr/>
          <a:lstStyle/>
          <a:p>
            <a:r>
              <a:rPr kumimoji="1" lang="ja-JP" altLang="en-US" dirty="0"/>
              <a:t>令和６年度　地域エネルギー利用最適化取組支援事業</a:t>
            </a:r>
          </a:p>
        </p:txBody>
      </p:sp>
      <p:sp>
        <p:nvSpPr>
          <p:cNvPr id="5" name="テキスト プレースホルダー 4">
            <a:extLst>
              <a:ext uri="{FF2B5EF4-FFF2-40B4-BE49-F238E27FC236}">
                <a16:creationId xmlns:a16="http://schemas.microsoft.com/office/drawing/2014/main" id="{C28B7B88-F27F-BEBB-5962-55C949B1148C}"/>
              </a:ext>
            </a:extLst>
          </p:cNvPr>
          <p:cNvSpPr>
            <a:spLocks noGrp="1"/>
          </p:cNvSpPr>
          <p:nvPr>
            <p:ph type="body" sz="quarter" idx="14"/>
          </p:nvPr>
        </p:nvSpPr>
        <p:spPr/>
        <p:txBody>
          <a:bodyPr/>
          <a:lstStyle/>
          <a:p>
            <a:pPr marL="57150" defTabSz="914400">
              <a:lnSpc>
                <a:spcPct val="90000"/>
              </a:lnSpc>
              <a:spcAft>
                <a:spcPts val="600"/>
              </a:spcAft>
            </a:pPr>
            <a:r>
              <a:rPr kumimoji="1" lang="ja-JP" altLang="en-US" b="1" dirty="0"/>
              <a:t>自治体様にご協力・ご検討いただきたい事項</a:t>
            </a:r>
            <a:endParaRPr kumimoji="1" lang="en-US" altLang="ja-JP" b="1" dirty="0"/>
          </a:p>
        </p:txBody>
      </p:sp>
      <p:sp>
        <p:nvSpPr>
          <p:cNvPr id="6" name="正方形/長方形 5">
            <a:extLst>
              <a:ext uri="{FF2B5EF4-FFF2-40B4-BE49-F238E27FC236}">
                <a16:creationId xmlns:a16="http://schemas.microsoft.com/office/drawing/2014/main" id="{55884BF6-0D02-2714-1363-1AD175A90253}"/>
              </a:ext>
            </a:extLst>
          </p:cNvPr>
          <p:cNvSpPr/>
          <p:nvPr/>
        </p:nvSpPr>
        <p:spPr>
          <a:xfrm>
            <a:off x="200026" y="1073249"/>
            <a:ext cx="9563906" cy="911792"/>
          </a:xfrm>
          <a:prstGeom prst="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Arial" panose="020B0604020202020204" pitchFamily="34" charset="0"/>
              </a:rPr>
              <a:t>下記事項は、過年度事業において、自治体様と省エネお助け隊が実際に連携した事例からピックアップしております。</a:t>
            </a:r>
            <a:br>
              <a:rPr lang="en-US" altLang="ja-JP" sz="1600" b="1" dirty="0">
                <a:solidFill>
                  <a:schemeClr val="tx1"/>
                </a:solidFill>
                <a:latin typeface="Meiryo UI" panose="020B0604030504040204" pitchFamily="50" charset="-128"/>
                <a:ea typeface="Meiryo UI" panose="020B0604030504040204" pitchFamily="50" charset="-128"/>
                <a:cs typeface="Arial" panose="020B0604020202020204" pitchFamily="34" charset="0"/>
              </a:rPr>
            </a:br>
            <a:r>
              <a:rPr lang="ja-JP" altLang="en-US" sz="1600" b="1" dirty="0">
                <a:solidFill>
                  <a:schemeClr val="tx1"/>
                </a:solidFill>
                <a:latin typeface="Meiryo UI" panose="020B0604030504040204" pitchFamily="50" charset="-128"/>
                <a:ea typeface="Meiryo UI" panose="020B0604030504040204" pitchFamily="50" charset="-128"/>
                <a:cs typeface="Arial" panose="020B0604020202020204" pitchFamily="34" charset="0"/>
              </a:rPr>
              <a:t>これら全てを行っていただきたいということではなく、</a:t>
            </a:r>
            <a:r>
              <a:rPr lang="ja-JP" altLang="en-US" sz="1600" b="1" dirty="0">
                <a:solidFill>
                  <a:srgbClr val="0033CC"/>
                </a:solidFill>
                <a:latin typeface="Meiryo UI" panose="020B0604030504040204" pitchFamily="50" charset="-128"/>
                <a:ea typeface="Meiryo UI" panose="020B0604030504040204" pitchFamily="50" charset="-128"/>
                <a:cs typeface="Arial" panose="020B0604020202020204" pitchFamily="34" charset="0"/>
              </a:rPr>
              <a:t>可能な範囲でご対応いただきたい</a:t>
            </a:r>
            <a:r>
              <a:rPr lang="ja-JP" altLang="en-US" sz="1600" b="1" dirty="0">
                <a:solidFill>
                  <a:schemeClr val="tx1"/>
                </a:solidFill>
                <a:latin typeface="Meiryo UI" panose="020B0604030504040204" pitchFamily="50" charset="-128"/>
                <a:ea typeface="Meiryo UI" panose="020B0604030504040204" pitchFamily="50" charset="-128"/>
                <a:cs typeface="Arial" panose="020B0604020202020204" pitchFamily="34" charset="0"/>
              </a:rPr>
              <a:t>と考えております。</a:t>
            </a:r>
            <a:endParaRPr lang="en-US" altLang="ja-JP" sz="16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01642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0A7D9890-6F7F-EB3B-29D4-B32764AECD8B}"/>
              </a:ext>
            </a:extLst>
          </p:cNvPr>
          <p:cNvSpPr/>
          <p:nvPr/>
        </p:nvSpPr>
        <p:spPr>
          <a:xfrm>
            <a:off x="7386000" y="0"/>
            <a:ext cx="2520000" cy="1800000"/>
          </a:xfrm>
          <a:prstGeom prst="rect">
            <a:avLst/>
          </a:prstGeom>
          <a:gradFill flip="none" rotWithShape="1">
            <a:gsLst>
              <a:gs pos="50000">
                <a:schemeClr val="bg1"/>
              </a:gs>
              <a:gs pos="0">
                <a:schemeClr val="bg1"/>
              </a:gs>
              <a:gs pos="100000">
                <a:schemeClr val="accent5">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E6010DE0-6028-F6AB-A208-65812C3A7FA5}"/>
              </a:ext>
            </a:extLst>
          </p:cNvPr>
          <p:cNvSpPr>
            <a:spLocks noGrp="1"/>
          </p:cNvSpPr>
          <p:nvPr>
            <p:ph type="sldNum" sz="quarter" idx="12"/>
          </p:nvPr>
        </p:nvSpPr>
        <p:spPr/>
        <p:txBody>
          <a:bodyPr/>
          <a:lstStyle/>
          <a:p>
            <a:r>
              <a:rPr kumimoji="1" lang="en-US" altLang="ja-JP"/>
              <a:t> </a:t>
            </a:r>
            <a:fld id="{5E60E626-7FCF-463F-AE06-7818448B411F}" type="slidenum">
              <a:rPr kumimoji="1" lang="ja-JP" altLang="en-US" smtClean="0"/>
              <a:pPr/>
              <a:t>5</a:t>
            </a:fld>
            <a:r>
              <a:rPr kumimoji="1" lang="ja-JP" altLang="en-US"/>
              <a:t> </a:t>
            </a:r>
            <a:endParaRPr kumimoji="1" lang="ja-JP" altLang="en-US" dirty="0"/>
          </a:p>
        </p:txBody>
      </p:sp>
      <p:sp>
        <p:nvSpPr>
          <p:cNvPr id="3" name="テキスト プレースホルダー 2">
            <a:extLst>
              <a:ext uri="{FF2B5EF4-FFF2-40B4-BE49-F238E27FC236}">
                <a16:creationId xmlns:a16="http://schemas.microsoft.com/office/drawing/2014/main" id="{63DA8E17-9A11-D5A8-83C6-6CD561822AAF}"/>
              </a:ext>
            </a:extLst>
          </p:cNvPr>
          <p:cNvSpPr>
            <a:spLocks noGrp="1"/>
          </p:cNvSpPr>
          <p:nvPr>
            <p:ph type="body" sz="quarter" idx="13"/>
          </p:nvPr>
        </p:nvSpPr>
        <p:spPr/>
        <p:txBody>
          <a:bodyPr/>
          <a:lstStyle/>
          <a:p>
            <a:r>
              <a:rPr kumimoji="1" lang="ja-JP" altLang="en-US" b="1" dirty="0"/>
              <a:t>イベント開催等の連携（セミナー等）</a:t>
            </a:r>
          </a:p>
          <a:p>
            <a:pPr lvl="1">
              <a:buFont typeface="Wingdings" panose="05000000000000000000" pitchFamily="2" charset="2"/>
              <a:buChar char="Ø"/>
            </a:pPr>
            <a:r>
              <a:rPr kumimoji="1" lang="ja-JP" altLang="en-US" sz="1600" dirty="0"/>
              <a:t>本事業では、事業の広報や支援先の掘り起こし等を目的に、中小企業等の省エネ等に係るセミナー等を開催することができ、その費用を補助対象としています。</a:t>
            </a:r>
            <a:r>
              <a:rPr kumimoji="1" lang="ja-JP" altLang="en-US" sz="1600" dirty="0">
                <a:solidFill>
                  <a:srgbClr val="0E3ECF"/>
                </a:solidFill>
              </a:rPr>
              <a:t>セミナーの共催や後援、セミナーでの自治体様施策の</a:t>
            </a:r>
            <a:br>
              <a:rPr kumimoji="1" lang="en-US" altLang="ja-JP" sz="1600" dirty="0">
                <a:solidFill>
                  <a:srgbClr val="0E3ECF"/>
                </a:solidFill>
              </a:rPr>
            </a:br>
            <a:r>
              <a:rPr kumimoji="1" lang="ja-JP" altLang="en-US" sz="1600" dirty="0">
                <a:solidFill>
                  <a:srgbClr val="0E3ECF"/>
                </a:solidFill>
              </a:rPr>
              <a:t>ご紹介等のご協力をお願いしたい</a:t>
            </a:r>
            <a:r>
              <a:rPr kumimoji="1" lang="ja-JP" altLang="en-US" sz="1600" dirty="0"/>
              <a:t>と考えております。</a:t>
            </a:r>
          </a:p>
          <a:p>
            <a:pPr lvl="1">
              <a:buFont typeface="Wingdings" panose="05000000000000000000" pitchFamily="2" charset="2"/>
              <a:buChar char="Ø"/>
            </a:pPr>
            <a:r>
              <a:rPr kumimoji="1" lang="ja-JP" altLang="en-US" sz="1600" dirty="0"/>
              <a:t>自治体様主催の同様のセミナーがあれば、本事業の紹介のための時間枠をいただければ、省エネお助け隊が登壇し、説明させていただきます。</a:t>
            </a:r>
          </a:p>
          <a:p>
            <a:pPr lvl="1">
              <a:buFont typeface="Wingdings" panose="05000000000000000000" pitchFamily="2" charset="2"/>
              <a:buChar char="Ø"/>
            </a:pPr>
            <a:endParaRPr kumimoji="1" lang="ja-JP" altLang="en-US" sz="1000" dirty="0"/>
          </a:p>
          <a:p>
            <a:r>
              <a:rPr kumimoji="1" lang="ja-JP" altLang="en-US" b="1" dirty="0"/>
              <a:t>自治体様ホームページへの掲載（リンクバナー等）</a:t>
            </a:r>
            <a:r>
              <a:rPr kumimoji="1" lang="en-US" altLang="ja-JP" sz="1400" b="1" dirty="0"/>
              <a:t>※</a:t>
            </a:r>
            <a:r>
              <a:rPr kumimoji="1" lang="ja-JP" altLang="en-US" sz="1400" b="1" dirty="0"/>
              <a:t>次ページに昨年度の掲載事例を掲載しています。</a:t>
            </a:r>
            <a:endParaRPr kumimoji="1" lang="ja-JP" altLang="en-US" b="1" dirty="0"/>
          </a:p>
          <a:p>
            <a:pPr lvl="1">
              <a:buFont typeface="Wingdings" panose="05000000000000000000" pitchFamily="2" charset="2"/>
              <a:buChar char="Ø"/>
            </a:pPr>
            <a:r>
              <a:rPr kumimoji="1" lang="ja-JP" altLang="en-US" sz="1600" dirty="0"/>
              <a:t>自治体様のホームページの中小企業等向けの施策やエネルギー関連施策のページ等に、</a:t>
            </a:r>
            <a:r>
              <a:rPr kumimoji="1" lang="ja-JP" altLang="en-US" sz="1600" dirty="0">
                <a:solidFill>
                  <a:srgbClr val="0E3ECF"/>
                </a:solidFill>
              </a:rPr>
              <a:t>本事業や省エネお助け隊のリンクやバナーを掲載いただきたい</a:t>
            </a:r>
            <a:r>
              <a:rPr kumimoji="1" lang="ja-JP" altLang="en-US" sz="1600" dirty="0"/>
              <a:t>と考えております。</a:t>
            </a:r>
            <a:endParaRPr lang="en-US" altLang="ja-JP" sz="1600" dirty="0"/>
          </a:p>
          <a:p>
            <a:pPr lvl="2">
              <a:buFont typeface="Wingdings" panose="05000000000000000000" pitchFamily="2" charset="2"/>
              <a:buChar char="ü"/>
            </a:pPr>
            <a:r>
              <a:rPr lang="ja-JP" altLang="en-US" sz="1200" dirty="0"/>
              <a:t>中小企業等の担当者をターゲットとした露出機会の増加</a:t>
            </a:r>
            <a:endParaRPr lang="en-US" altLang="ja-JP" sz="1200" dirty="0"/>
          </a:p>
          <a:p>
            <a:pPr lvl="2">
              <a:buFont typeface="Wingdings" panose="05000000000000000000" pitchFamily="2" charset="2"/>
              <a:buChar char="ü"/>
            </a:pPr>
            <a:r>
              <a:rPr kumimoji="1" lang="ja-JP" altLang="en-US" sz="1200" dirty="0"/>
              <a:t>自治体様ホームページに掲載されることによる信用度の向上</a:t>
            </a:r>
            <a:endParaRPr kumimoji="1" lang="ja-JP" altLang="en-US" sz="1800" dirty="0"/>
          </a:p>
          <a:p>
            <a:pPr lvl="1">
              <a:buFont typeface="Wingdings" panose="05000000000000000000" pitchFamily="2" charset="2"/>
              <a:buChar char="Ø"/>
            </a:pPr>
            <a:r>
              <a:rPr kumimoji="1" lang="ja-JP" altLang="en-US" sz="1600" dirty="0"/>
              <a:t>さらに、</a:t>
            </a:r>
            <a:r>
              <a:rPr kumimoji="1" lang="ja-JP" altLang="en-US" sz="1600" dirty="0">
                <a:solidFill>
                  <a:srgbClr val="0033CC"/>
                </a:solidFill>
              </a:rPr>
              <a:t>事業概要や当該地域の省エネお助け隊の紹介ページを掲載していただく</a:t>
            </a:r>
            <a:r>
              <a:rPr kumimoji="1" lang="ja-JP" altLang="en-US" sz="1600" dirty="0"/>
              <a:t>ことで、より効果が上がると考えております。</a:t>
            </a:r>
          </a:p>
          <a:p>
            <a:pPr lvl="1">
              <a:buFont typeface="Wingdings" panose="05000000000000000000" pitchFamily="2" charset="2"/>
              <a:buChar char="Ø"/>
            </a:pPr>
            <a:endParaRPr kumimoji="1" lang="en-US" altLang="ja-JP" sz="1000" dirty="0"/>
          </a:p>
          <a:p>
            <a:r>
              <a:rPr kumimoji="1" lang="ja-JP" altLang="en-US" b="1" dirty="0"/>
              <a:t>自治体様施策との連携　</a:t>
            </a:r>
            <a:r>
              <a:rPr kumimoji="1" lang="en-US" altLang="ja-JP" sz="1400" b="1" dirty="0"/>
              <a:t>※</a:t>
            </a:r>
            <a:r>
              <a:rPr kumimoji="1" lang="ja-JP" altLang="en-US" sz="1400" b="1" dirty="0"/>
              <a:t>次ページに昨年度の掲載事例を掲載しています。</a:t>
            </a:r>
          </a:p>
          <a:p>
            <a:pPr lvl="1">
              <a:buFont typeface="Wingdings" panose="05000000000000000000" pitchFamily="2" charset="2"/>
              <a:buChar char="Ø"/>
            </a:pPr>
            <a:r>
              <a:rPr kumimoji="1" lang="ja-JP" altLang="en-US" sz="1600" dirty="0"/>
              <a:t>自治体様が行う補助事業（省エネ設備の投資等）において、</a:t>
            </a:r>
            <a:r>
              <a:rPr kumimoji="1" lang="ja-JP" altLang="en-US" sz="1600" dirty="0">
                <a:solidFill>
                  <a:srgbClr val="0E3ECF"/>
                </a:solidFill>
              </a:rPr>
              <a:t>本事業の省エネ診断の受診を推奨するような連携</a:t>
            </a:r>
            <a:r>
              <a:rPr kumimoji="1" lang="ja-JP" altLang="en-US" sz="1600" dirty="0"/>
              <a:t>をお願いしたいと考えております。</a:t>
            </a:r>
            <a:endParaRPr kumimoji="1" lang="en-US" altLang="ja-JP" sz="1000" dirty="0"/>
          </a:p>
          <a:p>
            <a:endParaRPr lang="en-US" altLang="ja-JP" dirty="0"/>
          </a:p>
          <a:p>
            <a:endParaRPr kumimoji="1" lang="en-US" altLang="ja-JP" dirty="0"/>
          </a:p>
          <a:p>
            <a:endParaRPr kumimoji="1" lang="en-US" altLang="ja-JP" dirty="0"/>
          </a:p>
          <a:p>
            <a:endParaRPr lang="en-US" altLang="ja-JP" dirty="0"/>
          </a:p>
          <a:p>
            <a:endParaRPr kumimoji="1" lang="ja-JP" altLang="en-US" dirty="0"/>
          </a:p>
        </p:txBody>
      </p:sp>
      <p:sp>
        <p:nvSpPr>
          <p:cNvPr id="4" name="タイトル 3">
            <a:extLst>
              <a:ext uri="{FF2B5EF4-FFF2-40B4-BE49-F238E27FC236}">
                <a16:creationId xmlns:a16="http://schemas.microsoft.com/office/drawing/2014/main" id="{74CD4D3A-BCDE-DF88-A6F7-E82DDC46427F}"/>
              </a:ext>
            </a:extLst>
          </p:cNvPr>
          <p:cNvSpPr>
            <a:spLocks noGrp="1"/>
          </p:cNvSpPr>
          <p:nvPr>
            <p:ph type="title"/>
          </p:nvPr>
        </p:nvSpPr>
        <p:spPr/>
        <p:txBody>
          <a:bodyPr/>
          <a:lstStyle/>
          <a:p>
            <a:r>
              <a:rPr kumimoji="1" lang="ja-JP" altLang="en-US" dirty="0"/>
              <a:t>令和６年度　地域エネルギー利用最適化取組支援事業</a:t>
            </a:r>
          </a:p>
        </p:txBody>
      </p:sp>
      <p:sp>
        <p:nvSpPr>
          <p:cNvPr id="5" name="テキスト プレースホルダー 4">
            <a:extLst>
              <a:ext uri="{FF2B5EF4-FFF2-40B4-BE49-F238E27FC236}">
                <a16:creationId xmlns:a16="http://schemas.microsoft.com/office/drawing/2014/main" id="{12F73571-DE72-04C0-EE01-DDFCE9B00F14}"/>
              </a:ext>
            </a:extLst>
          </p:cNvPr>
          <p:cNvSpPr>
            <a:spLocks noGrp="1"/>
          </p:cNvSpPr>
          <p:nvPr>
            <p:ph type="body" sz="quarter" idx="14"/>
          </p:nvPr>
        </p:nvSpPr>
        <p:spPr/>
        <p:txBody>
          <a:bodyPr/>
          <a:lstStyle/>
          <a:p>
            <a:pPr marL="57150" defTabSz="914400">
              <a:lnSpc>
                <a:spcPct val="90000"/>
              </a:lnSpc>
              <a:spcAft>
                <a:spcPts val="600"/>
              </a:spcAft>
            </a:pPr>
            <a:r>
              <a:rPr kumimoji="1" lang="ja-JP" altLang="en-US" b="1" dirty="0"/>
              <a:t>自治体様にご協力・ご検討いただきたい事項</a:t>
            </a:r>
            <a:endParaRPr kumimoji="1" lang="en-US" altLang="ja-JP" b="1" dirty="0"/>
          </a:p>
          <a:p>
            <a:endParaRPr kumimoji="1" lang="ja-JP" altLang="en-US" dirty="0"/>
          </a:p>
        </p:txBody>
      </p:sp>
    </p:spTree>
    <p:extLst>
      <p:ext uri="{BB962C8B-B14F-4D97-AF65-F5344CB8AC3E}">
        <p14:creationId xmlns:p14="http://schemas.microsoft.com/office/powerpoint/2010/main" val="325499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0A7D9890-6F7F-EB3B-29D4-B32764AECD8B}"/>
              </a:ext>
            </a:extLst>
          </p:cNvPr>
          <p:cNvSpPr/>
          <p:nvPr/>
        </p:nvSpPr>
        <p:spPr>
          <a:xfrm>
            <a:off x="7386000" y="0"/>
            <a:ext cx="2520000" cy="1800000"/>
          </a:xfrm>
          <a:prstGeom prst="rect">
            <a:avLst/>
          </a:prstGeom>
          <a:gradFill flip="none" rotWithShape="1">
            <a:gsLst>
              <a:gs pos="50000">
                <a:schemeClr val="bg1"/>
              </a:gs>
              <a:gs pos="0">
                <a:schemeClr val="bg1"/>
              </a:gs>
              <a:gs pos="100000">
                <a:schemeClr val="accent5">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E6010DE0-6028-F6AB-A208-65812C3A7FA5}"/>
              </a:ext>
            </a:extLst>
          </p:cNvPr>
          <p:cNvSpPr>
            <a:spLocks noGrp="1"/>
          </p:cNvSpPr>
          <p:nvPr>
            <p:ph type="sldNum" sz="quarter" idx="12"/>
          </p:nvPr>
        </p:nvSpPr>
        <p:spPr/>
        <p:txBody>
          <a:bodyPr/>
          <a:lstStyle/>
          <a:p>
            <a:r>
              <a:rPr kumimoji="1" lang="en-US" altLang="ja-JP"/>
              <a:t> </a:t>
            </a:r>
            <a:fld id="{5E60E626-7FCF-463F-AE06-7818448B411F}" type="slidenum">
              <a:rPr kumimoji="1" lang="ja-JP" altLang="en-US" smtClean="0"/>
              <a:pPr/>
              <a:t>6</a:t>
            </a:fld>
            <a:r>
              <a:rPr kumimoji="1" lang="ja-JP" altLang="en-US"/>
              <a:t> </a:t>
            </a:r>
            <a:endParaRPr kumimoji="1" lang="ja-JP" altLang="en-US" dirty="0"/>
          </a:p>
        </p:txBody>
      </p:sp>
      <p:sp>
        <p:nvSpPr>
          <p:cNvPr id="4" name="タイトル 3">
            <a:extLst>
              <a:ext uri="{FF2B5EF4-FFF2-40B4-BE49-F238E27FC236}">
                <a16:creationId xmlns:a16="http://schemas.microsoft.com/office/drawing/2014/main" id="{74CD4D3A-BCDE-DF88-A6F7-E82DDC46427F}"/>
              </a:ext>
            </a:extLst>
          </p:cNvPr>
          <p:cNvSpPr>
            <a:spLocks noGrp="1"/>
          </p:cNvSpPr>
          <p:nvPr>
            <p:ph type="title"/>
          </p:nvPr>
        </p:nvSpPr>
        <p:spPr/>
        <p:txBody>
          <a:bodyPr/>
          <a:lstStyle/>
          <a:p>
            <a:r>
              <a:rPr kumimoji="1" lang="ja-JP" altLang="en-US" dirty="0"/>
              <a:t>令和６年度　地域エネルギー利用最適化取組支援事業</a:t>
            </a:r>
          </a:p>
        </p:txBody>
      </p:sp>
      <p:sp>
        <p:nvSpPr>
          <p:cNvPr id="5" name="テキスト プレースホルダー 4">
            <a:extLst>
              <a:ext uri="{FF2B5EF4-FFF2-40B4-BE49-F238E27FC236}">
                <a16:creationId xmlns:a16="http://schemas.microsoft.com/office/drawing/2014/main" id="{12F73571-DE72-04C0-EE01-DDFCE9B00F14}"/>
              </a:ext>
            </a:extLst>
          </p:cNvPr>
          <p:cNvSpPr>
            <a:spLocks noGrp="1"/>
          </p:cNvSpPr>
          <p:nvPr>
            <p:ph type="body" sz="quarter" idx="14"/>
          </p:nvPr>
        </p:nvSpPr>
        <p:spPr/>
        <p:txBody>
          <a:bodyPr/>
          <a:lstStyle/>
          <a:p>
            <a:pPr marL="57150" defTabSz="914400">
              <a:lnSpc>
                <a:spcPct val="90000"/>
              </a:lnSpc>
              <a:spcAft>
                <a:spcPts val="600"/>
              </a:spcAft>
            </a:pPr>
            <a:r>
              <a:rPr kumimoji="1" lang="ja-JP" altLang="en-US" b="1" dirty="0"/>
              <a:t>過年度における自治体様</a:t>
            </a:r>
            <a:r>
              <a:rPr lang="ja-JP" altLang="en-US" dirty="0"/>
              <a:t>ホームページへの掲載・自治体様施策との連携</a:t>
            </a:r>
            <a:endParaRPr kumimoji="1" lang="en-US" altLang="ja-JP" b="1" dirty="0"/>
          </a:p>
          <a:p>
            <a:endParaRPr kumimoji="1" lang="ja-JP" altLang="en-US" dirty="0"/>
          </a:p>
        </p:txBody>
      </p:sp>
      <p:sp>
        <p:nvSpPr>
          <p:cNvPr id="12" name="テキスト ボックス 11">
            <a:extLst>
              <a:ext uri="{FF2B5EF4-FFF2-40B4-BE49-F238E27FC236}">
                <a16:creationId xmlns:a16="http://schemas.microsoft.com/office/drawing/2014/main" id="{F2EEB9C0-D23A-515C-3E34-D6E1F2A8C30B}"/>
              </a:ext>
            </a:extLst>
          </p:cNvPr>
          <p:cNvSpPr txBox="1"/>
          <p:nvPr/>
        </p:nvSpPr>
        <p:spPr>
          <a:xfrm>
            <a:off x="1103492" y="961562"/>
            <a:ext cx="3095719" cy="584775"/>
          </a:xfrm>
          <a:prstGeom prst="rect">
            <a:avLst/>
          </a:prstGeom>
          <a:noFill/>
        </p:spPr>
        <p:txBody>
          <a:bodyPr wrap="none" rtlCol="0">
            <a:spAutoFit/>
          </a:bodyPr>
          <a:lstStyle/>
          <a:p>
            <a:pPr marL="216000" indent="-216000">
              <a:buFont typeface="Arial" panose="020B0604020202020204" pitchFamily="34" charset="0"/>
              <a:buChar char="•"/>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群馬県と省エネお助け隊の連携</a:t>
            </a:r>
            <a:b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b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（省エネお助け隊の紹介）</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grpSp>
        <p:nvGrpSpPr>
          <p:cNvPr id="20" name="グループ化 19">
            <a:extLst>
              <a:ext uri="{FF2B5EF4-FFF2-40B4-BE49-F238E27FC236}">
                <a16:creationId xmlns:a16="http://schemas.microsoft.com/office/drawing/2014/main" id="{8D9AA3D1-87A7-F23D-322B-2B26758E30C1}"/>
              </a:ext>
            </a:extLst>
          </p:cNvPr>
          <p:cNvGrpSpPr/>
          <p:nvPr/>
        </p:nvGrpSpPr>
        <p:grpSpPr>
          <a:xfrm>
            <a:off x="5108696" y="1544990"/>
            <a:ext cx="3580410" cy="5164131"/>
            <a:chOff x="30933" y="1210491"/>
            <a:chExt cx="4232730" cy="5485755"/>
          </a:xfrm>
        </p:grpSpPr>
        <p:sp>
          <p:nvSpPr>
            <p:cNvPr id="19" name="正方形/長方形 18">
              <a:extLst>
                <a:ext uri="{FF2B5EF4-FFF2-40B4-BE49-F238E27FC236}">
                  <a16:creationId xmlns:a16="http://schemas.microsoft.com/office/drawing/2014/main" id="{B5F97A4F-A647-12D9-9481-A101F43822CD}"/>
                </a:ext>
              </a:extLst>
            </p:cNvPr>
            <p:cNvSpPr/>
            <p:nvPr/>
          </p:nvSpPr>
          <p:spPr>
            <a:xfrm>
              <a:off x="52078" y="1210491"/>
              <a:ext cx="4167814" cy="54857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A444AE84-A641-2876-A45E-C37CB5D4A818}"/>
                </a:ext>
              </a:extLst>
            </p:cNvPr>
            <p:cNvGrpSpPr/>
            <p:nvPr/>
          </p:nvGrpSpPr>
          <p:grpSpPr>
            <a:xfrm>
              <a:off x="30933" y="1274373"/>
              <a:ext cx="4232730" cy="5421873"/>
              <a:chOff x="545226" y="1338418"/>
              <a:chExt cx="4232730" cy="5421873"/>
            </a:xfrm>
          </p:grpSpPr>
          <p:pic>
            <p:nvPicPr>
              <p:cNvPr id="14" name="図 13">
                <a:extLst>
                  <a:ext uri="{FF2B5EF4-FFF2-40B4-BE49-F238E27FC236}">
                    <a16:creationId xmlns:a16="http://schemas.microsoft.com/office/drawing/2014/main" id="{AF58C727-9399-10BB-047C-C2B9DFA15FCB}"/>
                  </a:ext>
                </a:extLst>
              </p:cNvPr>
              <p:cNvPicPr>
                <a:picLocks noChangeAspect="1"/>
              </p:cNvPicPr>
              <p:nvPr/>
            </p:nvPicPr>
            <p:blipFill rotWithShape="1">
              <a:blip r:embed="rId2"/>
              <a:srcRect b="11200"/>
              <a:stretch/>
            </p:blipFill>
            <p:spPr>
              <a:xfrm>
                <a:off x="692684" y="1338418"/>
                <a:ext cx="3913800" cy="1597273"/>
              </a:xfrm>
              <a:prstGeom prst="rect">
                <a:avLst/>
              </a:prstGeom>
            </p:spPr>
          </p:pic>
          <p:pic>
            <p:nvPicPr>
              <p:cNvPr id="16" name="図 15">
                <a:extLst>
                  <a:ext uri="{FF2B5EF4-FFF2-40B4-BE49-F238E27FC236}">
                    <a16:creationId xmlns:a16="http://schemas.microsoft.com/office/drawing/2014/main" id="{8F2797AA-7A04-05BB-9DD6-71170BAF4DC6}"/>
                  </a:ext>
                </a:extLst>
              </p:cNvPr>
              <p:cNvPicPr>
                <a:picLocks noChangeAspect="1"/>
              </p:cNvPicPr>
              <p:nvPr/>
            </p:nvPicPr>
            <p:blipFill>
              <a:blip r:embed="rId3"/>
              <a:stretch>
                <a:fillRect/>
              </a:stretch>
            </p:blipFill>
            <p:spPr>
              <a:xfrm>
                <a:off x="692684" y="3028212"/>
                <a:ext cx="3902984" cy="3732079"/>
              </a:xfrm>
              <a:prstGeom prst="rect">
                <a:avLst/>
              </a:prstGeom>
            </p:spPr>
          </p:pic>
          <p:sp>
            <p:nvSpPr>
              <p:cNvPr id="17" name="フリーフォーム: 図形 16">
                <a:extLst>
                  <a:ext uri="{FF2B5EF4-FFF2-40B4-BE49-F238E27FC236}">
                    <a16:creationId xmlns:a16="http://schemas.microsoft.com/office/drawing/2014/main" id="{54B7F013-2B07-511F-4CF5-6A06FE54A819}"/>
                  </a:ext>
                </a:extLst>
              </p:cNvPr>
              <p:cNvSpPr/>
              <p:nvPr/>
            </p:nvSpPr>
            <p:spPr bwMode="auto">
              <a:xfrm rot="60000">
                <a:off x="545226" y="2953371"/>
                <a:ext cx="4232730" cy="130435"/>
              </a:xfrm>
              <a:custGeom>
                <a:avLst/>
                <a:gdLst>
                  <a:gd name="connsiteX0" fmla="*/ 0 w 3217069"/>
                  <a:gd name="connsiteY0" fmla="*/ 113633 h 147396"/>
                  <a:gd name="connsiteX1" fmla="*/ 364331 w 3217069"/>
                  <a:gd name="connsiteY1" fmla="*/ 54102 h 147396"/>
                  <a:gd name="connsiteX2" fmla="*/ 921544 w 3217069"/>
                  <a:gd name="connsiteY2" fmla="*/ 146970 h 147396"/>
                  <a:gd name="connsiteX3" fmla="*/ 1526381 w 3217069"/>
                  <a:gd name="connsiteY3" fmla="*/ 49339 h 147396"/>
                  <a:gd name="connsiteX4" fmla="*/ 2162175 w 3217069"/>
                  <a:gd name="connsiteY4" fmla="*/ 146970 h 147396"/>
                  <a:gd name="connsiteX5" fmla="*/ 2728913 w 3217069"/>
                  <a:gd name="connsiteY5" fmla="*/ 1714 h 147396"/>
                  <a:gd name="connsiteX6" fmla="*/ 3217069 w 3217069"/>
                  <a:gd name="connsiteY6" fmla="*/ 80295 h 14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69" h="147396">
                    <a:moveTo>
                      <a:pt x="0" y="113633"/>
                    </a:moveTo>
                    <a:cubicBezTo>
                      <a:pt x="105370" y="81089"/>
                      <a:pt x="210741" y="48546"/>
                      <a:pt x="364331" y="54102"/>
                    </a:cubicBezTo>
                    <a:cubicBezTo>
                      <a:pt x="517921" y="59658"/>
                      <a:pt x="727869" y="147764"/>
                      <a:pt x="921544" y="146970"/>
                    </a:cubicBezTo>
                    <a:cubicBezTo>
                      <a:pt x="1115219" y="146176"/>
                      <a:pt x="1319609" y="49339"/>
                      <a:pt x="1526381" y="49339"/>
                    </a:cubicBezTo>
                    <a:cubicBezTo>
                      <a:pt x="1733153" y="49339"/>
                      <a:pt x="1961753" y="154908"/>
                      <a:pt x="2162175" y="146970"/>
                    </a:cubicBezTo>
                    <a:cubicBezTo>
                      <a:pt x="2362597" y="139033"/>
                      <a:pt x="2553097" y="12826"/>
                      <a:pt x="2728913" y="1714"/>
                    </a:cubicBezTo>
                    <a:cubicBezTo>
                      <a:pt x="2904729" y="-9398"/>
                      <a:pt x="3060899" y="35448"/>
                      <a:pt x="3217069" y="80295"/>
                    </a:cubicBezTo>
                  </a:path>
                </a:pathLst>
              </a:custGeom>
              <a:noFill/>
              <a:ln w="92075" cmpd="dbl">
                <a:solidFill>
                  <a:schemeClr val="tx1">
                    <a:lumMod val="50000"/>
                    <a:lumOff val="50000"/>
                  </a:schemeClr>
                </a:solidFill>
                <a:round/>
                <a:headEnd/>
                <a:tailEnd/>
              </a:ln>
            </p:spPr>
            <p:txBody>
              <a:bodyPr rtlCol="0" anchor="ctr"/>
              <a:lstStyle/>
              <a:p>
                <a:pPr algn="ctr"/>
                <a:endParaRPr kumimoji="1" lang="ja-JP" altLang="en-US">
                  <a:latin typeface="ＭＳ Ｐ明朝" panose="02020600040205080304" pitchFamily="18" charset="-128"/>
                  <a:ea typeface="ＭＳ Ｐ明朝" panose="02020600040205080304" pitchFamily="18" charset="-128"/>
                </a:endParaRPr>
              </a:p>
            </p:txBody>
          </p:sp>
        </p:grpSp>
      </p:grpSp>
      <p:sp>
        <p:nvSpPr>
          <p:cNvPr id="25" name="正方形/長方形 24">
            <a:extLst>
              <a:ext uri="{FF2B5EF4-FFF2-40B4-BE49-F238E27FC236}">
                <a16:creationId xmlns:a16="http://schemas.microsoft.com/office/drawing/2014/main" id="{FBF05251-5196-B7C6-3E45-867A785DC349}"/>
              </a:ext>
            </a:extLst>
          </p:cNvPr>
          <p:cNvSpPr/>
          <p:nvPr/>
        </p:nvSpPr>
        <p:spPr>
          <a:xfrm>
            <a:off x="5172218" y="5936023"/>
            <a:ext cx="3281735" cy="4805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0862923C-0269-E18C-DBFF-4793A113132C}"/>
              </a:ext>
            </a:extLst>
          </p:cNvPr>
          <p:cNvSpPr txBox="1"/>
          <p:nvPr/>
        </p:nvSpPr>
        <p:spPr>
          <a:xfrm>
            <a:off x="5464785" y="990485"/>
            <a:ext cx="3002745" cy="584775"/>
          </a:xfrm>
          <a:prstGeom prst="rect">
            <a:avLst/>
          </a:prstGeom>
          <a:noFill/>
        </p:spPr>
        <p:txBody>
          <a:bodyPr wrap="none" rtlCol="0">
            <a:spAutoFit/>
          </a:bodyPr>
          <a:lstStyle/>
          <a:p>
            <a:pPr marL="216000" indent="-216000">
              <a:buFont typeface="Arial" panose="020B0604020202020204" pitchFamily="34" charset="0"/>
              <a:buChar char="•"/>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千葉県と省エネお助け隊の連携</a:t>
            </a:r>
            <a:b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b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rPr>
              <a:t>（省エネ補助金の要件）</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13" name="図 12">
            <a:extLst>
              <a:ext uri="{FF2B5EF4-FFF2-40B4-BE49-F238E27FC236}">
                <a16:creationId xmlns:a16="http://schemas.microsoft.com/office/drawing/2014/main" id="{22AB3927-BC71-F321-1158-1D4D58F871BF}"/>
              </a:ext>
            </a:extLst>
          </p:cNvPr>
          <p:cNvPicPr>
            <a:picLocks noChangeAspect="1"/>
          </p:cNvPicPr>
          <p:nvPr/>
        </p:nvPicPr>
        <p:blipFill>
          <a:blip r:embed="rId4"/>
          <a:stretch>
            <a:fillRect/>
          </a:stretch>
        </p:blipFill>
        <p:spPr>
          <a:xfrm>
            <a:off x="1216894" y="1619691"/>
            <a:ext cx="3401688" cy="5105555"/>
          </a:xfrm>
          <a:prstGeom prst="rect">
            <a:avLst/>
          </a:prstGeom>
          <a:ln>
            <a:solidFill>
              <a:schemeClr val="tx1"/>
            </a:solidFill>
          </a:ln>
        </p:spPr>
      </p:pic>
    </p:spTree>
    <p:extLst>
      <p:ext uri="{BB962C8B-B14F-4D97-AF65-F5344CB8AC3E}">
        <p14:creationId xmlns:p14="http://schemas.microsoft.com/office/powerpoint/2010/main" val="117477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11E036E4-7A9B-5524-A507-EF50D0FDE794}"/>
              </a:ext>
            </a:extLst>
          </p:cNvPr>
          <p:cNvSpPr/>
          <p:nvPr/>
        </p:nvSpPr>
        <p:spPr>
          <a:xfrm>
            <a:off x="7247081" y="5026924"/>
            <a:ext cx="899729" cy="899729"/>
          </a:xfrm>
          <a:prstGeom prst="ellipse">
            <a:avLst/>
          </a:prstGeom>
          <a:noFill/>
          <a:ln w="34925">
            <a:solidFill>
              <a:srgbClr val="405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4" name="楕円 3">
            <a:extLst>
              <a:ext uri="{FF2B5EF4-FFF2-40B4-BE49-F238E27FC236}">
                <a16:creationId xmlns:a16="http://schemas.microsoft.com/office/drawing/2014/main" id="{C8F29D72-04BF-C61F-4AB2-AE2A69686423}"/>
              </a:ext>
            </a:extLst>
          </p:cNvPr>
          <p:cNvSpPr/>
          <p:nvPr/>
        </p:nvSpPr>
        <p:spPr>
          <a:xfrm>
            <a:off x="6606716" y="4318639"/>
            <a:ext cx="1252607" cy="1252607"/>
          </a:xfrm>
          <a:prstGeom prst="ellipse">
            <a:avLst/>
          </a:prstGeom>
          <a:noFill/>
          <a:ln w="34925">
            <a:solidFill>
              <a:srgbClr val="E99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5" name="楕円 4">
            <a:extLst>
              <a:ext uri="{FF2B5EF4-FFF2-40B4-BE49-F238E27FC236}">
                <a16:creationId xmlns:a16="http://schemas.microsoft.com/office/drawing/2014/main" id="{16C7C494-B872-54B6-9423-3389010C8A47}"/>
              </a:ext>
            </a:extLst>
          </p:cNvPr>
          <p:cNvSpPr/>
          <p:nvPr/>
        </p:nvSpPr>
        <p:spPr>
          <a:xfrm>
            <a:off x="7124892" y="1291773"/>
            <a:ext cx="1252607" cy="1252607"/>
          </a:xfrm>
          <a:prstGeom prst="ellipse">
            <a:avLst/>
          </a:prstGeom>
          <a:noFill/>
          <a:ln w="349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6" name="楕円 5">
            <a:extLst>
              <a:ext uri="{FF2B5EF4-FFF2-40B4-BE49-F238E27FC236}">
                <a16:creationId xmlns:a16="http://schemas.microsoft.com/office/drawing/2014/main" id="{DC78EE26-2446-CDAF-4854-DD119DC6A272}"/>
              </a:ext>
            </a:extLst>
          </p:cNvPr>
          <p:cNvSpPr/>
          <p:nvPr/>
        </p:nvSpPr>
        <p:spPr>
          <a:xfrm>
            <a:off x="8455392" y="4100795"/>
            <a:ext cx="1252608" cy="1252608"/>
          </a:xfrm>
          <a:prstGeom prst="ellipse">
            <a:avLst/>
          </a:prstGeom>
          <a:noFill/>
          <a:ln w="34925">
            <a:solidFill>
              <a:srgbClr val="D74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solidFill>
                <a:schemeClr val="bg1">
                  <a:lumMod val="85000"/>
                </a:schemeClr>
              </a:solidFill>
            </a:endParaRPr>
          </a:p>
        </p:txBody>
      </p:sp>
      <p:sp>
        <p:nvSpPr>
          <p:cNvPr id="7" name="楕円 6">
            <a:extLst>
              <a:ext uri="{FF2B5EF4-FFF2-40B4-BE49-F238E27FC236}">
                <a16:creationId xmlns:a16="http://schemas.microsoft.com/office/drawing/2014/main" id="{451034CC-851B-2283-F6F9-3F0A76B626AB}"/>
              </a:ext>
            </a:extLst>
          </p:cNvPr>
          <p:cNvSpPr/>
          <p:nvPr/>
        </p:nvSpPr>
        <p:spPr>
          <a:xfrm>
            <a:off x="7923000" y="630694"/>
            <a:ext cx="1399063" cy="1399063"/>
          </a:xfrm>
          <a:prstGeom prst="ellipse">
            <a:avLst/>
          </a:prstGeom>
          <a:noFill/>
          <a:ln w="34925">
            <a:solidFill>
              <a:srgbClr val="EA9D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grpSp>
        <p:nvGrpSpPr>
          <p:cNvPr id="9" name="グループ化 8">
            <a:extLst>
              <a:ext uri="{FF2B5EF4-FFF2-40B4-BE49-F238E27FC236}">
                <a16:creationId xmlns:a16="http://schemas.microsoft.com/office/drawing/2014/main" id="{0D3367CB-D218-3073-61AD-18E8B08A323D}"/>
              </a:ext>
            </a:extLst>
          </p:cNvPr>
          <p:cNvGrpSpPr/>
          <p:nvPr/>
        </p:nvGrpSpPr>
        <p:grpSpPr>
          <a:xfrm>
            <a:off x="314499" y="330207"/>
            <a:ext cx="1024041" cy="1036374"/>
            <a:chOff x="1283758" y="1574705"/>
            <a:chExt cx="439398" cy="444690"/>
          </a:xfrm>
        </p:grpSpPr>
        <p:sp>
          <p:nvSpPr>
            <p:cNvPr id="10" name="正方形/長方形 9">
              <a:extLst>
                <a:ext uri="{FF2B5EF4-FFF2-40B4-BE49-F238E27FC236}">
                  <a16:creationId xmlns:a16="http://schemas.microsoft.com/office/drawing/2014/main" id="{95AECC44-A9B4-99B9-6C93-F4B0545E0AB4}"/>
                </a:ext>
              </a:extLst>
            </p:cNvPr>
            <p:cNvSpPr/>
            <p:nvPr/>
          </p:nvSpPr>
          <p:spPr>
            <a:xfrm>
              <a:off x="1283758" y="1574705"/>
              <a:ext cx="304895" cy="304895"/>
            </a:xfrm>
            <a:prstGeom prst="ellipse">
              <a:avLst/>
            </a:prstGeom>
            <a:noFill/>
            <a:ln w="34925">
              <a:solidFill>
                <a:srgbClr val="DDB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dirty="0"/>
            </a:p>
          </p:txBody>
        </p:sp>
        <p:sp>
          <p:nvSpPr>
            <p:cNvPr id="11" name="正方形/長方形 10">
              <a:extLst>
                <a:ext uri="{FF2B5EF4-FFF2-40B4-BE49-F238E27FC236}">
                  <a16:creationId xmlns:a16="http://schemas.microsoft.com/office/drawing/2014/main" id="{AA99AD51-2415-924F-B6C9-9F3904E777EF}"/>
                </a:ext>
              </a:extLst>
            </p:cNvPr>
            <p:cNvSpPr/>
            <p:nvPr/>
          </p:nvSpPr>
          <p:spPr>
            <a:xfrm>
              <a:off x="1418261" y="1714500"/>
              <a:ext cx="304895" cy="30489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grpSp>
      <p:sp>
        <p:nvSpPr>
          <p:cNvPr id="12" name="楕円 11">
            <a:extLst>
              <a:ext uri="{FF2B5EF4-FFF2-40B4-BE49-F238E27FC236}">
                <a16:creationId xmlns:a16="http://schemas.microsoft.com/office/drawing/2014/main" id="{93DC182C-2C2C-2055-C069-658508947CE7}"/>
              </a:ext>
            </a:extLst>
          </p:cNvPr>
          <p:cNvSpPr/>
          <p:nvPr/>
        </p:nvSpPr>
        <p:spPr>
          <a:xfrm>
            <a:off x="1503222" y="1454025"/>
            <a:ext cx="1252607" cy="1252607"/>
          </a:xfrm>
          <a:prstGeom prst="ellipse">
            <a:avLst/>
          </a:prstGeom>
          <a:noFill/>
          <a:ln w="34925">
            <a:solidFill>
              <a:srgbClr val="1E3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13" name="楕円 12">
            <a:extLst>
              <a:ext uri="{FF2B5EF4-FFF2-40B4-BE49-F238E27FC236}">
                <a16:creationId xmlns:a16="http://schemas.microsoft.com/office/drawing/2014/main" id="{6E7A8D86-D32D-B984-D8F4-081272827FEB}"/>
              </a:ext>
            </a:extLst>
          </p:cNvPr>
          <p:cNvSpPr/>
          <p:nvPr/>
        </p:nvSpPr>
        <p:spPr>
          <a:xfrm>
            <a:off x="800328" y="2264824"/>
            <a:ext cx="1252607" cy="1252607"/>
          </a:xfrm>
          <a:prstGeom prst="ellipse">
            <a:avLst/>
          </a:prstGeom>
          <a:no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14" name="楕円 13">
            <a:extLst>
              <a:ext uri="{FF2B5EF4-FFF2-40B4-BE49-F238E27FC236}">
                <a16:creationId xmlns:a16="http://schemas.microsoft.com/office/drawing/2014/main" id="{41D8B10A-5621-D8F2-BEB4-80895B95F1D0}"/>
              </a:ext>
            </a:extLst>
          </p:cNvPr>
          <p:cNvSpPr/>
          <p:nvPr/>
        </p:nvSpPr>
        <p:spPr>
          <a:xfrm>
            <a:off x="3928871" y="528716"/>
            <a:ext cx="1024129" cy="1024129"/>
          </a:xfrm>
          <a:prstGeom prst="ellipse">
            <a:avLst/>
          </a:prstGeom>
          <a:noFill/>
          <a:ln w="34925">
            <a:solidFill>
              <a:srgbClr val="FF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15" name="楕円 14">
            <a:extLst>
              <a:ext uri="{FF2B5EF4-FFF2-40B4-BE49-F238E27FC236}">
                <a16:creationId xmlns:a16="http://schemas.microsoft.com/office/drawing/2014/main" id="{FA67A974-CA97-E25E-E0C0-59A426250AF7}"/>
              </a:ext>
            </a:extLst>
          </p:cNvPr>
          <p:cNvSpPr/>
          <p:nvPr/>
        </p:nvSpPr>
        <p:spPr>
          <a:xfrm>
            <a:off x="4841240" y="211076"/>
            <a:ext cx="1252607" cy="1252607"/>
          </a:xfrm>
          <a:prstGeom prst="ellipse">
            <a:avLst/>
          </a:prstGeom>
          <a:noFill/>
          <a:ln w="34925">
            <a:solidFill>
              <a:srgbClr val="C28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16" name="楕円 15">
            <a:extLst>
              <a:ext uri="{FF2B5EF4-FFF2-40B4-BE49-F238E27FC236}">
                <a16:creationId xmlns:a16="http://schemas.microsoft.com/office/drawing/2014/main" id="{3C84064E-FB2F-BDDE-90B4-BF054617E0D8}"/>
              </a:ext>
            </a:extLst>
          </p:cNvPr>
          <p:cNvSpPr/>
          <p:nvPr/>
        </p:nvSpPr>
        <p:spPr>
          <a:xfrm>
            <a:off x="1774238" y="4232686"/>
            <a:ext cx="710574" cy="710574"/>
          </a:xfrm>
          <a:prstGeom prst="ellipse">
            <a:avLst/>
          </a:prstGeom>
          <a:noFill/>
          <a:ln w="34925">
            <a:solidFill>
              <a:srgbClr val="EAC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dirty="0"/>
          </a:p>
        </p:txBody>
      </p:sp>
      <p:sp>
        <p:nvSpPr>
          <p:cNvPr id="20" name="楕円 19">
            <a:extLst>
              <a:ext uri="{FF2B5EF4-FFF2-40B4-BE49-F238E27FC236}">
                <a16:creationId xmlns:a16="http://schemas.microsoft.com/office/drawing/2014/main" id="{D114B71F-A3A9-9811-8F40-ECD3404C867F}"/>
              </a:ext>
            </a:extLst>
          </p:cNvPr>
          <p:cNvSpPr/>
          <p:nvPr/>
        </p:nvSpPr>
        <p:spPr>
          <a:xfrm>
            <a:off x="6741547" y="1022863"/>
            <a:ext cx="710574" cy="744355"/>
          </a:xfrm>
          <a:prstGeom prst="ellipse">
            <a:avLst/>
          </a:prstGeom>
          <a:noFill/>
          <a:ln w="349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21" name="楕円 20">
            <a:extLst>
              <a:ext uri="{FF2B5EF4-FFF2-40B4-BE49-F238E27FC236}">
                <a16:creationId xmlns:a16="http://schemas.microsoft.com/office/drawing/2014/main" id="{CC4D0C11-1E14-07F4-18EA-AA692AB2EC18}"/>
              </a:ext>
            </a:extLst>
          </p:cNvPr>
          <p:cNvSpPr/>
          <p:nvPr/>
        </p:nvSpPr>
        <p:spPr>
          <a:xfrm>
            <a:off x="4773613" y="3751295"/>
            <a:ext cx="845456" cy="845456"/>
          </a:xfrm>
          <a:prstGeom prst="ellipse">
            <a:avLst/>
          </a:prstGeom>
          <a:noFill/>
          <a:ln w="349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24" name="楕円 23">
            <a:extLst>
              <a:ext uri="{FF2B5EF4-FFF2-40B4-BE49-F238E27FC236}">
                <a16:creationId xmlns:a16="http://schemas.microsoft.com/office/drawing/2014/main" id="{8EBF59CF-3024-31B8-F59E-754880BA9263}"/>
              </a:ext>
            </a:extLst>
          </p:cNvPr>
          <p:cNvSpPr/>
          <p:nvPr/>
        </p:nvSpPr>
        <p:spPr>
          <a:xfrm>
            <a:off x="551866" y="4728819"/>
            <a:ext cx="1505856" cy="1505856"/>
          </a:xfrm>
          <a:prstGeom prst="ellipse">
            <a:avLst/>
          </a:prstGeom>
          <a:noFill/>
          <a:ln w="349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solidFill>
                <a:schemeClr val="bg1">
                  <a:lumMod val="85000"/>
                </a:schemeClr>
              </a:solidFill>
            </a:endParaRPr>
          </a:p>
        </p:txBody>
      </p:sp>
      <p:sp>
        <p:nvSpPr>
          <p:cNvPr id="26" name="楕円 25">
            <a:extLst>
              <a:ext uri="{FF2B5EF4-FFF2-40B4-BE49-F238E27FC236}">
                <a16:creationId xmlns:a16="http://schemas.microsoft.com/office/drawing/2014/main" id="{93C0D208-756F-674D-3BEA-FCEA4CC61F5B}"/>
              </a:ext>
            </a:extLst>
          </p:cNvPr>
          <p:cNvSpPr/>
          <p:nvPr/>
        </p:nvSpPr>
        <p:spPr>
          <a:xfrm>
            <a:off x="4188138" y="2416479"/>
            <a:ext cx="710574" cy="710574"/>
          </a:xfrm>
          <a:prstGeom prst="ellipse">
            <a:avLst/>
          </a:prstGeom>
          <a:noFill/>
          <a:ln w="34925">
            <a:solidFill>
              <a:srgbClr val="EA9D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dirty="0"/>
          </a:p>
        </p:txBody>
      </p:sp>
      <p:sp>
        <p:nvSpPr>
          <p:cNvPr id="27" name="楕円 26">
            <a:extLst>
              <a:ext uri="{FF2B5EF4-FFF2-40B4-BE49-F238E27FC236}">
                <a16:creationId xmlns:a16="http://schemas.microsoft.com/office/drawing/2014/main" id="{4D5E6B96-BE04-16FD-A45F-9DFF2F954981}"/>
              </a:ext>
            </a:extLst>
          </p:cNvPr>
          <p:cNvSpPr/>
          <p:nvPr/>
        </p:nvSpPr>
        <p:spPr>
          <a:xfrm>
            <a:off x="3542998" y="4918601"/>
            <a:ext cx="328372" cy="328372"/>
          </a:xfrm>
          <a:prstGeom prst="ellipse">
            <a:avLst/>
          </a:prstGeom>
          <a:noFill/>
          <a:ln w="349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28" name="楕円 27">
            <a:extLst>
              <a:ext uri="{FF2B5EF4-FFF2-40B4-BE49-F238E27FC236}">
                <a16:creationId xmlns:a16="http://schemas.microsoft.com/office/drawing/2014/main" id="{DB0113AE-A945-98E6-8F42-3B66F6A8E060}"/>
              </a:ext>
            </a:extLst>
          </p:cNvPr>
          <p:cNvSpPr/>
          <p:nvPr/>
        </p:nvSpPr>
        <p:spPr>
          <a:xfrm>
            <a:off x="3071512" y="3981401"/>
            <a:ext cx="1106032" cy="1106032"/>
          </a:xfrm>
          <a:prstGeom prst="ellipse">
            <a:avLst/>
          </a:prstGeom>
          <a:noFill/>
          <a:ln w="34925">
            <a:solidFill>
              <a:srgbClr val="DF4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15"/>
          </a:p>
        </p:txBody>
      </p:sp>
      <p:sp>
        <p:nvSpPr>
          <p:cNvPr id="2" name="四角形: 角を丸くする 1">
            <a:extLst>
              <a:ext uri="{FF2B5EF4-FFF2-40B4-BE49-F238E27FC236}">
                <a16:creationId xmlns:a16="http://schemas.microsoft.com/office/drawing/2014/main" id="{38F38652-7FA3-C187-0087-2C2A2F669209}"/>
              </a:ext>
            </a:extLst>
          </p:cNvPr>
          <p:cNvSpPr/>
          <p:nvPr/>
        </p:nvSpPr>
        <p:spPr>
          <a:xfrm>
            <a:off x="1784675" y="5609596"/>
            <a:ext cx="6336650" cy="1190071"/>
          </a:xfrm>
          <a:prstGeom prst="roundRect">
            <a:avLst>
              <a:gd name="adj" fmla="val 9895"/>
            </a:avLst>
          </a:prstGeom>
          <a:noFill/>
          <a:ln w="1270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lang="ja-JP" altLang="en-US" sz="1200" b="1" dirty="0">
                <a:solidFill>
                  <a:schemeClr val="tx1"/>
                </a:solidFill>
                <a:latin typeface="+mn-ea"/>
                <a:cs typeface="Arial" panose="020B0604020202020204" pitchFamily="34" charset="0"/>
              </a:rPr>
              <a:t>一般社団法人環境共創イニシアチブ　省エネお助け隊事務局</a:t>
            </a:r>
          </a:p>
          <a:p>
            <a:pPr algn="ctr">
              <a:lnSpc>
                <a:spcPct val="130000"/>
              </a:lnSpc>
              <a:defRPr/>
            </a:pPr>
            <a:r>
              <a:rPr lang="en-US" altLang="ja-JP" sz="1200" b="1" dirty="0">
                <a:solidFill>
                  <a:schemeClr val="tx1"/>
                </a:solidFill>
                <a:latin typeface="+mn-ea"/>
                <a:cs typeface="Arial" panose="020B0604020202020204" pitchFamily="34" charset="0"/>
              </a:rPr>
              <a:t>TEL</a:t>
            </a:r>
            <a:r>
              <a:rPr lang="ja-JP" altLang="en-US" sz="1200" b="1" dirty="0">
                <a:solidFill>
                  <a:schemeClr val="tx1"/>
                </a:solidFill>
                <a:latin typeface="+mn-ea"/>
                <a:cs typeface="Arial" panose="020B0604020202020204" pitchFamily="34" charset="0"/>
              </a:rPr>
              <a:t>：０３－５５６５－３９７０</a:t>
            </a:r>
            <a:endParaRPr lang="en-US" altLang="ja-JP" sz="1200" b="1" dirty="0">
              <a:solidFill>
                <a:schemeClr val="tx1"/>
              </a:solidFill>
              <a:latin typeface="+mn-ea"/>
              <a:cs typeface="Arial" panose="020B0604020202020204" pitchFamily="34" charset="0"/>
            </a:endParaRPr>
          </a:p>
          <a:p>
            <a:pPr algn="ctr">
              <a:lnSpc>
                <a:spcPct val="130000"/>
              </a:lnSpc>
              <a:defRPr/>
            </a:pPr>
            <a:r>
              <a:rPr lang="ja-JP" altLang="en-US" sz="1200" b="1" dirty="0">
                <a:solidFill>
                  <a:schemeClr val="tx1"/>
                </a:solidFill>
                <a:latin typeface="+mn-ea"/>
                <a:cs typeface="Arial" panose="020B0604020202020204" pitchFamily="34" charset="0"/>
              </a:rPr>
              <a:t>省エネお助け隊ポータルサイト：</a:t>
            </a:r>
            <a:r>
              <a:rPr lang="en-US" altLang="ja-JP" sz="1200" b="1" dirty="0">
                <a:solidFill>
                  <a:schemeClr val="tx1"/>
                </a:solidFill>
                <a:latin typeface="+mn-ea"/>
                <a:cs typeface="Arial" panose="020B0604020202020204" pitchFamily="34" charset="0"/>
              </a:rPr>
              <a:t>https://www.shoene-portal.jp/</a:t>
            </a:r>
          </a:p>
          <a:p>
            <a:pPr algn="ctr">
              <a:lnSpc>
                <a:spcPct val="130000"/>
              </a:lnSpc>
              <a:defRPr/>
            </a:pPr>
            <a:r>
              <a:rPr lang="ja-JP" altLang="en-US" sz="1200" b="1" dirty="0">
                <a:solidFill>
                  <a:schemeClr val="tx1"/>
                </a:solidFill>
                <a:latin typeface="+mn-ea"/>
                <a:cs typeface="Arial" panose="020B0604020202020204" pitchFamily="34" charset="0"/>
              </a:rPr>
              <a:t>省エネお助け隊動画：</a:t>
            </a:r>
            <a:r>
              <a:rPr lang="en-US" altLang="ja-JP" sz="1200" b="1" dirty="0">
                <a:solidFill>
                  <a:schemeClr val="tx1"/>
                </a:solidFill>
                <a:latin typeface="+mn-ea"/>
                <a:cs typeface="Arial" panose="020B0604020202020204" pitchFamily="34" charset="0"/>
              </a:rPr>
              <a:t>https://www.shoene-portal.jp/support-information/movie/</a:t>
            </a:r>
            <a:endParaRPr lang="ja-JP" altLang="en-US" sz="1200" b="1" dirty="0">
              <a:solidFill>
                <a:schemeClr val="tx1"/>
              </a:solidFill>
              <a:latin typeface="+mn-ea"/>
              <a:cs typeface="Arial" panose="020B0604020202020204" pitchFamily="34" charset="0"/>
            </a:endParaRPr>
          </a:p>
        </p:txBody>
      </p:sp>
    </p:spTree>
    <p:extLst>
      <p:ext uri="{BB962C8B-B14F-4D97-AF65-F5344CB8AC3E}">
        <p14:creationId xmlns:p14="http://schemas.microsoft.com/office/powerpoint/2010/main" val="3801824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1005</Words>
  <PresentationFormat>A4 210 x 297 mm</PresentationFormat>
  <Paragraphs>85</Paragraphs>
  <Slides>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Meiryo UI</vt:lpstr>
      <vt:lpstr>ＭＳ Ｐ明朝</vt:lpstr>
      <vt:lpstr>游ゴシック</vt:lpstr>
      <vt:lpstr>Arial</vt:lpstr>
      <vt:lpstr>Calibri</vt:lpstr>
      <vt:lpstr>Calibri Light</vt:lpstr>
      <vt:lpstr>Wingdings</vt:lpstr>
      <vt:lpstr>Office テーマ</vt:lpstr>
      <vt:lpstr>PowerPoint プレゼンテーション</vt:lpstr>
      <vt:lpstr>PowerPoint プレゼンテーション</vt:lpstr>
      <vt:lpstr>【目次】</vt:lpstr>
      <vt:lpstr>令和６年度　地域エネルギー利用最適化取組支援事業</vt:lpstr>
      <vt:lpstr>令和６年度　地域エネルギー利用最適化取組支援事業</vt:lpstr>
      <vt:lpstr>令和６年度　地域エネルギー利用最適化取組支援事業</vt:lpstr>
      <vt:lpstr>令和６年度　地域エネルギー利用最適化取組支援事業</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2022-05-27T10:40:42Z</dcterms:created>
  <dcterms:modified xsi:type="dcterms:W3CDTF">2024-04-08T02:54:32Z</dcterms:modified>
</cp:coreProperties>
</file>