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sldIdLst>
    <p:sldId id="256" r:id="rId2"/>
    <p:sldId id="412" r:id="rId3"/>
    <p:sldId id="414" r:id="rId4"/>
    <p:sldId id="420" r:id="rId5"/>
    <p:sldId id="465" r:id="rId6"/>
    <p:sldId id="416" r:id="rId7"/>
    <p:sldId id="417" r:id="rId8"/>
    <p:sldId id="462" r:id="rId9"/>
    <p:sldId id="467" r:id="rId10"/>
    <p:sldId id="463" r:id="rId11"/>
    <p:sldId id="466" r:id="rId12"/>
  </p:sldIdLst>
  <p:sldSz cx="9906000" cy="6858000" type="A4"/>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45" autoAdjust="0"/>
    <p:restoredTop sz="94660"/>
  </p:normalViewPr>
  <p:slideViewPr>
    <p:cSldViewPr snapToGrid="0">
      <p:cViewPr varScale="1">
        <p:scale>
          <a:sx n="87" d="100"/>
          <a:sy n="87" d="100"/>
        </p:scale>
        <p:origin x="1291"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64F6BD4-EEF9-4722-8CDD-2437F5166DB3}"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1954178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4F6BD4-EEF9-4722-8CDD-2437F5166DB3}"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1847458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4F6BD4-EEF9-4722-8CDD-2437F5166DB3}"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41425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標準（スペース大）">
    <p:spTree>
      <p:nvGrpSpPr>
        <p:cNvPr id="1" name=""/>
        <p:cNvGrpSpPr/>
        <p:nvPr/>
      </p:nvGrpSpPr>
      <p:grpSpPr>
        <a:xfrm>
          <a:off x="0" y="0"/>
          <a:ext cx="0" cy="0"/>
          <a:chOff x="0" y="0"/>
          <a:chExt cx="0" cy="0"/>
        </a:xfrm>
      </p:grpSpPr>
      <p:sp>
        <p:nvSpPr>
          <p:cNvPr id="4" name="Line 26"/>
          <p:cNvSpPr>
            <a:spLocks noChangeShapeType="1"/>
          </p:cNvSpPr>
          <p:nvPr userDrawn="1"/>
        </p:nvSpPr>
        <p:spPr bwMode="auto">
          <a:xfrm>
            <a:off x="200471" y="980728"/>
            <a:ext cx="9505503" cy="0"/>
          </a:xfrm>
          <a:prstGeom prst="line">
            <a:avLst/>
          </a:prstGeom>
          <a:noFill/>
          <a:ln w="3175">
            <a:solidFill>
              <a:schemeClr val="bg2"/>
            </a:solidFill>
            <a:prstDash val="solid"/>
            <a:round/>
            <a:headEnd/>
            <a:tailEnd/>
          </a:ln>
          <a:effectLst/>
        </p:spPr>
        <p:txBody>
          <a:bodyPr/>
          <a:lstStyle/>
          <a:p>
            <a:pPr>
              <a:defRPr/>
            </a:pPr>
            <a:endParaRPr lang="ja-JP" altLang="en-US" dirty="0">
              <a:solidFill>
                <a:prstClr val="black"/>
              </a:solidFill>
            </a:endParaRPr>
          </a:p>
        </p:txBody>
      </p:sp>
      <p:sp>
        <p:nvSpPr>
          <p:cNvPr id="9" name="テキスト ボックス 8"/>
          <p:cNvSpPr txBox="1"/>
          <p:nvPr userDrawn="1"/>
        </p:nvSpPr>
        <p:spPr>
          <a:xfrm>
            <a:off x="8913440" y="6581001"/>
            <a:ext cx="720080" cy="276999"/>
          </a:xfrm>
          <a:prstGeom prst="rect">
            <a:avLst/>
          </a:prstGeom>
          <a:noFill/>
        </p:spPr>
        <p:txBody>
          <a:bodyPr wrap="square" lIns="0" rIns="0" rtlCol="0">
            <a:spAutoFit/>
          </a:bodyPr>
          <a:lstStyle/>
          <a:p>
            <a:pPr algn="r"/>
            <a:fld id="{6DD9FF53-5E75-4890-BA22-699EFFF134BB}" type="slidenum">
              <a:rPr lang="ja-JP" altLang="en-US" sz="1200">
                <a:solidFill>
                  <a:prstClr val="black"/>
                </a:solidFill>
              </a:rPr>
              <a:pPr algn="r"/>
              <a:t>‹#›</a:t>
            </a:fld>
            <a:endParaRPr lang="ja-JP" altLang="en-US" sz="1200" dirty="0">
              <a:solidFill>
                <a:prstClr val="black"/>
              </a:solidFill>
            </a:endParaRPr>
          </a:p>
        </p:txBody>
      </p:sp>
      <p:sp>
        <p:nvSpPr>
          <p:cNvPr id="21" name="テキスト プレースホルダ 20"/>
          <p:cNvSpPr>
            <a:spLocks noGrp="1"/>
          </p:cNvSpPr>
          <p:nvPr>
            <p:ph type="body" sz="quarter" idx="14"/>
          </p:nvPr>
        </p:nvSpPr>
        <p:spPr>
          <a:xfrm>
            <a:off x="199710" y="1124744"/>
            <a:ext cx="9505950" cy="5327871"/>
          </a:xfrm>
          <a:prstGeom prst="rect">
            <a:avLst/>
          </a:prstGeom>
        </p:spPr>
        <p:txBody>
          <a:bodyPr/>
          <a:lstStyle>
            <a:lvl1pPr>
              <a:defRPr sz="1600">
                <a:latin typeface="Meiryo UI" panose="020B0604030504040204" pitchFamily="50" charset="-128"/>
                <a:ea typeface="Meiryo UI" panose="020B0604030504040204" pitchFamily="50" charset="-128"/>
                <a:cs typeface="Meiryo UI" panose="020B0604030504040204" pitchFamily="50" charset="-128"/>
              </a:defRPr>
            </a:lvl1pPr>
            <a:lvl2pPr>
              <a:defRPr sz="1400">
                <a:latin typeface="Meiryo UI" panose="020B0604030504040204" pitchFamily="50" charset="-128"/>
                <a:ea typeface="Meiryo UI" panose="020B0604030504040204" pitchFamily="50" charset="-128"/>
                <a:cs typeface="Meiryo UI" panose="020B0604030504040204" pitchFamily="50" charset="-128"/>
              </a:defRPr>
            </a:lvl2pPr>
            <a:lvl3pPr>
              <a:defRPr sz="1400">
                <a:latin typeface="Meiryo UI" panose="020B0604030504040204" pitchFamily="50" charset="-128"/>
                <a:ea typeface="Meiryo UI" panose="020B0604030504040204" pitchFamily="50" charset="-128"/>
                <a:cs typeface="Meiryo UI" panose="020B0604030504040204" pitchFamily="50" charset="-128"/>
              </a:defRPr>
            </a:lvl3pPr>
            <a:lvl4pPr>
              <a:defRPr sz="1200">
                <a:latin typeface="Meiryo UI" panose="020B0604030504040204" pitchFamily="50" charset="-128"/>
                <a:ea typeface="Meiryo UI" panose="020B0604030504040204" pitchFamily="50" charset="-128"/>
                <a:cs typeface="Meiryo UI" panose="020B0604030504040204" pitchFamily="50" charset="-128"/>
              </a:defRPr>
            </a:lvl4pPr>
            <a:lvl5pPr>
              <a:defRPr sz="1200">
                <a:latin typeface="Meiryo UI" panose="020B0604030504040204" pitchFamily="50" charset="-128"/>
                <a:ea typeface="Meiryo UI" panose="020B0604030504040204" pitchFamily="50" charset="-128"/>
                <a:cs typeface="Meiryo UI" panose="020B0604030504040204" pitchFamily="50" charset="-128"/>
              </a:defRPr>
            </a:lvl5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11" name="タイトル 7"/>
          <p:cNvSpPr>
            <a:spLocks noGrp="1"/>
          </p:cNvSpPr>
          <p:nvPr>
            <p:ph type="title"/>
          </p:nvPr>
        </p:nvSpPr>
        <p:spPr>
          <a:xfrm>
            <a:off x="200471" y="188550"/>
            <a:ext cx="9505055" cy="360050"/>
          </a:xfrm>
        </p:spPr>
        <p:txBody>
          <a:bodyPr>
            <a:normAutofit/>
          </a:bodyPr>
          <a:lstStyle>
            <a:lvl1pPr>
              <a:defRPr sz="1400">
                <a:latin typeface="Meiryo UI" panose="020B0604030504040204" pitchFamily="50" charset="-128"/>
                <a:ea typeface="Meiryo UI" panose="020B0604030504040204" pitchFamily="50" charset="-128"/>
                <a:cs typeface="Meiryo UI" panose="020B0604030504040204" pitchFamily="50" charset="-128"/>
              </a:defRPr>
            </a:lvl1pPr>
          </a:lstStyle>
          <a:p>
            <a:r>
              <a:rPr kumimoji="1" lang="ja-JP" altLang="en-US" dirty="0"/>
              <a:t>マスタ タイトルの書式設定</a:t>
            </a:r>
          </a:p>
        </p:txBody>
      </p:sp>
      <p:sp>
        <p:nvSpPr>
          <p:cNvPr id="12" name="テキスト プレースホルダー 12"/>
          <p:cNvSpPr>
            <a:spLocks noGrp="1"/>
          </p:cNvSpPr>
          <p:nvPr>
            <p:ph type="body" sz="quarter" idx="15"/>
          </p:nvPr>
        </p:nvSpPr>
        <p:spPr>
          <a:xfrm>
            <a:off x="200025" y="549275"/>
            <a:ext cx="9505950" cy="359445"/>
          </a:xfrm>
        </p:spPr>
        <p:txBody>
          <a:bodyPr anchor="b" anchorCtr="0"/>
          <a:lstStyle>
            <a:lvl1pPr marL="0" indent="0">
              <a:spcBef>
                <a:spcPts val="0"/>
              </a:spcBef>
              <a:buNone/>
              <a:defRPr sz="2000" b="1">
                <a:latin typeface="Meiryo UI" panose="020B0604030504040204" pitchFamily="50" charset="-128"/>
                <a:ea typeface="Meiryo UI" panose="020B0604030504040204" pitchFamily="50" charset="-128"/>
                <a:cs typeface="Meiryo UI" panose="020B0604030504040204" pitchFamily="50" charset="-128"/>
              </a:defRPr>
            </a:lvl1pPr>
            <a:lvl2pPr marL="377825" indent="0">
              <a:spcBef>
                <a:spcPts val="0"/>
              </a:spcBef>
              <a:buNone/>
              <a:defRPr sz="2000">
                <a:latin typeface="HGP創英角ｺﾞｼｯｸUB" panose="020B0900000000000000" pitchFamily="50" charset="-128"/>
                <a:ea typeface="HGP創英角ｺﾞｼｯｸUB" panose="020B0900000000000000" pitchFamily="50" charset="-128"/>
              </a:defRPr>
            </a:lvl2pPr>
            <a:lvl3pPr marL="755650" indent="0">
              <a:spcBef>
                <a:spcPts val="0"/>
              </a:spcBef>
              <a:buNone/>
              <a:defRPr sz="2000">
                <a:latin typeface="HGP創英角ｺﾞｼｯｸUB" panose="020B0900000000000000" pitchFamily="50" charset="-128"/>
                <a:ea typeface="HGP創英角ｺﾞｼｯｸUB" panose="020B0900000000000000" pitchFamily="50" charset="-128"/>
              </a:defRPr>
            </a:lvl3pPr>
            <a:lvl4pPr marL="1143000" indent="0">
              <a:spcBef>
                <a:spcPts val="0"/>
              </a:spcBef>
              <a:buNone/>
              <a:defRPr sz="2000">
                <a:latin typeface="HGP創英角ｺﾞｼｯｸUB" panose="020B0900000000000000" pitchFamily="50" charset="-128"/>
                <a:ea typeface="HGP創英角ｺﾞｼｯｸUB" panose="020B0900000000000000" pitchFamily="50" charset="-128"/>
              </a:defRPr>
            </a:lvl4pPr>
            <a:lvl5pPr marL="1525587" indent="0">
              <a:spcBef>
                <a:spcPts val="0"/>
              </a:spcBef>
              <a:buNone/>
              <a:defRPr sz="2000">
                <a:latin typeface="HGP創英角ｺﾞｼｯｸUB" panose="020B0900000000000000" pitchFamily="50" charset="-128"/>
                <a:ea typeface="HGP創英角ｺﾞｼｯｸUB" panose="020B0900000000000000" pitchFamily="50" charset="-128"/>
              </a:defRPr>
            </a:lvl5pPr>
          </a:lstStyle>
          <a:p>
            <a:pPr lvl="0"/>
            <a:r>
              <a:rPr kumimoji="1" lang="ja-JP" altLang="en-US" dirty="0"/>
              <a:t>マスター テキストの書式設定</a:t>
            </a:r>
          </a:p>
        </p:txBody>
      </p:sp>
      <p:sp>
        <p:nvSpPr>
          <p:cNvPr id="8" name="正方形/長方形 7"/>
          <p:cNvSpPr/>
          <p:nvPr userDrawn="1"/>
        </p:nvSpPr>
        <p:spPr>
          <a:xfrm>
            <a:off x="3404659" y="6611779"/>
            <a:ext cx="5742384" cy="246221"/>
          </a:xfrm>
          <a:prstGeom prst="rect">
            <a:avLst/>
          </a:prstGeom>
        </p:spPr>
        <p:txBody>
          <a:bodyPr wrap="square">
            <a:spAutoFit/>
          </a:bodyPr>
          <a:lstStyle/>
          <a:p>
            <a:pPr algn="r">
              <a:defRPr sz="1800" b="0" i="0" u="none" strike="noStrike" kern="0" cap="none" spc="0" baseline="0">
                <a:solidFill>
                  <a:srgbClr val="000000"/>
                </a:solidFill>
                <a:uFillTx/>
              </a:defRPr>
            </a:pPr>
            <a:r>
              <a:rPr lang="en-US" altLang="ja-JP" sz="1000" dirty="0">
                <a:solidFill>
                  <a:srgbClr val="7F7F7F"/>
                </a:solidFill>
                <a:cs typeface="Arial" panose="020B0604020202020204" pitchFamily="34" charset="0"/>
              </a:rPr>
              <a:t>This material is confidential and the property of Sustainable open Innovation Initiative.</a:t>
            </a:r>
            <a:endParaRPr lang="en-US" altLang="ja-JP" sz="1000" dirty="0">
              <a:solidFill>
                <a:srgbClr val="000000"/>
              </a:solidFill>
              <a:cs typeface="Arial" panose="020B0604020202020204" pitchFamily="34" charset="0"/>
            </a:endParaRPr>
          </a:p>
        </p:txBody>
      </p:sp>
    </p:spTree>
    <p:extLst>
      <p:ext uri="{BB962C8B-B14F-4D97-AF65-F5344CB8AC3E}">
        <p14:creationId xmlns:p14="http://schemas.microsoft.com/office/powerpoint/2010/main" val="2174965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4F6BD4-EEF9-4722-8CDD-2437F5166DB3}"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413730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4F6BD4-EEF9-4722-8CDD-2437F5166DB3}"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2649976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64F6BD4-EEF9-4722-8CDD-2437F5166DB3}"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1995406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64F6BD4-EEF9-4722-8CDD-2437F5166DB3}" type="datetimeFigureOut">
              <a:rPr kumimoji="1" lang="ja-JP" altLang="en-US" smtClean="0"/>
              <a:t>2026/3/27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3219800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64F6BD4-EEF9-4722-8CDD-2437F5166DB3}" type="datetimeFigureOut">
              <a:rPr kumimoji="1" lang="ja-JP" altLang="en-US" smtClean="0"/>
              <a:t>2026/3/27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3152841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F6BD4-EEF9-4722-8CDD-2437F5166DB3}" type="datetimeFigureOut">
              <a:rPr kumimoji="1" lang="ja-JP" altLang="en-US" smtClean="0"/>
              <a:t>2026/3/27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2277207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4F6BD4-EEF9-4722-8CDD-2437F5166DB3}"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4171016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4F6BD4-EEF9-4722-8CDD-2437F5166DB3}"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3793226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4F6BD4-EEF9-4722-8CDD-2437F5166DB3}" type="datetimeFigureOut">
              <a:rPr kumimoji="1" lang="ja-JP" altLang="en-US" smtClean="0"/>
              <a:t>2026/3/27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C3E2A-E593-4809-8604-322A0D8893DF}" type="slidenum">
              <a:rPr kumimoji="1" lang="ja-JP" altLang="en-US" smtClean="0"/>
              <a:t>‹#›</a:t>
            </a:fld>
            <a:endParaRPr kumimoji="1" lang="ja-JP" altLang="en-US"/>
          </a:p>
        </p:txBody>
      </p:sp>
    </p:spTree>
    <p:extLst>
      <p:ext uri="{BB962C8B-B14F-4D97-AF65-F5344CB8AC3E}">
        <p14:creationId xmlns:p14="http://schemas.microsoft.com/office/powerpoint/2010/main" val="27606370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9F1AB952-6315-468A-BF09-FAFB070104F8}"/>
              </a:ext>
            </a:extLst>
          </p:cNvPr>
          <p:cNvSpPr>
            <a:spLocks noGrp="1"/>
          </p:cNvSpPr>
          <p:nvPr/>
        </p:nvSpPr>
        <p:spPr>
          <a:xfrm>
            <a:off x="773659" y="801192"/>
            <a:ext cx="8483552" cy="299574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ct val="100000"/>
              </a:lnSpc>
            </a:pPr>
            <a:r>
              <a:rPr lang="ja-JP" altLang="en-US" sz="2400" dirty="0">
                <a:latin typeface="Meiryo UI" panose="020B0604030504040204" pitchFamily="50" charset="-128"/>
                <a:ea typeface="Meiryo UI" panose="020B0604030504040204" pitchFamily="50" charset="-128"/>
              </a:rPr>
              <a:t>令和</a:t>
            </a:r>
            <a:r>
              <a:rPr lang="en-US" altLang="ja-JP" sz="2400" dirty="0">
                <a:latin typeface="Meiryo UI" panose="020B0604030504040204" pitchFamily="50" charset="-128"/>
                <a:ea typeface="Meiryo UI" panose="020B0604030504040204" pitchFamily="50" charset="-128"/>
              </a:rPr>
              <a:t>7</a:t>
            </a:r>
            <a:r>
              <a:rPr lang="ja-JP" altLang="en-US" sz="2400" dirty="0">
                <a:latin typeface="Meiryo UI" panose="020B0604030504040204" pitchFamily="50" charset="-128"/>
                <a:ea typeface="Meiryo UI" panose="020B0604030504040204" pitchFamily="50" charset="-128"/>
              </a:rPr>
              <a:t>年度補正</a:t>
            </a:r>
            <a:br>
              <a:rPr lang="en-US" altLang="ja-JP" sz="2400" dirty="0">
                <a:latin typeface="Meiryo UI" panose="020B0604030504040204" pitchFamily="50" charset="-128"/>
                <a:ea typeface="Meiryo UI" panose="020B0604030504040204" pitchFamily="50" charset="-128"/>
              </a:rPr>
            </a:br>
            <a:r>
              <a:rPr lang="ja-JP" altLang="en-US" sz="2400" dirty="0">
                <a:latin typeface="Meiryo UI" panose="020B0604030504040204" pitchFamily="50" charset="-128"/>
                <a:ea typeface="Meiryo UI" panose="020B0604030504040204" pitchFamily="50" charset="-128"/>
              </a:rPr>
              <a:t>スマートメーターを活用したディマンドリスポンス実証事業</a:t>
            </a:r>
            <a:endParaRPr lang="en-US" altLang="ja-JP" sz="2400" dirty="0">
              <a:latin typeface="Meiryo UI" panose="020B0604030504040204" pitchFamily="50" charset="-128"/>
              <a:ea typeface="Meiryo UI" panose="020B0604030504040204" pitchFamily="50" charset="-128"/>
            </a:endParaRPr>
          </a:p>
          <a:p>
            <a:pPr algn="ctr">
              <a:lnSpc>
                <a:spcPct val="100000"/>
              </a:lnSpc>
            </a:pPr>
            <a:r>
              <a:rPr lang="ja-JP" altLang="en-US" sz="2400" dirty="0">
                <a:latin typeface="Meiryo UI" panose="020B0604030504040204" pitchFamily="50" charset="-128"/>
                <a:ea typeface="Meiryo UI" panose="020B0604030504040204" pitchFamily="50" charset="-128"/>
              </a:rPr>
              <a:t>事業概要説明資料</a:t>
            </a:r>
            <a:endParaRPr lang="en-US" altLang="ja-JP" sz="2400" dirty="0">
              <a:latin typeface="Meiryo UI" panose="020B0604030504040204" pitchFamily="50" charset="-128"/>
              <a:ea typeface="Meiryo UI" panose="020B0604030504040204" pitchFamily="50" charset="-128"/>
            </a:endParaRPr>
          </a:p>
          <a:p>
            <a:pPr algn="ctr">
              <a:lnSpc>
                <a:spcPct val="100000"/>
              </a:lnSpc>
            </a:pPr>
            <a:r>
              <a:rPr lang="ja-JP" altLang="en-US" sz="2400" dirty="0">
                <a:latin typeface="Meiryo UI" panose="020B0604030504040204" pitchFamily="50" charset="-128"/>
                <a:ea typeface="Meiryo UI" panose="020B0604030504040204" pitchFamily="50" charset="-128"/>
              </a:rPr>
              <a:t>（</a:t>
            </a:r>
            <a:r>
              <a:rPr lang="en-US" altLang="ja-JP" sz="2400" dirty="0">
                <a:latin typeface="Meiryo UI" panose="020B0604030504040204" pitchFamily="50" charset="-128"/>
                <a:ea typeface="Meiryo UI" panose="020B0604030504040204" pitchFamily="50" charset="-128"/>
              </a:rPr>
              <a:t>A</a:t>
            </a:r>
            <a:r>
              <a:rPr lang="ja-JP" altLang="en-US" sz="2400" dirty="0">
                <a:latin typeface="Meiryo UI" panose="020B0604030504040204" pitchFamily="50" charset="-128"/>
                <a:ea typeface="Meiryo UI" panose="020B0604030504040204" pitchFamily="50" charset="-128"/>
              </a:rPr>
              <a:t>事業・</a:t>
            </a:r>
            <a:r>
              <a:rPr lang="en-US" altLang="ja-JP" sz="2400" dirty="0">
                <a:latin typeface="Meiryo UI" panose="020B0604030504040204" pitchFamily="50" charset="-128"/>
                <a:ea typeface="Meiryo UI" panose="020B0604030504040204" pitchFamily="50" charset="-128"/>
              </a:rPr>
              <a:t>B</a:t>
            </a:r>
            <a:r>
              <a:rPr lang="ja-JP" altLang="en-US" sz="2400" dirty="0">
                <a:latin typeface="Meiryo UI" panose="020B0604030504040204" pitchFamily="50" charset="-128"/>
                <a:ea typeface="Meiryo UI" panose="020B0604030504040204" pitchFamily="50" charset="-128"/>
              </a:rPr>
              <a:t>事業用）　</a:t>
            </a:r>
            <a:endParaRPr lang="en-US" altLang="ja-JP" sz="2400" dirty="0">
              <a:latin typeface="Meiryo UI" panose="020B0604030504040204" pitchFamily="50" charset="-128"/>
              <a:ea typeface="Meiryo UI" panose="020B0604030504040204" pitchFamily="50" charset="-128"/>
            </a:endParaRPr>
          </a:p>
          <a:p>
            <a:pPr algn="ctr">
              <a:lnSpc>
                <a:spcPct val="100000"/>
              </a:lnSpc>
            </a:pPr>
            <a:br>
              <a:rPr lang="en-US" altLang="ja-JP" sz="2400" dirty="0">
                <a:latin typeface="Meiryo UI" panose="020B0604030504040204" pitchFamily="50" charset="-128"/>
                <a:ea typeface="Meiryo UI" panose="020B0604030504040204" pitchFamily="50" charset="-128"/>
              </a:rPr>
            </a:br>
            <a:r>
              <a:rPr lang="en-US" altLang="ja-JP" sz="2400" dirty="0">
                <a:latin typeface="Meiryo UI" panose="020B0604030504040204" pitchFamily="50" charset="-128"/>
                <a:ea typeface="Meiryo UI" panose="020B0604030504040204" pitchFamily="50" charset="-128"/>
              </a:rPr>
              <a:t>【</a:t>
            </a:r>
            <a:r>
              <a:rPr lang="ja-JP" altLang="en-US" sz="2400" dirty="0">
                <a:latin typeface="Meiryo UI" panose="020B0604030504040204" pitchFamily="50" charset="-128"/>
                <a:ea typeface="Meiryo UI" panose="020B0604030504040204" pitchFamily="50" charset="-128"/>
              </a:rPr>
              <a:t>申請者名を表記してください</a:t>
            </a:r>
            <a:r>
              <a:rPr lang="en-US" altLang="ja-JP" sz="2400" dirty="0">
                <a:latin typeface="Meiryo UI" panose="020B0604030504040204" pitchFamily="50" charset="-128"/>
                <a:ea typeface="Meiryo UI" panose="020B0604030504040204" pitchFamily="50" charset="-128"/>
              </a:rPr>
              <a:t>】</a:t>
            </a:r>
            <a:endParaRPr lang="ja-JP" altLang="en-US" sz="2400" dirty="0">
              <a:latin typeface="Meiryo UI" panose="020B0604030504040204" pitchFamily="50" charset="-128"/>
              <a:ea typeface="Meiryo UI" panose="020B0604030504040204" pitchFamily="50" charset="-128"/>
            </a:endParaRPr>
          </a:p>
        </p:txBody>
      </p:sp>
      <p:sp>
        <p:nvSpPr>
          <p:cNvPr id="7" name="テキスト ボックス 5">
            <a:extLst>
              <a:ext uri="{FF2B5EF4-FFF2-40B4-BE49-F238E27FC236}">
                <a16:creationId xmlns:a16="http://schemas.microsoft.com/office/drawing/2014/main" id="{1F076F13-1FD6-4401-974C-1CC55512AAC9}"/>
              </a:ext>
            </a:extLst>
          </p:cNvPr>
          <p:cNvSpPr txBox="1"/>
          <p:nvPr/>
        </p:nvSpPr>
        <p:spPr>
          <a:xfrm>
            <a:off x="473141" y="4678835"/>
            <a:ext cx="8959718" cy="175432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1350" dirty="0">
                <a:latin typeface="Meiryo UI" panose="020B0604030504040204" pitchFamily="50" charset="-128"/>
                <a:ea typeface="Meiryo UI" panose="020B0604030504040204" pitchFamily="50" charset="-128"/>
              </a:rPr>
              <a:t>【</a:t>
            </a:r>
            <a:r>
              <a:rPr lang="ja-JP" altLang="en-US" sz="1350" dirty="0">
                <a:latin typeface="Meiryo UI" panose="020B0604030504040204" pitchFamily="50" charset="-128"/>
                <a:ea typeface="Meiryo UI" panose="020B0604030504040204" pitchFamily="50" charset="-128"/>
              </a:rPr>
              <a:t>作成における注意事項</a:t>
            </a:r>
            <a:r>
              <a:rPr lang="en-US" altLang="ja-JP" sz="1350" dirty="0">
                <a:latin typeface="Meiryo UI" panose="020B0604030504040204" pitchFamily="50" charset="-128"/>
                <a:ea typeface="Meiryo UI" panose="020B0604030504040204" pitchFamily="50" charset="-128"/>
              </a:rPr>
              <a:t>】</a:t>
            </a:r>
          </a:p>
          <a:p>
            <a:endParaRPr lang="en-US" altLang="ja-JP" sz="1350" dirty="0">
              <a:latin typeface="Meiryo UI" panose="020B0604030504040204" pitchFamily="50" charset="-128"/>
              <a:ea typeface="Meiryo UI" panose="020B0604030504040204" pitchFamily="50" charset="-128"/>
            </a:endParaRPr>
          </a:p>
          <a:p>
            <a:r>
              <a:rPr lang="ja-JP" altLang="en-US" sz="1350" dirty="0">
                <a:latin typeface="Meiryo UI" panose="020B0604030504040204" pitchFamily="50" charset="-128"/>
                <a:ea typeface="Meiryo UI" panose="020B0604030504040204" pitchFamily="50" charset="-128"/>
              </a:rPr>
              <a:t>・こちらのフォーマットを用いて記載例は削除した上で、作成してください。</a:t>
            </a:r>
            <a:endParaRPr lang="en-US" altLang="ja-JP" sz="1350" dirty="0">
              <a:latin typeface="Meiryo UI" panose="020B0604030504040204" pitchFamily="50" charset="-128"/>
              <a:ea typeface="Meiryo UI" panose="020B0604030504040204" pitchFamily="50" charset="-128"/>
            </a:endParaRPr>
          </a:p>
          <a:p>
            <a:r>
              <a:rPr lang="ja-JP" altLang="en-US" sz="1350" dirty="0">
                <a:latin typeface="Meiryo UI" panose="020B0604030504040204" pitchFamily="50" charset="-128"/>
                <a:ea typeface="Meiryo UI" panose="020B0604030504040204" pitchFamily="50" charset="-128"/>
              </a:rPr>
              <a:t>（デザイン、レイアウトの変更は可、各ページタイトル欄のレイアウトは変更不可）</a:t>
            </a:r>
            <a:endParaRPr lang="en-US" altLang="ja-JP" sz="1350" dirty="0">
              <a:latin typeface="Meiryo UI" panose="020B0604030504040204" pitchFamily="50" charset="-128"/>
              <a:ea typeface="Meiryo UI" panose="020B0604030504040204" pitchFamily="50" charset="-128"/>
            </a:endParaRPr>
          </a:p>
          <a:p>
            <a:r>
              <a:rPr lang="ja-JP" altLang="en-US" sz="1350" dirty="0">
                <a:latin typeface="Meiryo UI" panose="020B0604030504040204" pitchFamily="50" charset="-128"/>
                <a:ea typeface="Meiryo UI" panose="020B0604030504040204" pitchFamily="50" charset="-128"/>
              </a:rPr>
              <a:t>・ページが不足する場合は、適宜追加してください。</a:t>
            </a:r>
            <a:endParaRPr lang="en-US" altLang="ja-JP" sz="1350" dirty="0">
              <a:latin typeface="Meiryo UI" panose="020B0604030504040204" pitchFamily="50" charset="-128"/>
              <a:ea typeface="Meiryo UI" panose="020B0604030504040204" pitchFamily="50" charset="-128"/>
            </a:endParaRPr>
          </a:p>
          <a:p>
            <a:r>
              <a:rPr lang="ja-JP" altLang="en-US" sz="1350" dirty="0">
                <a:latin typeface="Meiryo UI" panose="020B0604030504040204" pitchFamily="50" charset="-128"/>
                <a:ea typeface="Meiryo UI" panose="020B0604030504040204" pitchFamily="50" charset="-128"/>
              </a:rPr>
              <a:t>・事業概要説明は本資料で完結させてください。別紙参照などは認められません。</a:t>
            </a:r>
            <a:endParaRPr lang="en-US" altLang="ja-JP" sz="1350" dirty="0">
              <a:latin typeface="Meiryo UI" panose="020B0604030504040204" pitchFamily="50" charset="-128"/>
              <a:ea typeface="Meiryo UI" panose="020B0604030504040204" pitchFamily="50" charset="-128"/>
            </a:endParaRPr>
          </a:p>
          <a:p>
            <a:r>
              <a:rPr lang="ja-JP" altLang="en-US" sz="1350" dirty="0">
                <a:latin typeface="Meiryo UI" panose="020B0604030504040204" pitchFamily="50" charset="-128"/>
                <a:ea typeface="Meiryo UI" panose="020B0604030504040204" pitchFamily="50" charset="-128"/>
              </a:rPr>
              <a:t>・資料作成時は、表記されている注意事項の枠を削除してください。</a:t>
            </a:r>
            <a:endParaRPr lang="en-US" altLang="ja-JP" sz="1350" dirty="0">
              <a:latin typeface="Meiryo UI" panose="020B0604030504040204" pitchFamily="50" charset="-128"/>
              <a:ea typeface="Meiryo UI" panose="020B0604030504040204" pitchFamily="50" charset="-128"/>
            </a:endParaRPr>
          </a:p>
          <a:p>
            <a:endParaRPr lang="en-US" altLang="ja-JP" sz="1350" dirty="0">
              <a:solidFill>
                <a:srgbClr val="FF0000"/>
              </a:solidFill>
              <a:latin typeface="Meiryo UI" panose="020B0604030504040204" pitchFamily="50" charset="-128"/>
              <a:ea typeface="Meiryo UI" panose="020B0604030504040204" pitchFamily="50" charset="-128"/>
            </a:endParaRPr>
          </a:p>
        </p:txBody>
      </p:sp>
      <p:sp>
        <p:nvSpPr>
          <p:cNvPr id="2" name="テキスト ボックス 5">
            <a:extLst>
              <a:ext uri="{FF2B5EF4-FFF2-40B4-BE49-F238E27FC236}">
                <a16:creationId xmlns:a16="http://schemas.microsoft.com/office/drawing/2014/main" id="{FF190BDB-5AF5-847B-DD67-4F3395A915F3}"/>
              </a:ext>
            </a:extLst>
          </p:cNvPr>
          <p:cNvSpPr txBox="1"/>
          <p:nvPr/>
        </p:nvSpPr>
        <p:spPr>
          <a:xfrm>
            <a:off x="180000" y="180000"/>
            <a:ext cx="1100665" cy="32400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350" dirty="0">
                <a:latin typeface="Meiryo UI" panose="020B0604030504040204" pitchFamily="50" charset="-128"/>
                <a:ea typeface="Meiryo UI" panose="020B0604030504040204" pitchFamily="50" charset="-128"/>
              </a:rPr>
              <a:t>指定書式</a:t>
            </a:r>
            <a:r>
              <a:rPr lang="en-US" altLang="ja-JP" sz="1350" dirty="0">
                <a:latin typeface="Meiryo UI" panose="020B0604030504040204" pitchFamily="50" charset="-128"/>
                <a:ea typeface="Meiryo UI" panose="020B0604030504040204" pitchFamily="50" charset="-128"/>
              </a:rPr>
              <a:t>1</a:t>
            </a:r>
            <a:endParaRPr lang="en-US" altLang="ja-JP" sz="135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27656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CB8A3-3188-AF96-E7FF-EE6B013201A9}"/>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E2338327-3D2F-9339-D9D1-52D8E107B7AB}"/>
              </a:ext>
            </a:extLst>
          </p:cNvPr>
          <p:cNvSpPr>
            <a:spLocks noGrp="1"/>
          </p:cNvSpPr>
          <p:nvPr>
            <p:ph type="body" sz="quarter" idx="14"/>
          </p:nvPr>
        </p:nvSpPr>
        <p:spPr>
          <a:xfrm>
            <a:off x="201600" y="1123200"/>
            <a:ext cx="9608225" cy="5327871"/>
          </a:xfrm>
        </p:spPr>
        <p:txBody>
          <a:bodyPr/>
          <a:lstStyle/>
          <a:p>
            <a:r>
              <a:rPr lang="ja-JP" altLang="en-US" dirty="0"/>
              <a:t>想定される脅威やセキュリティ対策の検討内容を記載すること</a:t>
            </a:r>
            <a:endParaRPr lang="en-US" altLang="ja-JP" dirty="0">
              <a:highlight>
                <a:srgbClr val="FFFF00"/>
              </a:highlight>
            </a:endParaRPr>
          </a:p>
          <a:p>
            <a:pPr marL="0" indent="0" defTabSz="266700">
              <a:buNone/>
            </a:pPr>
            <a:r>
              <a:rPr lang="en-US" altLang="ja-JP" dirty="0"/>
              <a:t>	※A</a:t>
            </a:r>
            <a:r>
              <a:rPr lang="ja-JP" altLang="en-US" dirty="0"/>
              <a:t>事業者はスマートメーターセキュリティガイドライン等、 </a:t>
            </a:r>
            <a:r>
              <a:rPr lang="en-US" altLang="ja-JP" dirty="0"/>
              <a:t>B</a:t>
            </a:r>
            <a:r>
              <a:rPr lang="ja-JP" altLang="en-US" dirty="0"/>
              <a:t>事業者は</a:t>
            </a:r>
            <a:r>
              <a:rPr lang="en-US" altLang="ja-JP" dirty="0"/>
              <a:t>ERAB</a:t>
            </a:r>
            <a:r>
              <a:rPr lang="ja-JP" altLang="en-US" dirty="0"/>
              <a:t>セキュリティガイドライン等を踏まえ記載</a:t>
            </a:r>
            <a:endParaRPr lang="en-US" altLang="ja-JP" dirty="0"/>
          </a:p>
          <a:p>
            <a:pPr marL="0" indent="0" defTabSz="266700">
              <a:buNone/>
            </a:pPr>
            <a:r>
              <a:rPr lang="en-US" altLang="ja-JP" dirty="0"/>
              <a:t>	※</a:t>
            </a:r>
            <a:r>
              <a:rPr lang="ja-JP" altLang="en-US" dirty="0"/>
              <a:t>本事業以降での実施予定の事項があれば記載</a:t>
            </a:r>
            <a:endParaRPr lang="en-US" altLang="ja-JP" dirty="0"/>
          </a:p>
          <a:p>
            <a:pPr marL="0" indent="0" defTabSz="266700">
              <a:buNone/>
            </a:pPr>
            <a:r>
              <a:rPr lang="en-US" altLang="ja-JP" dirty="0"/>
              <a:t>	※</a:t>
            </a:r>
            <a:r>
              <a:rPr lang="ja-JP" altLang="en-US" dirty="0"/>
              <a:t>令和</a:t>
            </a:r>
            <a:r>
              <a:rPr lang="en-US" altLang="ja-JP" dirty="0"/>
              <a:t>6</a:t>
            </a:r>
            <a:r>
              <a:rPr lang="ja-JP" altLang="en-US" dirty="0"/>
              <a:t>年度補正事業での実施結果を踏まえた課題を記載すること</a:t>
            </a:r>
            <a:endParaRPr lang="en-US" altLang="ja-JP" dirty="0"/>
          </a:p>
          <a:p>
            <a:pPr marL="0" indent="0" defTabSz="266700">
              <a:buNone/>
            </a:pPr>
            <a:r>
              <a:rPr lang="ja-JP" altLang="en-US" dirty="0"/>
              <a:t>　　</a:t>
            </a:r>
            <a:r>
              <a:rPr lang="en-US" altLang="ja-JP" dirty="0"/>
              <a:t>※</a:t>
            </a:r>
            <a:r>
              <a:rPr lang="ja-JP" altLang="en-US" dirty="0"/>
              <a:t>令和</a:t>
            </a:r>
            <a:r>
              <a:rPr lang="en-US" altLang="ja-JP" dirty="0"/>
              <a:t>6</a:t>
            </a:r>
            <a:r>
              <a:rPr lang="ja-JP" altLang="en-US" dirty="0"/>
              <a:t>年度補正事業の成果報告会での指摘事項とその対応についても記載すること</a:t>
            </a:r>
            <a:endParaRPr lang="en-US" altLang="ja-JP" dirty="0"/>
          </a:p>
          <a:p>
            <a:pPr marL="0" indent="0" defTabSz="266700">
              <a:buNone/>
            </a:pPr>
            <a:endParaRPr kumimoji="1" lang="en-US" altLang="ja-JP" dirty="0"/>
          </a:p>
        </p:txBody>
      </p:sp>
      <p:sp>
        <p:nvSpPr>
          <p:cNvPr id="4" name="テキスト プレースホルダー 3">
            <a:extLst>
              <a:ext uri="{FF2B5EF4-FFF2-40B4-BE49-F238E27FC236}">
                <a16:creationId xmlns:a16="http://schemas.microsoft.com/office/drawing/2014/main" id="{E5373B9D-24DD-B543-39A8-0C5DCDAC7BFE}"/>
              </a:ext>
            </a:extLst>
          </p:cNvPr>
          <p:cNvSpPr>
            <a:spLocks noGrp="1"/>
          </p:cNvSpPr>
          <p:nvPr>
            <p:ph type="body" sz="quarter" idx="15"/>
          </p:nvPr>
        </p:nvSpPr>
        <p:spPr>
          <a:xfrm>
            <a:off x="180000" y="540000"/>
            <a:ext cx="9505950" cy="359445"/>
          </a:xfrm>
        </p:spPr>
        <p:txBody>
          <a:bodyPr>
            <a:normAutofit lnSpcReduction="10000"/>
          </a:bodyPr>
          <a:lstStyle/>
          <a:p>
            <a:r>
              <a:rPr lang="en-US" altLang="ja-JP" dirty="0"/>
              <a:t>【</a:t>
            </a:r>
            <a:r>
              <a:rPr lang="ja-JP" altLang="en-US" dirty="0"/>
              <a:t>実証</a:t>
            </a:r>
            <a:r>
              <a:rPr lang="en-US" altLang="ja-JP" dirty="0"/>
              <a:t>】 </a:t>
            </a:r>
            <a:r>
              <a:rPr kumimoji="1" lang="ja-JP" altLang="en-US" dirty="0"/>
              <a:t>課題及び実証内容（サイバーセキュリティ対策）</a:t>
            </a:r>
          </a:p>
        </p:txBody>
      </p:sp>
    </p:spTree>
    <p:extLst>
      <p:ext uri="{BB962C8B-B14F-4D97-AF65-F5344CB8AC3E}">
        <p14:creationId xmlns:p14="http://schemas.microsoft.com/office/powerpoint/2010/main" val="507726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D1BDF-620E-DE99-6E0A-CC4B21B9127E}"/>
            </a:ext>
          </a:extLst>
        </p:cNvPr>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E50F1580-87F8-58B6-043E-1FB506F783B4}"/>
              </a:ext>
            </a:extLst>
          </p:cNvPr>
          <p:cNvSpPr>
            <a:spLocks noGrp="1"/>
          </p:cNvSpPr>
          <p:nvPr>
            <p:ph type="body" sz="quarter" idx="15"/>
          </p:nvPr>
        </p:nvSpPr>
        <p:spPr>
          <a:xfrm>
            <a:off x="180000" y="540000"/>
            <a:ext cx="9505950" cy="359445"/>
          </a:xfrm>
        </p:spPr>
        <p:txBody>
          <a:bodyPr>
            <a:normAutofit lnSpcReduction="10000"/>
          </a:bodyPr>
          <a:lstStyle/>
          <a:p>
            <a:r>
              <a:rPr kumimoji="1" lang="en-US" altLang="ja-JP" dirty="0"/>
              <a:t>【</a:t>
            </a:r>
            <a:r>
              <a:rPr kumimoji="1" lang="ja-JP" altLang="en-US" dirty="0"/>
              <a:t>調査</a:t>
            </a:r>
            <a:r>
              <a:rPr kumimoji="1" lang="en-US" altLang="ja-JP" dirty="0"/>
              <a:t>】 </a:t>
            </a:r>
            <a:r>
              <a:rPr kumimoji="1" lang="ja-JP" altLang="en-US" dirty="0"/>
              <a:t>調査項目名</a:t>
            </a:r>
            <a:endParaRPr kumimoji="1" lang="ja-JP" altLang="en-US" b="0" dirty="0"/>
          </a:p>
        </p:txBody>
      </p:sp>
      <p:sp>
        <p:nvSpPr>
          <p:cNvPr id="5" name="テキスト プレースホルダー 4">
            <a:extLst>
              <a:ext uri="{FF2B5EF4-FFF2-40B4-BE49-F238E27FC236}">
                <a16:creationId xmlns:a16="http://schemas.microsoft.com/office/drawing/2014/main" id="{565F225D-A977-1678-17F8-25CAFA38109A}"/>
              </a:ext>
            </a:extLst>
          </p:cNvPr>
          <p:cNvSpPr>
            <a:spLocks noGrp="1"/>
          </p:cNvSpPr>
          <p:nvPr>
            <p:ph type="body" sz="quarter" idx="14"/>
          </p:nvPr>
        </p:nvSpPr>
        <p:spPr/>
        <p:txBody>
          <a:bodyPr>
            <a:normAutofit/>
          </a:bodyPr>
          <a:lstStyle/>
          <a:p>
            <a:pPr marL="0" indent="0">
              <a:buNone/>
            </a:pPr>
            <a:r>
              <a:rPr lang="ja-JP" altLang="en-US" dirty="0"/>
              <a:t>調査項目ごとにスライドを作成し、以下内容を記載すること</a:t>
            </a:r>
            <a:endParaRPr lang="en-US" altLang="ja-JP" dirty="0"/>
          </a:p>
          <a:p>
            <a:r>
              <a:rPr lang="ja-JP" altLang="en-US" dirty="0"/>
              <a:t>調査目的</a:t>
            </a:r>
          </a:p>
          <a:p>
            <a:r>
              <a:rPr lang="ja-JP" altLang="en-US" dirty="0"/>
              <a:t>調査内容</a:t>
            </a:r>
            <a:endParaRPr lang="en-US" altLang="ja-JP" dirty="0"/>
          </a:p>
          <a:p>
            <a:pPr lvl="1"/>
            <a:r>
              <a:rPr lang="ja-JP" altLang="en-US" sz="1600" dirty="0"/>
              <a:t>調査内容の詳細</a:t>
            </a:r>
            <a:endParaRPr lang="en-US" altLang="ja-JP" sz="1600" dirty="0"/>
          </a:p>
          <a:p>
            <a:pPr lvl="1"/>
            <a:r>
              <a:rPr lang="en-US" altLang="ja-JP" sz="1600" dirty="0"/>
              <a:t>C</a:t>
            </a:r>
            <a:r>
              <a:rPr lang="ja-JP" altLang="en-US" sz="1600" dirty="0"/>
              <a:t>事業者との連携は、具体的にどのような内容（情報）の連携が必要か</a:t>
            </a:r>
          </a:p>
          <a:p>
            <a:pPr lvl="1"/>
            <a:r>
              <a:rPr lang="ja-JP" altLang="en-US" sz="1600" dirty="0"/>
              <a:t>調査の具体的な進め方</a:t>
            </a:r>
            <a:endParaRPr lang="en-US" altLang="ja-JP" sz="1600" dirty="0"/>
          </a:p>
          <a:p>
            <a:pPr lvl="1"/>
            <a:r>
              <a:rPr lang="ja-JP" altLang="en-US" sz="1600" dirty="0"/>
              <a:t>調査をするうえでの注意点</a:t>
            </a:r>
            <a:endParaRPr lang="en-US" altLang="ja-JP" dirty="0"/>
          </a:p>
          <a:p>
            <a:r>
              <a:rPr lang="ja-JP" altLang="en-US" dirty="0"/>
              <a:t>調査終了後のフィールド実証へのつながりについて</a:t>
            </a:r>
            <a:endParaRPr lang="en-US" altLang="ja-JP" dirty="0"/>
          </a:p>
          <a:p>
            <a:endParaRPr lang="ja-JP" altLang="en-US" dirty="0"/>
          </a:p>
        </p:txBody>
      </p:sp>
    </p:spTree>
    <p:extLst>
      <p:ext uri="{BB962C8B-B14F-4D97-AF65-F5344CB8AC3E}">
        <p14:creationId xmlns:p14="http://schemas.microsoft.com/office/powerpoint/2010/main" val="4011511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p:cNvSpPr>
            <a:spLocks noGrp="1"/>
          </p:cNvSpPr>
          <p:nvPr>
            <p:ph type="body" sz="quarter" idx="15"/>
          </p:nvPr>
        </p:nvSpPr>
        <p:spPr>
          <a:xfrm>
            <a:off x="180000" y="540000"/>
            <a:ext cx="9505950" cy="359445"/>
          </a:xfrm>
        </p:spPr>
        <p:txBody>
          <a:bodyPr>
            <a:normAutofit lnSpcReduction="10000"/>
          </a:bodyPr>
          <a:lstStyle/>
          <a:p>
            <a:r>
              <a:rPr kumimoji="1" lang="ja-JP" altLang="en-US" dirty="0"/>
              <a:t>事業名称（プロジェクト名）</a:t>
            </a:r>
          </a:p>
        </p:txBody>
      </p:sp>
      <p:sp>
        <p:nvSpPr>
          <p:cNvPr id="6" name="テキスト プレースホルダー 1"/>
          <p:cNvSpPr>
            <a:spLocks noGrp="1"/>
          </p:cNvSpPr>
          <p:nvPr>
            <p:ph type="body" sz="quarter" idx="14"/>
          </p:nvPr>
        </p:nvSpPr>
        <p:spPr>
          <a:xfrm>
            <a:off x="200023" y="1123200"/>
            <a:ext cx="9505950" cy="5327871"/>
          </a:xfrm>
        </p:spPr>
        <p:txBody>
          <a:bodyPr/>
          <a:lstStyle/>
          <a:p>
            <a:pPr marL="0" indent="0">
              <a:buNone/>
            </a:pPr>
            <a:r>
              <a:rPr lang="ja-JP" altLang="en-US" dirty="0"/>
              <a:t>以下内容を記載すること</a:t>
            </a:r>
            <a:endParaRPr lang="en-US" altLang="ja-JP" dirty="0"/>
          </a:p>
          <a:p>
            <a:r>
              <a:rPr lang="ja-JP" altLang="en-US" dirty="0"/>
              <a:t>事業の目的（社会的意義を含む）</a:t>
            </a:r>
            <a:endParaRPr kumimoji="1" lang="en-US" altLang="ja-JP" dirty="0"/>
          </a:p>
          <a:p>
            <a:r>
              <a:rPr lang="en-US" altLang="ja-JP" dirty="0"/>
              <a:t>IoT</a:t>
            </a:r>
            <a:r>
              <a:rPr lang="ja-JP" altLang="en-US" dirty="0"/>
              <a:t>ルートを活用した</a:t>
            </a:r>
            <a:r>
              <a:rPr lang="en-US" altLang="ja-JP" dirty="0"/>
              <a:t>DR</a:t>
            </a:r>
            <a:r>
              <a:rPr lang="ja-JP" altLang="en-US" dirty="0"/>
              <a:t>取組及び想定しているフィールド実証の取組に向けたロードマップ</a:t>
            </a:r>
            <a:endParaRPr lang="en-US" altLang="ja-JP" dirty="0"/>
          </a:p>
          <a:p>
            <a:r>
              <a:rPr lang="ja-JP" altLang="en-US" dirty="0"/>
              <a:t>本事業での取組内容のサマリ</a:t>
            </a:r>
            <a:br>
              <a:rPr lang="en-US" altLang="ja-JP" dirty="0"/>
            </a:br>
            <a:r>
              <a:rPr lang="en-US" altLang="ja-JP" dirty="0"/>
              <a:t>※P.</a:t>
            </a:r>
            <a:r>
              <a:rPr lang="ja-JP" altLang="en-US" dirty="0"/>
              <a:t>●～</a:t>
            </a:r>
            <a:r>
              <a:rPr lang="en-US" altLang="ja-JP" dirty="0"/>
              <a:t>P.</a:t>
            </a:r>
            <a:r>
              <a:rPr lang="ja-JP" altLang="en-US" dirty="0"/>
              <a:t>●の内容を網羅的に含めること</a:t>
            </a:r>
            <a:br>
              <a:rPr lang="en-US" altLang="ja-JP" dirty="0"/>
            </a:br>
            <a:r>
              <a:rPr lang="en-US" altLang="ja-JP" dirty="0"/>
              <a:t>※</a:t>
            </a:r>
            <a:r>
              <a:rPr lang="ja-JP" altLang="en-US" dirty="0"/>
              <a:t>令和</a:t>
            </a:r>
            <a:r>
              <a:rPr lang="en-US" altLang="ja-JP" dirty="0"/>
              <a:t>6</a:t>
            </a:r>
            <a:r>
              <a:rPr lang="ja-JP" altLang="en-US" dirty="0"/>
              <a:t>年度補正事業の成果報告を踏まえて、今後改善することを含めること</a:t>
            </a:r>
            <a:endParaRPr lang="en-US" altLang="ja-JP" dirty="0"/>
          </a:p>
          <a:p>
            <a:r>
              <a:rPr lang="ja-JP" altLang="en-US" dirty="0"/>
              <a:t>想定しているフィールド実証内容の概要</a:t>
            </a:r>
            <a:endParaRPr lang="en-US" altLang="ja-JP" dirty="0"/>
          </a:p>
          <a:p>
            <a:endParaRPr lang="en-US" altLang="ja-JP" dirty="0"/>
          </a:p>
        </p:txBody>
      </p:sp>
    </p:spTree>
    <p:extLst>
      <p:ext uri="{BB962C8B-B14F-4D97-AF65-F5344CB8AC3E}">
        <p14:creationId xmlns:p14="http://schemas.microsoft.com/office/powerpoint/2010/main" val="3583066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p:cNvSpPr>
            <a:spLocks noGrp="1"/>
          </p:cNvSpPr>
          <p:nvPr>
            <p:ph type="body" sz="quarter" idx="14"/>
          </p:nvPr>
        </p:nvSpPr>
        <p:spPr>
          <a:xfrm>
            <a:off x="199710" y="1124744"/>
            <a:ext cx="9505950" cy="5327871"/>
          </a:xfrm>
        </p:spPr>
        <p:txBody>
          <a:bodyPr/>
          <a:lstStyle/>
          <a:p>
            <a:pPr marL="0" indent="0">
              <a:buNone/>
            </a:pPr>
            <a:r>
              <a:rPr kumimoji="1" lang="ja-JP" altLang="en-US" dirty="0"/>
              <a:t>補助事業に携わる事業者及びその役割を明確に記載すること</a:t>
            </a:r>
            <a:endParaRPr lang="en-US" altLang="ja-JP" dirty="0"/>
          </a:p>
          <a:p>
            <a:r>
              <a:rPr lang="ja-JP" altLang="en-US" dirty="0"/>
              <a:t>コンソーシアムを組成する場合は、コンソーシアム体制図も記載すること</a:t>
            </a:r>
            <a:endParaRPr lang="en-US" altLang="ja-JP" dirty="0"/>
          </a:p>
          <a:p>
            <a:r>
              <a:rPr lang="ja-JP" altLang="en-US" dirty="0"/>
              <a:t>業務委託先・外注先も記載すること</a:t>
            </a:r>
            <a:endParaRPr lang="en-US" altLang="ja-JP" dirty="0"/>
          </a:p>
          <a:p>
            <a:r>
              <a:rPr lang="ja-JP" altLang="en-US" dirty="0"/>
              <a:t>協議・連携もしくは協力する</a:t>
            </a:r>
            <a:r>
              <a:rPr lang="en-US" altLang="ja-JP" dirty="0"/>
              <a:t>C</a:t>
            </a:r>
            <a:r>
              <a:rPr lang="ja-JP" altLang="en-US" dirty="0"/>
              <a:t>事業者についても記載し、体制の中でどの事業者が連携を行うか明確にすること</a:t>
            </a:r>
            <a:endParaRPr lang="en-US" altLang="ja-JP" dirty="0"/>
          </a:p>
          <a:p>
            <a:r>
              <a:rPr lang="ja-JP" altLang="en-US" dirty="0"/>
              <a:t>令和</a:t>
            </a:r>
            <a:r>
              <a:rPr lang="en-US" altLang="ja-JP" dirty="0"/>
              <a:t>6</a:t>
            </a:r>
            <a:r>
              <a:rPr lang="ja-JP" altLang="en-US"/>
              <a:t>年度補正事業からの変更がある場合は、赤字等で差分がわかるように記載すること</a:t>
            </a:r>
            <a:endParaRPr lang="en-US" altLang="ja-JP" dirty="0"/>
          </a:p>
          <a:p>
            <a:endParaRPr kumimoji="1" lang="en-US" altLang="ja-JP" dirty="0"/>
          </a:p>
        </p:txBody>
      </p:sp>
      <p:sp>
        <p:nvSpPr>
          <p:cNvPr id="4" name="テキスト プレースホルダー 3"/>
          <p:cNvSpPr>
            <a:spLocks noGrp="1"/>
          </p:cNvSpPr>
          <p:nvPr>
            <p:ph type="body" sz="quarter" idx="15"/>
          </p:nvPr>
        </p:nvSpPr>
        <p:spPr>
          <a:xfrm>
            <a:off x="180000" y="540000"/>
            <a:ext cx="9505950" cy="359445"/>
          </a:xfrm>
        </p:spPr>
        <p:txBody>
          <a:bodyPr>
            <a:normAutofit lnSpcReduction="10000"/>
          </a:bodyPr>
          <a:lstStyle/>
          <a:p>
            <a:r>
              <a:rPr kumimoji="1" lang="ja-JP" altLang="en-US" dirty="0"/>
              <a:t>事業の実施体制</a:t>
            </a:r>
          </a:p>
        </p:txBody>
      </p:sp>
    </p:spTree>
    <p:extLst>
      <p:ext uri="{BB962C8B-B14F-4D97-AF65-F5344CB8AC3E}">
        <p14:creationId xmlns:p14="http://schemas.microsoft.com/office/powerpoint/2010/main" val="998498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p:cNvSpPr>
            <a:spLocks noGrp="1"/>
          </p:cNvSpPr>
          <p:nvPr>
            <p:ph type="body" sz="quarter" idx="15"/>
          </p:nvPr>
        </p:nvSpPr>
        <p:spPr>
          <a:xfrm>
            <a:off x="180000" y="540000"/>
            <a:ext cx="9505950" cy="359445"/>
          </a:xfrm>
        </p:spPr>
        <p:txBody>
          <a:bodyPr>
            <a:normAutofit lnSpcReduction="10000"/>
          </a:bodyPr>
          <a:lstStyle/>
          <a:p>
            <a:r>
              <a:rPr lang="ja-JP" altLang="en-US" dirty="0"/>
              <a:t>事業</a:t>
            </a:r>
            <a:r>
              <a:rPr kumimoji="1" lang="ja-JP" altLang="en-US" dirty="0"/>
              <a:t>スケジュール</a:t>
            </a:r>
          </a:p>
        </p:txBody>
      </p:sp>
      <p:sp>
        <p:nvSpPr>
          <p:cNvPr id="5" name="テキスト プレースホルダー 4"/>
          <p:cNvSpPr>
            <a:spLocks noGrp="1"/>
          </p:cNvSpPr>
          <p:nvPr>
            <p:ph type="body" sz="quarter" idx="14"/>
          </p:nvPr>
        </p:nvSpPr>
        <p:spPr/>
        <p:txBody>
          <a:bodyPr/>
          <a:lstStyle/>
          <a:p>
            <a:r>
              <a:rPr lang="ja-JP" altLang="en-US" dirty="0"/>
              <a:t>本事業で行う実証及び調査について、スケジュールを記載すること</a:t>
            </a:r>
            <a:endParaRPr kumimoji="1" lang="en-US" altLang="ja-JP" dirty="0"/>
          </a:p>
          <a:p>
            <a:r>
              <a:rPr kumimoji="1" lang="ja-JP" altLang="en-US" dirty="0"/>
              <a:t>実証について</a:t>
            </a:r>
            <a:r>
              <a:rPr lang="ja-JP" altLang="en-US" dirty="0"/>
              <a:t>は、</a:t>
            </a:r>
            <a:r>
              <a:rPr kumimoji="1" lang="ja-JP" altLang="en-US" dirty="0"/>
              <a:t>要件定義</a:t>
            </a:r>
            <a:r>
              <a:rPr lang="ja-JP" altLang="en-US" dirty="0"/>
              <a:t>、システム開発、内部評価、共同実証試験等の実施時期を記載すること</a:t>
            </a:r>
            <a:endParaRPr lang="en-US" altLang="ja-JP" dirty="0"/>
          </a:p>
          <a:p>
            <a:r>
              <a:rPr lang="ja-JP" altLang="en-US" dirty="0"/>
              <a:t>補助対象として費用計上する項目は、発注・納品・検収・支払等の予定時期を明確にすること</a:t>
            </a:r>
            <a:endParaRPr lang="en-US" altLang="ja-JP" dirty="0"/>
          </a:p>
          <a:p>
            <a:pPr marL="0" indent="0">
              <a:buNone/>
            </a:pPr>
            <a:endParaRPr lang="en-US" altLang="ja-JP" dirty="0"/>
          </a:p>
          <a:p>
            <a:pPr marL="0" indent="0">
              <a:buNone/>
            </a:pPr>
            <a:r>
              <a:rPr lang="ja-JP" altLang="en-US" dirty="0"/>
              <a:t>＜記載例＞</a:t>
            </a:r>
            <a:endParaRPr lang="en-US" altLang="ja-JP" dirty="0"/>
          </a:p>
        </p:txBody>
      </p:sp>
      <p:graphicFrame>
        <p:nvGraphicFramePr>
          <p:cNvPr id="8" name="表 7">
            <a:extLst>
              <a:ext uri="{FF2B5EF4-FFF2-40B4-BE49-F238E27FC236}">
                <a16:creationId xmlns:a16="http://schemas.microsoft.com/office/drawing/2014/main" id="{AAE87892-0F7E-A6FB-BA76-A1FE5D07FE9F}"/>
              </a:ext>
            </a:extLst>
          </p:cNvPr>
          <p:cNvGraphicFramePr>
            <a:graphicFrameLocks noGrp="1"/>
          </p:cNvGraphicFramePr>
          <p:nvPr>
            <p:extLst>
              <p:ext uri="{D42A27DB-BD31-4B8C-83A1-F6EECF244321}">
                <p14:modId xmlns:p14="http://schemas.microsoft.com/office/powerpoint/2010/main" val="2747681001"/>
              </p:ext>
            </p:extLst>
          </p:nvPr>
        </p:nvGraphicFramePr>
        <p:xfrm>
          <a:off x="1011000" y="2947326"/>
          <a:ext cx="7884000" cy="3332574"/>
        </p:xfrm>
        <a:graphic>
          <a:graphicData uri="http://schemas.openxmlformats.org/drawingml/2006/table">
            <a:tbl>
              <a:tblPr firstRow="1" bandRow="1">
                <a:tableStyleId>{5C22544A-7EE6-4342-B048-85BDC9FD1C3A}</a:tableStyleId>
              </a:tblPr>
              <a:tblGrid>
                <a:gridCol w="2124000">
                  <a:extLst>
                    <a:ext uri="{9D8B030D-6E8A-4147-A177-3AD203B41FA5}">
                      <a16:colId xmlns:a16="http://schemas.microsoft.com/office/drawing/2014/main" val="3825776888"/>
                    </a:ext>
                  </a:extLst>
                </a:gridCol>
                <a:gridCol w="1440000">
                  <a:extLst>
                    <a:ext uri="{9D8B030D-6E8A-4147-A177-3AD203B41FA5}">
                      <a16:colId xmlns:a16="http://schemas.microsoft.com/office/drawing/2014/main" val="3175732848"/>
                    </a:ext>
                  </a:extLst>
                </a:gridCol>
                <a:gridCol w="1080000">
                  <a:extLst>
                    <a:ext uri="{9D8B030D-6E8A-4147-A177-3AD203B41FA5}">
                      <a16:colId xmlns:a16="http://schemas.microsoft.com/office/drawing/2014/main" val="1024141668"/>
                    </a:ext>
                  </a:extLst>
                </a:gridCol>
                <a:gridCol w="1080000">
                  <a:extLst>
                    <a:ext uri="{9D8B030D-6E8A-4147-A177-3AD203B41FA5}">
                      <a16:colId xmlns:a16="http://schemas.microsoft.com/office/drawing/2014/main" val="2590868067"/>
                    </a:ext>
                  </a:extLst>
                </a:gridCol>
                <a:gridCol w="1080000">
                  <a:extLst>
                    <a:ext uri="{9D8B030D-6E8A-4147-A177-3AD203B41FA5}">
                      <a16:colId xmlns:a16="http://schemas.microsoft.com/office/drawing/2014/main" val="3970028222"/>
                    </a:ext>
                  </a:extLst>
                </a:gridCol>
                <a:gridCol w="1080000">
                  <a:extLst>
                    <a:ext uri="{9D8B030D-6E8A-4147-A177-3AD203B41FA5}">
                      <a16:colId xmlns:a16="http://schemas.microsoft.com/office/drawing/2014/main" val="3559819747"/>
                    </a:ext>
                  </a:extLst>
                </a:gridCol>
              </a:tblGrid>
              <a:tr h="370286">
                <a:tc gridSpan="2">
                  <a:txBody>
                    <a:bodyPr/>
                    <a:lstStyle/>
                    <a:p>
                      <a:pPr algn="ctr"/>
                      <a:r>
                        <a:rPr kumimoji="1" lang="ja-JP" altLang="en-US" sz="1400" dirty="0"/>
                        <a:t>項目</a:t>
                      </a:r>
                      <a:endParaRPr kumimoji="1" lang="ja-JP" altLang="en-US" dirty="0"/>
                    </a:p>
                  </a:txBody>
                  <a:tcPr anchor="ctr"/>
                </a:tc>
                <a:tc hMerge="1">
                  <a:txBody>
                    <a:bodyPr/>
                    <a:lstStyle/>
                    <a:p>
                      <a:endParaRPr kumimoji="1" lang="ja-JP" altLang="en-US" dirty="0"/>
                    </a:p>
                  </a:txBody>
                  <a:tcPr anchor="ctr"/>
                </a:tc>
                <a:tc>
                  <a:txBody>
                    <a:bodyPr/>
                    <a:lstStyle/>
                    <a:p>
                      <a:pPr algn="ctr"/>
                      <a:r>
                        <a:rPr kumimoji="1" lang="en-US" altLang="ja-JP" sz="1400" dirty="0"/>
                        <a:t>2026.1Q</a:t>
                      </a:r>
                      <a:endParaRPr kumimoji="1" lang="ja-JP" altLang="en-US"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t>2026.2Q</a:t>
                      </a:r>
                      <a:endParaRPr kumimoji="1" lang="ja-JP" altLang="en-US"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t>2026.3Q</a:t>
                      </a:r>
                      <a:endParaRPr kumimoji="1" lang="ja-JP" altLang="en-US"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t>2026.4Q</a:t>
                      </a:r>
                      <a:endParaRPr kumimoji="1" lang="ja-JP" altLang="en-US" sz="1400" dirty="0"/>
                    </a:p>
                  </a:txBody>
                  <a:tcPr anchor="ctr"/>
                </a:tc>
                <a:extLst>
                  <a:ext uri="{0D108BD9-81ED-4DB2-BD59-A6C34878D82A}">
                    <a16:rowId xmlns:a16="http://schemas.microsoft.com/office/drawing/2014/main" val="3782416894"/>
                  </a:ext>
                </a:extLst>
              </a:tr>
              <a:tr h="370286">
                <a:tc rowSpan="3">
                  <a:txBody>
                    <a:bodyPr/>
                    <a:lstStyle/>
                    <a:p>
                      <a:pPr algn="ctr"/>
                      <a:r>
                        <a:rPr kumimoji="1" lang="ja-JP" altLang="en-US" sz="1400" dirty="0"/>
                        <a:t>○○システムの改修・開発</a:t>
                      </a:r>
                    </a:p>
                  </a:txBody>
                  <a:tcPr anchor="ctr"/>
                </a:tc>
                <a:tc>
                  <a:txBody>
                    <a:bodyPr/>
                    <a:lstStyle/>
                    <a:p>
                      <a:pPr algn="l"/>
                      <a:r>
                        <a:rPr kumimoji="1" lang="ja-JP" altLang="en-US" sz="1400" dirty="0"/>
                        <a:t>要件定義</a:t>
                      </a:r>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extLst>
                  <a:ext uri="{0D108BD9-81ED-4DB2-BD59-A6C34878D82A}">
                    <a16:rowId xmlns:a16="http://schemas.microsoft.com/office/drawing/2014/main" val="3088199043"/>
                  </a:ext>
                </a:extLst>
              </a:tr>
              <a:tr h="370286">
                <a:tc vMerge="1">
                  <a:txBody>
                    <a:bodyPr/>
                    <a:lstStyle/>
                    <a:p>
                      <a:endParaRPr kumimoji="1" lang="ja-JP" altLang="en-US" dirty="0"/>
                    </a:p>
                  </a:txBody>
                  <a:tcPr/>
                </a:tc>
                <a:tc>
                  <a:txBody>
                    <a:bodyPr/>
                    <a:lstStyle/>
                    <a:p>
                      <a:pPr algn="l"/>
                      <a:r>
                        <a:rPr kumimoji="1" lang="ja-JP" altLang="en-US" sz="1400" dirty="0"/>
                        <a:t>システム開発</a:t>
                      </a:r>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extLst>
                  <a:ext uri="{0D108BD9-81ED-4DB2-BD59-A6C34878D82A}">
                    <a16:rowId xmlns:a16="http://schemas.microsoft.com/office/drawing/2014/main" val="2295131970"/>
                  </a:ext>
                </a:extLst>
              </a:tr>
              <a:tr h="370286">
                <a:tc vMerge="1">
                  <a:txBody>
                    <a:bodyPr/>
                    <a:lstStyle/>
                    <a:p>
                      <a:endParaRPr kumimoji="1" lang="ja-JP" altLang="en-US" dirty="0"/>
                    </a:p>
                  </a:txBody>
                  <a:tcPr/>
                </a:tc>
                <a:tc>
                  <a:txBody>
                    <a:bodyPr/>
                    <a:lstStyle/>
                    <a:p>
                      <a:pPr algn="l"/>
                      <a:r>
                        <a:rPr kumimoji="1" lang="ja-JP" altLang="en-US" sz="1400" dirty="0"/>
                        <a:t>内部評価</a:t>
                      </a:r>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extLst>
                  <a:ext uri="{0D108BD9-81ED-4DB2-BD59-A6C34878D82A}">
                    <a16:rowId xmlns:a16="http://schemas.microsoft.com/office/drawing/2014/main" val="2025511595"/>
                  </a:ext>
                </a:extLst>
              </a:tr>
              <a:tr h="370286">
                <a:tc>
                  <a:txBody>
                    <a:bodyPr/>
                    <a:lstStyle/>
                    <a:p>
                      <a:pPr algn="ctr"/>
                      <a:r>
                        <a:rPr kumimoji="1" lang="en-US" altLang="ja-JP" sz="1400" dirty="0"/>
                        <a:t>…</a:t>
                      </a:r>
                      <a:endParaRPr kumimoji="1" lang="ja-JP" altLang="en-US" sz="1400" dirty="0"/>
                    </a:p>
                  </a:txBody>
                  <a:tcPr vert="wordArtVertRtl" anchor="ctr"/>
                </a:tc>
                <a:tc>
                  <a:txBody>
                    <a:bodyPr/>
                    <a:lstStyle/>
                    <a:p>
                      <a:pPr algn="l"/>
                      <a:endParaRPr kumimoji="1" lang="ja-JP" altLang="en-US" sz="1600" dirty="0"/>
                    </a:p>
                  </a:txBody>
                  <a:tcPr anchor="ctr"/>
                </a:tc>
                <a:tc>
                  <a:txBody>
                    <a:bodyPr/>
                    <a:lstStyle/>
                    <a:p>
                      <a:pPr algn="l"/>
                      <a:endParaRPr kumimoji="1" lang="ja-JP" altLang="en-US" sz="160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extLst>
                  <a:ext uri="{0D108BD9-81ED-4DB2-BD59-A6C34878D82A}">
                    <a16:rowId xmlns:a16="http://schemas.microsoft.com/office/drawing/2014/main" val="1309251126"/>
                  </a:ext>
                </a:extLst>
              </a:tr>
              <a:tr h="370286">
                <a:tc rowSpan="2">
                  <a:txBody>
                    <a:bodyPr/>
                    <a:lstStyle/>
                    <a:p>
                      <a:pPr algn="ctr"/>
                      <a:r>
                        <a:rPr kumimoji="1" lang="ja-JP" altLang="en-US" sz="1400" dirty="0"/>
                        <a:t>■■実証</a:t>
                      </a:r>
                    </a:p>
                  </a:txBody>
                  <a:tcPr anchor="ctr"/>
                </a:tc>
                <a:tc>
                  <a:txBody>
                    <a:bodyPr/>
                    <a:lstStyle/>
                    <a:p>
                      <a:pPr algn="l"/>
                      <a:r>
                        <a:rPr kumimoji="1" lang="ja-JP" altLang="en-US" sz="1400" dirty="0"/>
                        <a:t>制御検証</a:t>
                      </a:r>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extLst>
                  <a:ext uri="{0D108BD9-81ED-4DB2-BD59-A6C34878D82A}">
                    <a16:rowId xmlns:a16="http://schemas.microsoft.com/office/drawing/2014/main" val="3556965003"/>
                  </a:ext>
                </a:extLst>
              </a:tr>
              <a:tr h="370286">
                <a:tc vMerge="1">
                  <a:txBody>
                    <a:bodyPr/>
                    <a:lstStyle/>
                    <a:p>
                      <a:pPr algn="ctr"/>
                      <a:endParaRPr kumimoji="1" lang="ja-JP" altLang="en-US" sz="1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t>セキュリティ</a:t>
                      </a:r>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extLst>
                  <a:ext uri="{0D108BD9-81ED-4DB2-BD59-A6C34878D82A}">
                    <a16:rowId xmlns:a16="http://schemas.microsoft.com/office/drawing/2014/main" val="1844472307"/>
                  </a:ext>
                </a:extLst>
              </a:tr>
              <a:tr h="370286">
                <a:tc rowSpan="2">
                  <a:txBody>
                    <a:bodyPr/>
                    <a:lstStyle/>
                    <a:p>
                      <a:pPr algn="ctr"/>
                      <a:r>
                        <a:rPr kumimoji="1" lang="ja-JP" altLang="en-US" sz="1400" dirty="0">
                          <a:solidFill>
                            <a:schemeClr val="tx1"/>
                          </a:solidFill>
                        </a:rPr>
                        <a:t>調査</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〇〇調査</a:t>
                      </a:r>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extLst>
                  <a:ext uri="{0D108BD9-81ED-4DB2-BD59-A6C34878D82A}">
                    <a16:rowId xmlns:a16="http://schemas.microsoft.com/office/drawing/2014/main" val="3885229637"/>
                  </a:ext>
                </a:extLst>
              </a:tr>
              <a:tr h="370286">
                <a:tc vMerge="1">
                  <a:txBody>
                    <a:bodyPr/>
                    <a:lstStyle/>
                    <a:p>
                      <a:pPr algn="ctr"/>
                      <a:endParaRPr kumimoji="1" lang="ja-JP" altLang="en-US" sz="1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▽▽調査</a:t>
                      </a:r>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tc>
                  <a:txBody>
                    <a:bodyPr/>
                    <a:lstStyle/>
                    <a:p>
                      <a:pPr algn="l"/>
                      <a:endParaRPr kumimoji="1" lang="ja-JP" altLang="en-US" sz="1600" dirty="0"/>
                    </a:p>
                  </a:txBody>
                  <a:tcPr anchor="ctr"/>
                </a:tc>
                <a:extLst>
                  <a:ext uri="{0D108BD9-81ED-4DB2-BD59-A6C34878D82A}">
                    <a16:rowId xmlns:a16="http://schemas.microsoft.com/office/drawing/2014/main" val="1962958385"/>
                  </a:ext>
                </a:extLst>
              </a:tr>
            </a:tbl>
          </a:graphicData>
        </a:graphic>
      </p:graphicFrame>
      <p:cxnSp>
        <p:nvCxnSpPr>
          <p:cNvPr id="10" name="直線コネクタ 9">
            <a:extLst>
              <a:ext uri="{FF2B5EF4-FFF2-40B4-BE49-F238E27FC236}">
                <a16:creationId xmlns:a16="http://schemas.microsoft.com/office/drawing/2014/main" id="{24B443AB-8B26-3CE8-97DC-2E9163B74611}"/>
              </a:ext>
            </a:extLst>
          </p:cNvPr>
          <p:cNvCxnSpPr>
            <a:cxnSpLocks/>
          </p:cNvCxnSpPr>
          <p:nvPr/>
        </p:nvCxnSpPr>
        <p:spPr>
          <a:xfrm>
            <a:off x="5165860" y="3408635"/>
            <a:ext cx="1379437"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91589B04-538C-9827-DA1A-C0171C29067D}"/>
              </a:ext>
            </a:extLst>
          </p:cNvPr>
          <p:cNvCxnSpPr>
            <a:cxnSpLocks/>
          </p:cNvCxnSpPr>
          <p:nvPr/>
        </p:nvCxnSpPr>
        <p:spPr>
          <a:xfrm flipV="1">
            <a:off x="6228254" y="3776088"/>
            <a:ext cx="1600046" cy="6772"/>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F9047259-525E-D7EE-7F44-1DB3D7607228}"/>
              </a:ext>
            </a:extLst>
          </p:cNvPr>
          <p:cNvCxnSpPr>
            <a:cxnSpLocks/>
          </p:cNvCxnSpPr>
          <p:nvPr/>
        </p:nvCxnSpPr>
        <p:spPr>
          <a:xfrm>
            <a:off x="7478920" y="4239213"/>
            <a:ext cx="1224968"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4B21BC56-DBC4-A505-5057-D5C2D5D2882D}"/>
              </a:ext>
            </a:extLst>
          </p:cNvPr>
          <p:cNvCxnSpPr>
            <a:cxnSpLocks/>
          </p:cNvCxnSpPr>
          <p:nvPr/>
        </p:nvCxnSpPr>
        <p:spPr>
          <a:xfrm>
            <a:off x="7356423" y="4974119"/>
            <a:ext cx="1347465"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FC16846C-91DB-7556-22DB-076658963F85}"/>
              </a:ext>
            </a:extLst>
          </p:cNvPr>
          <p:cNvCxnSpPr>
            <a:cxnSpLocks/>
          </p:cNvCxnSpPr>
          <p:nvPr/>
        </p:nvCxnSpPr>
        <p:spPr>
          <a:xfrm>
            <a:off x="7356423" y="5341573"/>
            <a:ext cx="1347465"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00E225A9-D537-8B3C-61F3-67769AAC679B}"/>
              </a:ext>
            </a:extLst>
          </p:cNvPr>
          <p:cNvCxnSpPr>
            <a:cxnSpLocks/>
          </p:cNvCxnSpPr>
          <p:nvPr/>
        </p:nvCxnSpPr>
        <p:spPr>
          <a:xfrm>
            <a:off x="6730503" y="4606666"/>
            <a:ext cx="1973385"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CFC6E218-7582-8768-19E3-F06BCB1A095E}"/>
              </a:ext>
            </a:extLst>
          </p:cNvPr>
          <p:cNvSpPr txBox="1"/>
          <p:nvPr/>
        </p:nvSpPr>
        <p:spPr>
          <a:xfrm>
            <a:off x="5041328" y="3389585"/>
            <a:ext cx="579120" cy="400110"/>
          </a:xfrm>
          <a:prstGeom prst="rect">
            <a:avLst/>
          </a:prstGeom>
          <a:noFill/>
        </p:spPr>
        <p:txBody>
          <a:bodyPr wrap="square">
            <a:spAutoFit/>
          </a:bodyPr>
          <a:lstStyle/>
          <a:p>
            <a:pPr algn="ctr"/>
            <a:r>
              <a:rPr lang="ja-JP" altLang="en-US" sz="1000" dirty="0"/>
              <a:t>発注</a:t>
            </a:r>
            <a:endParaRPr lang="en-US" altLang="ja-JP" sz="1000" dirty="0"/>
          </a:p>
          <a:p>
            <a:pPr algn="ctr"/>
            <a:r>
              <a:rPr lang="en-US" altLang="ja-JP" sz="1000" dirty="0"/>
              <a:t>6</a:t>
            </a:r>
            <a:r>
              <a:rPr lang="ja-JP" altLang="en-US" sz="1000" dirty="0"/>
              <a:t>月末</a:t>
            </a:r>
          </a:p>
        </p:txBody>
      </p:sp>
      <p:sp>
        <p:nvSpPr>
          <p:cNvPr id="25" name="テキスト ボックス 24">
            <a:extLst>
              <a:ext uri="{FF2B5EF4-FFF2-40B4-BE49-F238E27FC236}">
                <a16:creationId xmlns:a16="http://schemas.microsoft.com/office/drawing/2014/main" id="{21831542-E71D-4BDF-17EC-75685479C385}"/>
              </a:ext>
            </a:extLst>
          </p:cNvPr>
          <p:cNvSpPr txBox="1"/>
          <p:nvPr/>
        </p:nvSpPr>
        <p:spPr>
          <a:xfrm>
            <a:off x="7354889" y="3757080"/>
            <a:ext cx="579120" cy="400110"/>
          </a:xfrm>
          <a:prstGeom prst="rect">
            <a:avLst/>
          </a:prstGeom>
          <a:noFill/>
        </p:spPr>
        <p:txBody>
          <a:bodyPr wrap="square">
            <a:spAutoFit/>
          </a:bodyPr>
          <a:lstStyle/>
          <a:p>
            <a:pPr algn="ctr"/>
            <a:r>
              <a:rPr lang="ja-JP" altLang="en-US" sz="1000" dirty="0"/>
              <a:t>納品</a:t>
            </a:r>
            <a:endParaRPr lang="en-US" altLang="ja-JP" sz="1000" dirty="0"/>
          </a:p>
          <a:p>
            <a:pPr algn="ctr"/>
            <a:r>
              <a:rPr lang="en-US" altLang="ja-JP" sz="1000" dirty="0"/>
              <a:t>12</a:t>
            </a:r>
            <a:r>
              <a:rPr lang="ja-JP" altLang="en-US" sz="1000" dirty="0"/>
              <a:t>月末</a:t>
            </a:r>
            <a:endParaRPr lang="en-US" altLang="ja-JP" sz="1000" dirty="0"/>
          </a:p>
        </p:txBody>
      </p:sp>
      <p:cxnSp>
        <p:nvCxnSpPr>
          <p:cNvPr id="20" name="直線コネクタ 19">
            <a:extLst>
              <a:ext uri="{FF2B5EF4-FFF2-40B4-BE49-F238E27FC236}">
                <a16:creationId xmlns:a16="http://schemas.microsoft.com/office/drawing/2014/main" id="{00D020AC-803F-7E63-F890-2D6FC152BED3}"/>
              </a:ext>
            </a:extLst>
          </p:cNvPr>
          <p:cNvCxnSpPr>
            <a:cxnSpLocks/>
          </p:cNvCxnSpPr>
          <p:nvPr/>
        </p:nvCxnSpPr>
        <p:spPr>
          <a:xfrm>
            <a:off x="5744577" y="5722573"/>
            <a:ext cx="2083723"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6E657D39-1957-32C6-2F69-71CBE74ACDB2}"/>
              </a:ext>
            </a:extLst>
          </p:cNvPr>
          <p:cNvCxnSpPr>
            <a:cxnSpLocks/>
          </p:cNvCxnSpPr>
          <p:nvPr/>
        </p:nvCxnSpPr>
        <p:spPr>
          <a:xfrm>
            <a:off x="6545297" y="6065473"/>
            <a:ext cx="1971851"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4487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B97B1-00C4-4BFA-91B4-5BA89466103D}"/>
            </a:ext>
          </a:extLst>
        </p:cNvPr>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813A454C-A1D6-D979-C8DE-B791553C5AF2}"/>
              </a:ext>
            </a:extLst>
          </p:cNvPr>
          <p:cNvSpPr>
            <a:spLocks noGrp="1"/>
          </p:cNvSpPr>
          <p:nvPr>
            <p:ph type="body" sz="quarter" idx="15"/>
          </p:nvPr>
        </p:nvSpPr>
        <p:spPr>
          <a:xfrm>
            <a:off x="180000" y="540000"/>
            <a:ext cx="9505950" cy="359445"/>
          </a:xfrm>
        </p:spPr>
        <p:txBody>
          <a:bodyPr>
            <a:normAutofit lnSpcReduction="10000"/>
          </a:bodyPr>
          <a:lstStyle/>
          <a:p>
            <a:r>
              <a:rPr lang="ja-JP" altLang="en-US" dirty="0"/>
              <a:t>将来スケジュール</a:t>
            </a:r>
          </a:p>
        </p:txBody>
      </p:sp>
      <p:sp>
        <p:nvSpPr>
          <p:cNvPr id="5" name="テキスト プレースホルダー 4">
            <a:extLst>
              <a:ext uri="{FF2B5EF4-FFF2-40B4-BE49-F238E27FC236}">
                <a16:creationId xmlns:a16="http://schemas.microsoft.com/office/drawing/2014/main" id="{DA373730-8960-A217-6A0A-7EE41FE274EA}"/>
              </a:ext>
            </a:extLst>
          </p:cNvPr>
          <p:cNvSpPr>
            <a:spLocks noGrp="1"/>
          </p:cNvSpPr>
          <p:nvPr>
            <p:ph type="body" sz="quarter" idx="14"/>
          </p:nvPr>
        </p:nvSpPr>
        <p:spPr/>
        <p:txBody>
          <a:bodyPr/>
          <a:lstStyle/>
          <a:p>
            <a:r>
              <a:rPr lang="ja-JP" altLang="en-US" dirty="0"/>
              <a:t>本事業後に想定しているフィールド実証の実施スケジュールを記載すること</a:t>
            </a:r>
            <a:endParaRPr lang="en-US" altLang="ja-JP" dirty="0"/>
          </a:p>
        </p:txBody>
      </p:sp>
    </p:spTree>
    <p:extLst>
      <p:ext uri="{BB962C8B-B14F-4D97-AF65-F5344CB8AC3E}">
        <p14:creationId xmlns:p14="http://schemas.microsoft.com/office/powerpoint/2010/main" val="3779083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p:cNvSpPr>
            <a:spLocks noGrp="1"/>
          </p:cNvSpPr>
          <p:nvPr>
            <p:ph type="body" sz="quarter" idx="14"/>
          </p:nvPr>
        </p:nvSpPr>
        <p:spPr>
          <a:xfrm>
            <a:off x="201600" y="1124744"/>
            <a:ext cx="9420972" cy="5327871"/>
          </a:xfrm>
        </p:spPr>
        <p:txBody>
          <a:bodyPr/>
          <a:lstStyle/>
          <a:p>
            <a:pPr marL="0" indent="0">
              <a:buNone/>
            </a:pPr>
            <a:r>
              <a:rPr lang="en-US" altLang="ja-JP" dirty="0"/>
              <a:t>【A</a:t>
            </a:r>
            <a:r>
              <a:rPr lang="ja-JP" altLang="en-US" dirty="0"/>
              <a:t>事業者</a:t>
            </a:r>
            <a:r>
              <a:rPr lang="en-US" altLang="ja-JP" dirty="0"/>
              <a:t>】</a:t>
            </a:r>
          </a:p>
          <a:p>
            <a:r>
              <a:rPr lang="ja-JP" altLang="en-US" dirty="0"/>
              <a:t>スマートメーター通信ネットワーク及び</a:t>
            </a:r>
            <a:r>
              <a:rPr lang="en-US" altLang="ja-JP" dirty="0"/>
              <a:t>IoT</a:t>
            </a:r>
            <a:r>
              <a:rPr lang="ja-JP" altLang="en-US" dirty="0"/>
              <a:t>ルートを活用したリソース制御検証のシステム構成を記載すること</a:t>
            </a:r>
            <a:endParaRPr lang="en-US" altLang="ja-JP" dirty="0"/>
          </a:p>
          <a:p>
            <a:pPr marL="0" indent="0">
              <a:buNone/>
            </a:pPr>
            <a:r>
              <a:rPr lang="en-US" altLang="ja-JP" dirty="0"/>
              <a:t>【B</a:t>
            </a:r>
            <a:r>
              <a:rPr lang="ja-JP" altLang="en-US" dirty="0"/>
              <a:t>事業者</a:t>
            </a:r>
            <a:r>
              <a:rPr lang="en-US" altLang="ja-JP" dirty="0"/>
              <a:t>】</a:t>
            </a:r>
          </a:p>
          <a:p>
            <a:pPr>
              <a:lnSpc>
                <a:spcPts val="2000"/>
              </a:lnSpc>
            </a:pPr>
            <a:r>
              <a:rPr lang="en-US" altLang="ja-JP" dirty="0"/>
              <a:t>A</a:t>
            </a:r>
            <a:r>
              <a:rPr lang="ja-JP" altLang="en-US" dirty="0"/>
              <a:t>事業者とのシステム連携、スマートメーター通信ネットワーク及び</a:t>
            </a:r>
            <a:r>
              <a:rPr lang="en-US" altLang="ja-JP" dirty="0"/>
              <a:t>IoT</a:t>
            </a:r>
            <a:r>
              <a:rPr lang="ja-JP" altLang="en-US" dirty="0"/>
              <a:t>ルートを活用した</a:t>
            </a:r>
            <a:r>
              <a:rPr lang="en-US" altLang="ja-JP" dirty="0"/>
              <a:t>DR</a:t>
            </a:r>
            <a:r>
              <a:rPr lang="ja-JP" altLang="en-US" dirty="0"/>
              <a:t>実証のシステム・機器構成を記載すること</a:t>
            </a:r>
            <a:endParaRPr lang="en-US" altLang="ja-JP" dirty="0"/>
          </a:p>
          <a:p>
            <a:pPr marL="0" indent="0">
              <a:lnSpc>
                <a:spcPts val="2000"/>
              </a:lnSpc>
              <a:buNone/>
            </a:pPr>
            <a:r>
              <a:rPr lang="en-US" altLang="ja-JP" dirty="0"/>
              <a:t>【</a:t>
            </a:r>
            <a:r>
              <a:rPr lang="ja-JP" altLang="en-US" dirty="0"/>
              <a:t>共通</a:t>
            </a:r>
            <a:r>
              <a:rPr lang="en-US" altLang="ja-JP" dirty="0"/>
              <a:t>】</a:t>
            </a:r>
          </a:p>
          <a:p>
            <a:pPr>
              <a:lnSpc>
                <a:spcPts val="2000"/>
              </a:lnSpc>
            </a:pPr>
            <a:r>
              <a:rPr lang="en-US" altLang="ja-JP" dirty="0"/>
              <a:t>A</a:t>
            </a:r>
            <a:r>
              <a:rPr lang="ja-JP" altLang="en-US" dirty="0"/>
              <a:t>事業者間や</a:t>
            </a:r>
            <a:r>
              <a:rPr lang="en-US" altLang="ja-JP" dirty="0"/>
              <a:t>A</a:t>
            </a:r>
            <a:r>
              <a:rPr lang="ja-JP" altLang="en-US" dirty="0"/>
              <a:t>事業者、</a:t>
            </a:r>
            <a:r>
              <a:rPr lang="en-US" altLang="ja-JP" dirty="0"/>
              <a:t>B</a:t>
            </a:r>
            <a:r>
              <a:rPr lang="ja-JP" altLang="en-US" dirty="0"/>
              <a:t>事業者間の連携といった本事業における他の事業者との連携箇所、担務箇所が分かるように記載すること</a:t>
            </a:r>
            <a:endParaRPr lang="en-US" altLang="ja-JP" dirty="0"/>
          </a:p>
          <a:p>
            <a:r>
              <a:rPr kumimoji="1" lang="ja-JP" altLang="en-US" dirty="0"/>
              <a:t>システムの既設部分、改修や新規開発・導入が必要な機器・システムが分かるように記載すること</a:t>
            </a:r>
            <a:endParaRPr kumimoji="1" lang="en-US" altLang="ja-JP" dirty="0"/>
          </a:p>
          <a:p>
            <a:r>
              <a:rPr kumimoji="1" lang="ja-JP" altLang="en-US" dirty="0"/>
              <a:t>令和</a:t>
            </a:r>
            <a:r>
              <a:rPr kumimoji="1" lang="en-US" altLang="ja-JP" dirty="0"/>
              <a:t>6</a:t>
            </a:r>
            <a:r>
              <a:rPr kumimoji="1" lang="ja-JP" altLang="en-US" dirty="0"/>
              <a:t>年度補正事業で開発・導入した内容と、今年度実施する内容との差分がわかるように（赤字で示す等）記載すること</a:t>
            </a:r>
            <a:endParaRPr kumimoji="1" lang="en-US" altLang="ja-JP" dirty="0"/>
          </a:p>
          <a:p>
            <a:pPr marL="449263" indent="-449263">
              <a:buNone/>
            </a:pPr>
            <a:r>
              <a:rPr lang="ja-JP" altLang="en-US" dirty="0"/>
              <a:t>　　</a:t>
            </a:r>
            <a:r>
              <a:rPr lang="en-US" altLang="ja-JP" dirty="0"/>
              <a:t>※</a:t>
            </a:r>
            <a:r>
              <a:rPr lang="ja-JP" altLang="en-US" dirty="0"/>
              <a:t>これまで作ったものを使用せず新たに構築するのか、これまでのものを活用して構築するのか等もわかるように記載すること</a:t>
            </a:r>
            <a:endParaRPr kumimoji="1" lang="en-US" altLang="ja-JP" dirty="0"/>
          </a:p>
        </p:txBody>
      </p:sp>
      <p:sp>
        <p:nvSpPr>
          <p:cNvPr id="4" name="テキスト プレースホルダー 3"/>
          <p:cNvSpPr>
            <a:spLocks noGrp="1"/>
          </p:cNvSpPr>
          <p:nvPr>
            <p:ph type="body" sz="quarter" idx="15"/>
          </p:nvPr>
        </p:nvSpPr>
        <p:spPr>
          <a:xfrm>
            <a:off x="180000" y="540000"/>
            <a:ext cx="9505950" cy="359445"/>
          </a:xfrm>
        </p:spPr>
        <p:txBody>
          <a:bodyPr>
            <a:normAutofit lnSpcReduction="10000"/>
          </a:bodyPr>
          <a:lstStyle/>
          <a:p>
            <a:r>
              <a:rPr lang="en-US" altLang="ja-JP" dirty="0"/>
              <a:t>【</a:t>
            </a:r>
            <a:r>
              <a:rPr lang="ja-JP" altLang="en-US" dirty="0"/>
              <a:t>実証</a:t>
            </a:r>
            <a:r>
              <a:rPr lang="en-US" altLang="ja-JP" dirty="0"/>
              <a:t>】</a:t>
            </a:r>
            <a:r>
              <a:rPr lang="ja-JP" altLang="en-US" dirty="0"/>
              <a:t> </a:t>
            </a:r>
            <a:r>
              <a:rPr kumimoji="1" lang="ja-JP" altLang="en-US" dirty="0"/>
              <a:t>実証のシステム構成</a:t>
            </a:r>
          </a:p>
        </p:txBody>
      </p:sp>
    </p:spTree>
    <p:extLst>
      <p:ext uri="{BB962C8B-B14F-4D97-AF65-F5344CB8AC3E}">
        <p14:creationId xmlns:p14="http://schemas.microsoft.com/office/powerpoint/2010/main" val="912636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p:cNvSpPr>
            <a:spLocks noGrp="1"/>
          </p:cNvSpPr>
          <p:nvPr>
            <p:ph type="body" sz="quarter" idx="14"/>
          </p:nvPr>
        </p:nvSpPr>
        <p:spPr>
          <a:xfrm>
            <a:off x="201311" y="1124745"/>
            <a:ext cx="9505950" cy="4509702"/>
          </a:xfrm>
        </p:spPr>
        <p:txBody>
          <a:bodyPr/>
          <a:lstStyle/>
          <a:p>
            <a:r>
              <a:rPr lang="ja-JP" altLang="en-US" b="0" i="0" dirty="0">
                <a:solidFill>
                  <a:srgbClr val="202124"/>
                </a:solidFill>
                <a:effectLst/>
                <a:latin typeface="Roboto" panose="02000000000000000000" pitchFamily="2" charset="0"/>
              </a:rPr>
              <a:t>システムを構成する機器間の通信方式および通信規格（プロトコル等）</a:t>
            </a:r>
            <a:r>
              <a:rPr lang="ja-JP" altLang="en-US" dirty="0">
                <a:solidFill>
                  <a:srgbClr val="202124"/>
                </a:solidFill>
                <a:latin typeface="Roboto" panose="02000000000000000000" pitchFamily="2" charset="0"/>
              </a:rPr>
              <a:t>を記載すること</a:t>
            </a:r>
            <a:endParaRPr lang="en-US" altLang="ja-JP" dirty="0">
              <a:solidFill>
                <a:srgbClr val="202124"/>
              </a:solidFill>
              <a:latin typeface="Roboto" panose="02000000000000000000" pitchFamily="2" charset="0"/>
            </a:endParaRPr>
          </a:p>
          <a:p>
            <a:r>
              <a:rPr kumimoji="1" lang="ja-JP" altLang="en-US" dirty="0"/>
              <a:t>想定しているセキュリティプロトコルを想定の場所に記載すること</a:t>
            </a:r>
            <a:endParaRPr kumimoji="1" lang="en-US" altLang="ja-JP" dirty="0"/>
          </a:p>
          <a:p>
            <a:r>
              <a:rPr kumimoji="1" lang="ja-JP" altLang="en-US" dirty="0"/>
              <a:t>システムの責任分界点を該当箇所に記載すること</a:t>
            </a:r>
            <a:endParaRPr kumimoji="1" lang="en-US" altLang="ja-JP" dirty="0"/>
          </a:p>
          <a:p>
            <a:r>
              <a:rPr kumimoji="1" lang="ja-JP" altLang="en-US" dirty="0"/>
              <a:t>改修や新規開発・導入が必要な箇所・部分が分かるように記載すること</a:t>
            </a:r>
            <a:endParaRPr kumimoji="1" lang="en-US" altLang="ja-JP" dirty="0"/>
          </a:p>
          <a:p>
            <a:r>
              <a:rPr lang="ja-JP" altLang="en-US" dirty="0"/>
              <a:t>令和</a:t>
            </a:r>
            <a:r>
              <a:rPr lang="en-US" altLang="ja-JP" dirty="0"/>
              <a:t>6</a:t>
            </a:r>
            <a:r>
              <a:rPr lang="ja-JP" altLang="en-US" dirty="0"/>
              <a:t>年度補正事業で開発・導入した内容と、今年度実施する内容との差分がわかるように（赤字で示す等）記載すること</a:t>
            </a:r>
            <a:endParaRPr lang="en-US" altLang="ja-JP" dirty="0"/>
          </a:p>
          <a:p>
            <a:pPr marL="449263" indent="-449263">
              <a:buNone/>
            </a:pPr>
            <a:r>
              <a:rPr lang="ja-JP" altLang="en-US" dirty="0"/>
              <a:t>　　</a:t>
            </a:r>
            <a:r>
              <a:rPr lang="en-US" altLang="ja-JP" dirty="0"/>
              <a:t>※</a:t>
            </a:r>
            <a:r>
              <a:rPr lang="ja-JP" altLang="en-US" dirty="0"/>
              <a:t>これまで作ったものを使用せず新たに構築するのか、これまでのものを活用して構築するのか等もわかるように記載すること</a:t>
            </a:r>
            <a:endParaRPr lang="en-US" altLang="ja-JP" dirty="0"/>
          </a:p>
          <a:p>
            <a:pPr marL="449263" indent="-449263">
              <a:buNone/>
            </a:pPr>
            <a:endParaRPr lang="en-US" altLang="ja-JP" sz="500" dirty="0">
              <a:solidFill>
                <a:srgbClr val="FF0000"/>
              </a:solidFill>
              <a:highlight>
                <a:srgbClr val="FFFF00"/>
              </a:highlight>
            </a:endParaRPr>
          </a:p>
        </p:txBody>
      </p:sp>
      <p:sp>
        <p:nvSpPr>
          <p:cNvPr id="4" name="テキスト プレースホルダー 3"/>
          <p:cNvSpPr>
            <a:spLocks noGrp="1"/>
          </p:cNvSpPr>
          <p:nvPr>
            <p:ph type="body" sz="quarter" idx="15"/>
          </p:nvPr>
        </p:nvSpPr>
        <p:spPr>
          <a:xfrm>
            <a:off x="180000" y="540000"/>
            <a:ext cx="9505950" cy="359445"/>
          </a:xfrm>
        </p:spPr>
        <p:txBody>
          <a:bodyPr>
            <a:normAutofit lnSpcReduction="10000"/>
          </a:bodyPr>
          <a:lstStyle/>
          <a:p>
            <a:r>
              <a:rPr lang="en-US" altLang="ja-JP" dirty="0"/>
              <a:t>【</a:t>
            </a:r>
            <a:r>
              <a:rPr lang="ja-JP" altLang="en-US" dirty="0"/>
              <a:t>実証</a:t>
            </a:r>
            <a:r>
              <a:rPr lang="en-US" altLang="ja-JP" dirty="0"/>
              <a:t>】 </a:t>
            </a:r>
            <a:r>
              <a:rPr kumimoji="1" lang="ja-JP" altLang="en-US" dirty="0"/>
              <a:t>通信方式と通信規格（対象：</a:t>
            </a:r>
            <a:r>
              <a:rPr kumimoji="1" lang="en-US" altLang="ja-JP" dirty="0"/>
              <a:t>A</a:t>
            </a:r>
            <a:r>
              <a:rPr kumimoji="1" lang="ja-JP" altLang="en-US" dirty="0"/>
              <a:t>事業への申請者）</a:t>
            </a:r>
            <a:endParaRPr kumimoji="1" lang="ja-JP" altLang="en-US" strike="sngStrike" dirty="0"/>
          </a:p>
        </p:txBody>
      </p:sp>
    </p:spTree>
    <p:extLst>
      <p:ext uri="{BB962C8B-B14F-4D97-AF65-F5344CB8AC3E}">
        <p14:creationId xmlns:p14="http://schemas.microsoft.com/office/powerpoint/2010/main" val="4065227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p:cNvSpPr>
            <a:spLocks noGrp="1"/>
          </p:cNvSpPr>
          <p:nvPr>
            <p:ph type="body" sz="quarter" idx="14"/>
          </p:nvPr>
        </p:nvSpPr>
        <p:spPr>
          <a:xfrm>
            <a:off x="199710" y="1124744"/>
            <a:ext cx="9505950" cy="5327871"/>
          </a:xfrm>
        </p:spPr>
        <p:txBody>
          <a:bodyPr/>
          <a:lstStyle/>
          <a:p>
            <a:pPr marL="0" indent="0">
              <a:buNone/>
            </a:pPr>
            <a:r>
              <a:rPr lang="en-US" altLang="ja-JP" dirty="0"/>
              <a:t>【A</a:t>
            </a:r>
            <a:r>
              <a:rPr lang="ja-JP" altLang="en-US" dirty="0"/>
              <a:t>事業</a:t>
            </a:r>
            <a:r>
              <a:rPr lang="en-US" altLang="ja-JP" dirty="0"/>
              <a:t>】</a:t>
            </a:r>
            <a:r>
              <a:rPr lang="ja-JP" altLang="en-US" dirty="0"/>
              <a:t> </a:t>
            </a:r>
            <a:r>
              <a:rPr lang="en-US" altLang="ja-JP" sz="1200" dirty="0"/>
              <a:t>※</a:t>
            </a:r>
            <a:r>
              <a:rPr lang="ja-JP" altLang="en-US" sz="1200" dirty="0"/>
              <a:t>表は原則下表を使用して記載すること</a:t>
            </a:r>
            <a:endParaRPr lang="en-US" altLang="ja-JP" dirty="0"/>
          </a:p>
          <a:p>
            <a:r>
              <a:rPr lang="ja-JP" altLang="en-US" dirty="0"/>
              <a:t>リソース制御の環境構築・提供等に向けた課題を記載すること</a:t>
            </a:r>
            <a:endParaRPr lang="en-US" altLang="ja-JP" dirty="0"/>
          </a:p>
          <a:p>
            <a:pPr marL="0" indent="0">
              <a:buNone/>
            </a:pPr>
            <a:r>
              <a:rPr lang="ja-JP" altLang="en-US" dirty="0"/>
              <a:t>　 </a:t>
            </a:r>
            <a:r>
              <a:rPr lang="en-US" altLang="ja-JP" dirty="0"/>
              <a:t>※</a:t>
            </a:r>
            <a:r>
              <a:rPr lang="ja-JP" altLang="en-US" dirty="0"/>
              <a:t>令和</a:t>
            </a:r>
            <a:r>
              <a:rPr lang="en-US" altLang="ja-JP" dirty="0"/>
              <a:t>6</a:t>
            </a:r>
            <a:r>
              <a:rPr lang="ja-JP" altLang="en-US" dirty="0"/>
              <a:t>年度補正事業での実施結果を踏まえた課題を記載すること</a:t>
            </a:r>
            <a:endParaRPr lang="en-US" altLang="ja-JP" dirty="0"/>
          </a:p>
          <a:p>
            <a:pPr marL="0" indent="0">
              <a:buNone/>
            </a:pPr>
            <a:r>
              <a:rPr lang="ja-JP" altLang="en-US" dirty="0"/>
              <a:t>　 </a:t>
            </a:r>
            <a:r>
              <a:rPr lang="en-US" altLang="ja-JP" dirty="0"/>
              <a:t>※</a:t>
            </a:r>
            <a:r>
              <a:rPr lang="ja-JP" altLang="en-US" dirty="0"/>
              <a:t>令和</a:t>
            </a:r>
            <a:r>
              <a:rPr lang="en-US" altLang="ja-JP" dirty="0"/>
              <a:t>6</a:t>
            </a:r>
            <a:r>
              <a:rPr lang="ja-JP" altLang="en-US" dirty="0"/>
              <a:t>年度補正事業の成果報告会での指摘事項とその対応についても記載すること</a:t>
            </a:r>
            <a:endParaRPr lang="en-US" altLang="ja-JP" dirty="0"/>
          </a:p>
          <a:p>
            <a:r>
              <a:rPr lang="ja-JP" altLang="en-US" dirty="0"/>
              <a:t>上記に対して、優先順位・ステップ等が分かるように記載すること</a:t>
            </a:r>
            <a:endParaRPr lang="en-US" altLang="ja-JP" dirty="0"/>
          </a:p>
        </p:txBody>
      </p:sp>
      <p:sp>
        <p:nvSpPr>
          <p:cNvPr id="4" name="テキスト プレースホルダー 3"/>
          <p:cNvSpPr>
            <a:spLocks noGrp="1"/>
          </p:cNvSpPr>
          <p:nvPr>
            <p:ph type="body" sz="quarter" idx="15"/>
          </p:nvPr>
        </p:nvSpPr>
        <p:spPr>
          <a:xfrm>
            <a:off x="180000" y="540000"/>
            <a:ext cx="9505950" cy="359445"/>
          </a:xfrm>
        </p:spPr>
        <p:txBody>
          <a:bodyPr>
            <a:normAutofit lnSpcReduction="10000"/>
          </a:bodyPr>
          <a:lstStyle/>
          <a:p>
            <a:r>
              <a:rPr lang="en-US" altLang="ja-JP" dirty="0"/>
              <a:t>【</a:t>
            </a:r>
            <a:r>
              <a:rPr lang="ja-JP" altLang="en-US" dirty="0"/>
              <a:t>実証</a:t>
            </a:r>
            <a:r>
              <a:rPr lang="en-US" altLang="ja-JP" dirty="0"/>
              <a:t>】 </a:t>
            </a:r>
            <a:r>
              <a:rPr kumimoji="1" lang="ja-JP" altLang="en-US" dirty="0"/>
              <a:t>課題及び実証内容（</a:t>
            </a:r>
            <a:r>
              <a:rPr lang="en-US" altLang="ja-JP" dirty="0"/>
              <a:t>IoT</a:t>
            </a:r>
            <a:r>
              <a:rPr lang="ja-JP" altLang="en-US" dirty="0"/>
              <a:t>ルートを活用した</a:t>
            </a:r>
            <a:r>
              <a:rPr lang="en-US" altLang="ja-JP" dirty="0"/>
              <a:t>DR</a:t>
            </a:r>
            <a:r>
              <a:rPr kumimoji="1" lang="ja-JP" altLang="en-US" dirty="0"/>
              <a:t>）</a:t>
            </a:r>
          </a:p>
        </p:txBody>
      </p:sp>
      <p:graphicFrame>
        <p:nvGraphicFramePr>
          <p:cNvPr id="12" name="表 11">
            <a:extLst>
              <a:ext uri="{FF2B5EF4-FFF2-40B4-BE49-F238E27FC236}">
                <a16:creationId xmlns:a16="http://schemas.microsoft.com/office/drawing/2014/main" id="{5113F070-49EC-BC76-D153-3749A08F5FB9}"/>
              </a:ext>
            </a:extLst>
          </p:cNvPr>
          <p:cNvGraphicFramePr>
            <a:graphicFrameLocks noGrp="1"/>
          </p:cNvGraphicFramePr>
          <p:nvPr>
            <p:extLst>
              <p:ext uri="{D42A27DB-BD31-4B8C-83A1-F6EECF244321}">
                <p14:modId xmlns:p14="http://schemas.microsoft.com/office/powerpoint/2010/main" val="266988279"/>
              </p:ext>
            </p:extLst>
          </p:nvPr>
        </p:nvGraphicFramePr>
        <p:xfrm>
          <a:off x="360000" y="3240000"/>
          <a:ext cx="9191403" cy="2160000"/>
        </p:xfrm>
        <a:graphic>
          <a:graphicData uri="http://schemas.openxmlformats.org/drawingml/2006/table">
            <a:tbl>
              <a:tblPr firstRow="1" bandRow="1">
                <a:tableStyleId>{5C22544A-7EE6-4342-B048-85BDC9FD1C3A}</a:tableStyleId>
              </a:tblPr>
              <a:tblGrid>
                <a:gridCol w="666991">
                  <a:extLst>
                    <a:ext uri="{9D8B030D-6E8A-4147-A177-3AD203B41FA5}">
                      <a16:colId xmlns:a16="http://schemas.microsoft.com/office/drawing/2014/main" val="1957867195"/>
                    </a:ext>
                  </a:extLst>
                </a:gridCol>
                <a:gridCol w="1324258">
                  <a:extLst>
                    <a:ext uri="{9D8B030D-6E8A-4147-A177-3AD203B41FA5}">
                      <a16:colId xmlns:a16="http://schemas.microsoft.com/office/drawing/2014/main" val="907139706"/>
                    </a:ext>
                  </a:extLst>
                </a:gridCol>
                <a:gridCol w="3374381">
                  <a:extLst>
                    <a:ext uri="{9D8B030D-6E8A-4147-A177-3AD203B41FA5}">
                      <a16:colId xmlns:a16="http://schemas.microsoft.com/office/drawing/2014/main" val="2569089018"/>
                    </a:ext>
                  </a:extLst>
                </a:gridCol>
                <a:gridCol w="3825773">
                  <a:extLst>
                    <a:ext uri="{9D8B030D-6E8A-4147-A177-3AD203B41FA5}">
                      <a16:colId xmlns:a16="http://schemas.microsoft.com/office/drawing/2014/main" val="548158728"/>
                    </a:ext>
                  </a:extLst>
                </a:gridCol>
              </a:tblGrid>
              <a:tr h="360000">
                <a:tc>
                  <a:txBody>
                    <a:bodyPr/>
                    <a:lstStyle/>
                    <a:p>
                      <a:pPr algn="ctr"/>
                      <a:r>
                        <a:rPr kumimoji="1" lang="en-US" altLang="ja-JP" sz="1050" dirty="0">
                          <a:latin typeface="Meiryo UI" panose="020B0604030504040204" pitchFamily="50" charset="-128"/>
                          <a:ea typeface="Meiryo UI" panose="020B0604030504040204" pitchFamily="50" charset="-128"/>
                        </a:rPr>
                        <a:t>No.</a:t>
                      </a:r>
                      <a:endParaRPr kumimoji="1" lang="ja-JP" altLang="en-US" sz="1050" dirty="0">
                        <a:latin typeface="Meiryo UI" panose="020B0604030504040204" pitchFamily="50" charset="-128"/>
                        <a:ea typeface="Meiryo UI" panose="020B0604030504040204" pitchFamily="50" charset="-128"/>
                      </a:endParaRPr>
                    </a:p>
                  </a:txBody>
                  <a:tcPr anchor="ctr">
                    <a:solidFill>
                      <a:schemeClr val="tx1">
                        <a:lumMod val="85000"/>
                        <a:lumOff val="15000"/>
                      </a:schemeClr>
                    </a:solidFill>
                  </a:tcPr>
                </a:tc>
                <a:tc>
                  <a:txBody>
                    <a:bodyPr/>
                    <a:lstStyle/>
                    <a:p>
                      <a:pPr algn="ctr"/>
                      <a:r>
                        <a:rPr kumimoji="1" lang="ja-JP" altLang="en-US" sz="1050" dirty="0">
                          <a:latin typeface="Meiryo UI" panose="020B0604030504040204" pitchFamily="50" charset="-128"/>
                          <a:ea typeface="Meiryo UI" panose="020B0604030504040204" pitchFamily="50" charset="-128"/>
                        </a:rPr>
                        <a:t>検証及び開発範囲</a:t>
                      </a:r>
                    </a:p>
                  </a:txBody>
                  <a:tcPr anchor="ctr">
                    <a:solidFill>
                      <a:schemeClr val="tx1">
                        <a:lumMod val="85000"/>
                        <a:lumOff val="15000"/>
                      </a:schemeClr>
                    </a:solidFill>
                  </a:tcPr>
                </a:tc>
                <a:tc>
                  <a:txBody>
                    <a:bodyPr/>
                    <a:lstStyle/>
                    <a:p>
                      <a:pPr algn="ctr"/>
                      <a:r>
                        <a:rPr kumimoji="1" lang="ja-JP" altLang="en-US" sz="1050" dirty="0">
                          <a:latin typeface="Meiryo UI" panose="020B0604030504040204" pitchFamily="50" charset="-128"/>
                          <a:ea typeface="Meiryo UI" panose="020B0604030504040204" pitchFamily="50" charset="-128"/>
                        </a:rPr>
                        <a:t>課題</a:t>
                      </a:r>
                    </a:p>
                  </a:txBody>
                  <a:tcPr anchor="ctr">
                    <a:solidFill>
                      <a:schemeClr val="tx1">
                        <a:lumMod val="85000"/>
                        <a:lumOff val="15000"/>
                      </a:schemeClr>
                    </a:solidFill>
                  </a:tcPr>
                </a:tc>
                <a:tc>
                  <a:txBody>
                    <a:bodyPr/>
                    <a:lstStyle/>
                    <a:p>
                      <a:pPr algn="ctr"/>
                      <a:r>
                        <a:rPr kumimoji="1" lang="ja-JP" altLang="en-US" sz="1050" dirty="0">
                          <a:latin typeface="Meiryo UI" panose="020B0604030504040204" pitchFamily="50" charset="-128"/>
                          <a:ea typeface="Meiryo UI" panose="020B0604030504040204" pitchFamily="50" charset="-128"/>
                        </a:rPr>
                        <a:t>実証内容</a:t>
                      </a:r>
                    </a:p>
                  </a:txBody>
                  <a:tcPr anchor="ctr">
                    <a:solidFill>
                      <a:schemeClr val="tx1">
                        <a:lumMod val="85000"/>
                        <a:lumOff val="15000"/>
                      </a:schemeClr>
                    </a:solidFill>
                  </a:tcPr>
                </a:tc>
                <a:extLst>
                  <a:ext uri="{0D108BD9-81ED-4DB2-BD59-A6C34878D82A}">
                    <a16:rowId xmlns:a16="http://schemas.microsoft.com/office/drawing/2014/main" val="4290327547"/>
                  </a:ext>
                </a:extLst>
              </a:tr>
              <a:tr h="360000">
                <a:tc rowSpan="2">
                  <a:txBody>
                    <a:bodyPr/>
                    <a:lstStyle/>
                    <a:p>
                      <a:pPr algn="ctr"/>
                      <a:r>
                        <a:rPr kumimoji="1" lang="ja-JP" altLang="en-US" sz="1050" dirty="0">
                          <a:latin typeface="Meiryo UI" panose="020B0604030504040204" pitchFamily="50" charset="-128"/>
                          <a:ea typeface="Meiryo UI" panose="020B0604030504040204" pitchFamily="50" charset="-128"/>
                        </a:rPr>
                        <a:t>１</a:t>
                      </a:r>
                    </a:p>
                  </a:txBody>
                  <a:tcPr anchor="ctr">
                    <a:solidFill>
                      <a:schemeClr val="accent1">
                        <a:lumMod val="20000"/>
                        <a:lumOff val="80000"/>
                      </a:schemeClr>
                    </a:solidFill>
                  </a:tcPr>
                </a:tc>
                <a:tc rowSpan="2">
                  <a:txBody>
                    <a:bodyPr/>
                    <a:lstStyle/>
                    <a:p>
                      <a:pPr algn="l"/>
                      <a:r>
                        <a:rPr kumimoji="1" lang="ja-JP" altLang="en-US" sz="1050" dirty="0">
                          <a:latin typeface="Meiryo UI" panose="020B0604030504040204" pitchFamily="50" charset="-128"/>
                          <a:ea typeface="Meiryo UI" panose="020B0604030504040204" pitchFamily="50" charset="-128"/>
                        </a:rPr>
                        <a:t>・・・</a:t>
                      </a:r>
                    </a:p>
                  </a:txBody>
                  <a:tcPr anchor="ctr">
                    <a:solidFill>
                      <a:schemeClr val="accent1">
                        <a:lumMod val="20000"/>
                        <a:lumOff val="80000"/>
                      </a:schemeClr>
                    </a:solidFill>
                  </a:tcPr>
                </a:tc>
                <a:tc rowSpan="2">
                  <a:txBody>
                    <a:bodyPr/>
                    <a:lstStyle/>
                    <a:p>
                      <a:pPr algn="l"/>
                      <a:r>
                        <a:rPr kumimoji="1" lang="ja-JP" altLang="en-US" sz="1050" dirty="0">
                          <a:latin typeface="Meiryo UI" panose="020B0604030504040204" pitchFamily="50" charset="-128"/>
                          <a:ea typeface="Meiryo UI" panose="020B0604030504040204" pitchFamily="50" charset="-128"/>
                        </a:rPr>
                        <a:t>・・・</a:t>
                      </a:r>
                    </a:p>
                  </a:txBody>
                  <a:tcPr anchor="ctr">
                    <a:solidFill>
                      <a:schemeClr val="accent1">
                        <a:lumMod val="20000"/>
                        <a:lumOff val="80000"/>
                      </a:schemeClr>
                    </a:solidFill>
                  </a:tcPr>
                </a:tc>
                <a:tc>
                  <a:txBody>
                    <a:bodyPr/>
                    <a:lstStyle/>
                    <a:p>
                      <a:pPr algn="l"/>
                      <a:r>
                        <a:rPr kumimoji="1" lang="ja-JP" altLang="en-US" sz="1050" dirty="0">
                          <a:latin typeface="Meiryo UI" panose="020B0604030504040204" pitchFamily="50" charset="-128"/>
                          <a:ea typeface="Meiryo UI" panose="020B0604030504040204" pitchFamily="50" charset="-128"/>
                        </a:rPr>
                        <a:t>・・・</a:t>
                      </a:r>
                      <a:endParaRPr kumimoji="1" lang="en-US" altLang="ja-JP" sz="1050" b="1" dirty="0">
                        <a:solidFill>
                          <a:srgbClr val="FF0000"/>
                        </a:solidFill>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extLst>
                  <a:ext uri="{0D108BD9-81ED-4DB2-BD59-A6C34878D82A}">
                    <a16:rowId xmlns:a16="http://schemas.microsoft.com/office/drawing/2014/main" val="3423449027"/>
                  </a:ext>
                </a:extLst>
              </a:tr>
              <a:tr h="360000">
                <a:tc vMerge="1">
                  <a:txBody>
                    <a:bodyPr/>
                    <a:lstStyle/>
                    <a:p>
                      <a:endParaRPr kumimoji="1" lang="ja-JP" altLang="en-US"/>
                    </a:p>
                  </a:txBody>
                  <a:tcPr/>
                </a:tc>
                <a:tc vMerge="1">
                  <a:txBody>
                    <a:bodyPr/>
                    <a:lstStyle/>
                    <a:p>
                      <a:endParaRPr kumimoji="1" lang="ja-JP" altLang="en-US"/>
                    </a:p>
                  </a:txBody>
                  <a:tcPr/>
                </a:tc>
                <a:tc vMerge="1">
                  <a:txBody>
                    <a:bodyPr/>
                    <a:lstStyle/>
                    <a:p>
                      <a:endParaRPr dirty="0"/>
                    </a:p>
                  </a:txBody>
                  <a:tcPr anchor="c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extLst>
                  <a:ext uri="{0D108BD9-81ED-4DB2-BD59-A6C34878D82A}">
                    <a16:rowId xmlns:a16="http://schemas.microsoft.com/office/drawing/2014/main" val="1851256765"/>
                  </a:ext>
                </a:extLst>
              </a:tr>
              <a:tr h="360000">
                <a:tc rowSpan="2">
                  <a:txBody>
                    <a:bodyPr/>
                    <a:lstStyle/>
                    <a:p>
                      <a:pPr algn="ctr"/>
                      <a:r>
                        <a:rPr kumimoji="1" lang="ja-JP" altLang="en-US" sz="1050" dirty="0">
                          <a:latin typeface="Meiryo UI" panose="020B0604030504040204" pitchFamily="50" charset="-128"/>
                          <a:ea typeface="Meiryo UI" panose="020B0604030504040204" pitchFamily="50" charset="-128"/>
                        </a:rPr>
                        <a:t>２</a:t>
                      </a:r>
                    </a:p>
                  </a:txBody>
                  <a:tcPr anchor="ctr">
                    <a:solidFill>
                      <a:schemeClr val="accent1">
                        <a:lumMod val="20000"/>
                        <a:lumOff val="80000"/>
                      </a:schemeClr>
                    </a:solidFill>
                  </a:tcPr>
                </a:tc>
                <a:tc rowSpan="2">
                  <a:txBody>
                    <a:bodyPr/>
                    <a:lstStyle/>
                    <a:p>
                      <a:pPr algn="l"/>
                      <a:r>
                        <a:rPr kumimoji="1" lang="ja-JP" altLang="en-US" sz="1050" dirty="0">
                          <a:latin typeface="Meiryo UI" panose="020B0604030504040204" pitchFamily="50" charset="-128"/>
                          <a:ea typeface="Meiryo UI" panose="020B0604030504040204" pitchFamily="50" charset="-128"/>
                        </a:rPr>
                        <a:t>・・・</a:t>
                      </a:r>
                    </a:p>
                  </a:txBody>
                  <a:tcPr anchor="ctr">
                    <a:solidFill>
                      <a:schemeClr val="accent1">
                        <a:lumMod val="20000"/>
                        <a:lumOff val="80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pPr algn="l"/>
                      <a:r>
                        <a:rPr kumimoji="1" lang="ja-JP" altLang="en-US" sz="1050" dirty="0">
                          <a:latin typeface="Meiryo UI" panose="020B0604030504040204" pitchFamily="50" charset="-128"/>
                          <a:ea typeface="Meiryo UI" panose="020B0604030504040204" pitchFamily="50" charset="-128"/>
                        </a:rPr>
                        <a:t>・・・</a:t>
                      </a:r>
                      <a:endParaRPr kumimoji="1" lang="en-US" altLang="ja-JP" sz="1050" b="1" dirty="0">
                        <a:solidFill>
                          <a:srgbClr val="FF0000"/>
                        </a:solidFill>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extLst>
                  <a:ext uri="{0D108BD9-81ED-4DB2-BD59-A6C34878D82A}">
                    <a16:rowId xmlns:a16="http://schemas.microsoft.com/office/drawing/2014/main" val="2873521838"/>
                  </a:ext>
                </a:extLst>
              </a:tr>
              <a:tr h="360000">
                <a:tc vMerge="1">
                  <a:txBody>
                    <a:bodyPr/>
                    <a:lstStyle/>
                    <a:p>
                      <a:endParaRPr kumimoji="1" lang="ja-JP" altLang="en-US"/>
                    </a:p>
                  </a:txBody>
                  <a:tcPr/>
                </a:tc>
                <a:tc vMerge="1">
                  <a:txBody>
                    <a:bodyPr/>
                    <a:lstStyle/>
                    <a:p>
                      <a:endParaRPr kumimoji="1" lang="ja-JP" altLang="en-US"/>
                    </a:p>
                  </a:txBody>
                  <a:tcPr/>
                </a:tc>
                <a:tc vMerge="1">
                  <a:txBody>
                    <a:bodyPr/>
                    <a:lstStyle/>
                    <a:p>
                      <a:pPr algn="l"/>
                      <a:endParaRPr kumimoji="1" lang="en-US" altLang="ja-JP" sz="1000" dirty="0">
                        <a:solidFill>
                          <a:schemeClr val="tx1"/>
                        </a:solidFill>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extLst>
                  <a:ext uri="{0D108BD9-81ED-4DB2-BD59-A6C34878D82A}">
                    <a16:rowId xmlns:a16="http://schemas.microsoft.com/office/drawing/2014/main" val="3712055728"/>
                  </a:ext>
                </a:extLst>
              </a:tr>
              <a:tr h="360000">
                <a:tc>
                  <a:txBody>
                    <a:bodyPr/>
                    <a:lstStyle/>
                    <a:p>
                      <a:pPr algn="ctr"/>
                      <a:r>
                        <a:rPr kumimoji="1" lang="ja-JP" altLang="en-US" sz="1050" dirty="0">
                          <a:latin typeface="Meiryo UI" panose="020B0604030504040204" pitchFamily="50" charset="-128"/>
                          <a:ea typeface="Meiryo UI" panose="020B0604030504040204" pitchFamily="50" charset="-128"/>
                        </a:rPr>
                        <a:t>３</a:t>
                      </a:r>
                    </a:p>
                  </a:txBody>
                  <a:tcPr anchor="ctr">
                    <a:solidFill>
                      <a:schemeClr val="accent1">
                        <a:lumMod val="20000"/>
                        <a:lumOff val="80000"/>
                      </a:schemeClr>
                    </a:solidFill>
                  </a:tcPr>
                </a:tc>
                <a:tc>
                  <a:txBody>
                    <a:bodyPr/>
                    <a:lstStyle/>
                    <a:p>
                      <a:pPr algn="l"/>
                      <a:r>
                        <a:rPr kumimoji="1" lang="ja-JP" altLang="en-US" sz="1050" dirty="0">
                          <a:latin typeface="Meiryo UI" panose="020B0604030504040204" pitchFamily="50" charset="-128"/>
                          <a:ea typeface="Meiryo UI" panose="020B0604030504040204" pitchFamily="50" charset="-128"/>
                        </a:rPr>
                        <a:t>・・・</a:t>
                      </a:r>
                    </a:p>
                  </a:txBody>
                  <a:tcPr anchor="c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extLst>
                  <a:ext uri="{0D108BD9-81ED-4DB2-BD59-A6C34878D82A}">
                    <a16:rowId xmlns:a16="http://schemas.microsoft.com/office/drawing/2014/main" val="1246987285"/>
                  </a:ext>
                </a:extLst>
              </a:tr>
            </a:tbl>
          </a:graphicData>
        </a:graphic>
      </p:graphicFrame>
    </p:spTree>
    <p:extLst>
      <p:ext uri="{BB962C8B-B14F-4D97-AF65-F5344CB8AC3E}">
        <p14:creationId xmlns:p14="http://schemas.microsoft.com/office/powerpoint/2010/main" val="2639775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EC62B-7A49-7BB3-16C6-E71627CA86E0}"/>
            </a:ext>
          </a:extLst>
        </p:cNvPr>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EE72FC1F-4A73-4654-CCB0-30C893B30286}"/>
              </a:ext>
            </a:extLst>
          </p:cNvPr>
          <p:cNvSpPr>
            <a:spLocks noGrp="1"/>
          </p:cNvSpPr>
          <p:nvPr>
            <p:ph type="body" sz="quarter" idx="14"/>
          </p:nvPr>
        </p:nvSpPr>
        <p:spPr>
          <a:xfrm>
            <a:off x="199710" y="1124744"/>
            <a:ext cx="9505950" cy="5327871"/>
          </a:xfrm>
        </p:spPr>
        <p:txBody>
          <a:bodyPr/>
          <a:lstStyle/>
          <a:p>
            <a:pPr marL="0" indent="0">
              <a:buNone/>
            </a:pPr>
            <a:r>
              <a:rPr lang="en-US" altLang="ja-JP" dirty="0"/>
              <a:t>【B</a:t>
            </a:r>
            <a:r>
              <a:rPr lang="ja-JP" altLang="en-US" dirty="0"/>
              <a:t>事業</a:t>
            </a:r>
            <a:r>
              <a:rPr lang="en-US" altLang="ja-JP" dirty="0"/>
              <a:t>】</a:t>
            </a:r>
            <a:r>
              <a:rPr lang="ja-JP" altLang="en-US" dirty="0"/>
              <a:t> </a:t>
            </a:r>
            <a:r>
              <a:rPr lang="en-US" altLang="ja-JP" sz="1200" dirty="0"/>
              <a:t>※</a:t>
            </a:r>
            <a:r>
              <a:rPr lang="ja-JP" altLang="en-US" sz="1200" dirty="0"/>
              <a:t>表は原則下表を使用して記載すること</a:t>
            </a:r>
            <a:endParaRPr lang="en-US" altLang="ja-JP" dirty="0"/>
          </a:p>
          <a:p>
            <a:r>
              <a:rPr lang="ja-JP" altLang="en-US" dirty="0"/>
              <a:t>リソース制御環境の活用等に向けた課題を記載すること</a:t>
            </a:r>
            <a:endParaRPr lang="en-US" altLang="ja-JP" dirty="0"/>
          </a:p>
          <a:p>
            <a:pPr marL="0" indent="0">
              <a:buNone/>
            </a:pPr>
            <a:r>
              <a:rPr lang="ja-JP" altLang="en-US" dirty="0"/>
              <a:t>　 </a:t>
            </a:r>
            <a:r>
              <a:rPr lang="en-US" altLang="ja-JP" dirty="0"/>
              <a:t>※</a:t>
            </a:r>
            <a:r>
              <a:rPr lang="ja-JP" altLang="en-US" dirty="0"/>
              <a:t>令和</a:t>
            </a:r>
            <a:r>
              <a:rPr lang="en-US" altLang="ja-JP" dirty="0"/>
              <a:t>6</a:t>
            </a:r>
            <a:r>
              <a:rPr lang="ja-JP" altLang="en-US" dirty="0"/>
              <a:t>年度補正事業での実施結果を踏まえた課題を記載すること</a:t>
            </a:r>
            <a:endParaRPr lang="en-US" altLang="ja-JP" dirty="0"/>
          </a:p>
          <a:p>
            <a:pPr marL="0" indent="0">
              <a:buNone/>
            </a:pPr>
            <a:r>
              <a:rPr lang="ja-JP" altLang="en-US" dirty="0"/>
              <a:t>　 </a:t>
            </a:r>
            <a:r>
              <a:rPr lang="en-US" altLang="ja-JP" dirty="0"/>
              <a:t>※</a:t>
            </a:r>
            <a:r>
              <a:rPr lang="ja-JP" altLang="en-US" dirty="0"/>
              <a:t>令和</a:t>
            </a:r>
            <a:r>
              <a:rPr lang="en-US" altLang="ja-JP" dirty="0"/>
              <a:t>6</a:t>
            </a:r>
            <a:r>
              <a:rPr lang="ja-JP" altLang="en-US" dirty="0"/>
              <a:t>年度補正事業の成果報告会での指摘事項とその対応についても記載すること</a:t>
            </a:r>
            <a:endParaRPr lang="en-US" altLang="ja-JP" dirty="0"/>
          </a:p>
          <a:p>
            <a:r>
              <a:rPr lang="ja-JP" altLang="en-US" dirty="0"/>
              <a:t>上記に対して、優先順位・ステップ等が分かるように記載すること</a:t>
            </a:r>
            <a:endParaRPr lang="en-US" altLang="ja-JP" dirty="0"/>
          </a:p>
        </p:txBody>
      </p:sp>
      <p:sp>
        <p:nvSpPr>
          <p:cNvPr id="4" name="テキスト プレースホルダー 3">
            <a:extLst>
              <a:ext uri="{FF2B5EF4-FFF2-40B4-BE49-F238E27FC236}">
                <a16:creationId xmlns:a16="http://schemas.microsoft.com/office/drawing/2014/main" id="{38727AAC-26E4-8FEE-ED15-B554D7D3D3EF}"/>
              </a:ext>
            </a:extLst>
          </p:cNvPr>
          <p:cNvSpPr>
            <a:spLocks noGrp="1"/>
          </p:cNvSpPr>
          <p:nvPr>
            <p:ph type="body" sz="quarter" idx="15"/>
          </p:nvPr>
        </p:nvSpPr>
        <p:spPr>
          <a:xfrm>
            <a:off x="180000" y="540000"/>
            <a:ext cx="9505950" cy="359445"/>
          </a:xfrm>
        </p:spPr>
        <p:txBody>
          <a:bodyPr>
            <a:normAutofit lnSpcReduction="10000"/>
          </a:bodyPr>
          <a:lstStyle/>
          <a:p>
            <a:r>
              <a:rPr lang="en-US" altLang="ja-JP" dirty="0"/>
              <a:t>【</a:t>
            </a:r>
            <a:r>
              <a:rPr lang="ja-JP" altLang="en-US" dirty="0"/>
              <a:t>実証</a:t>
            </a:r>
            <a:r>
              <a:rPr lang="en-US" altLang="ja-JP" dirty="0"/>
              <a:t>】 </a:t>
            </a:r>
            <a:r>
              <a:rPr kumimoji="1" lang="ja-JP" altLang="en-US" dirty="0"/>
              <a:t>課題及び実証内容（</a:t>
            </a:r>
            <a:r>
              <a:rPr lang="en-US" altLang="ja-JP" dirty="0"/>
              <a:t>IoT</a:t>
            </a:r>
            <a:r>
              <a:rPr lang="ja-JP" altLang="en-US" dirty="0"/>
              <a:t>ルートを活用した</a:t>
            </a:r>
            <a:r>
              <a:rPr lang="en-US" altLang="ja-JP" dirty="0"/>
              <a:t>DR</a:t>
            </a:r>
            <a:r>
              <a:rPr kumimoji="1" lang="ja-JP" altLang="en-US" dirty="0"/>
              <a:t>）</a:t>
            </a:r>
          </a:p>
        </p:txBody>
      </p:sp>
      <p:graphicFrame>
        <p:nvGraphicFramePr>
          <p:cNvPr id="10" name="表 9">
            <a:extLst>
              <a:ext uri="{FF2B5EF4-FFF2-40B4-BE49-F238E27FC236}">
                <a16:creationId xmlns:a16="http://schemas.microsoft.com/office/drawing/2014/main" id="{FBC1DBE4-4FBA-7274-66EC-96D993E90816}"/>
              </a:ext>
            </a:extLst>
          </p:cNvPr>
          <p:cNvGraphicFramePr>
            <a:graphicFrameLocks noGrp="1"/>
          </p:cNvGraphicFramePr>
          <p:nvPr>
            <p:extLst>
              <p:ext uri="{D42A27DB-BD31-4B8C-83A1-F6EECF244321}">
                <p14:modId xmlns:p14="http://schemas.microsoft.com/office/powerpoint/2010/main" val="3723941847"/>
              </p:ext>
            </p:extLst>
          </p:nvPr>
        </p:nvGraphicFramePr>
        <p:xfrm>
          <a:off x="360000" y="3240000"/>
          <a:ext cx="9191403" cy="2160000"/>
        </p:xfrm>
        <a:graphic>
          <a:graphicData uri="http://schemas.openxmlformats.org/drawingml/2006/table">
            <a:tbl>
              <a:tblPr firstRow="1" bandRow="1">
                <a:tableStyleId>{5C22544A-7EE6-4342-B048-85BDC9FD1C3A}</a:tableStyleId>
              </a:tblPr>
              <a:tblGrid>
                <a:gridCol w="666991">
                  <a:extLst>
                    <a:ext uri="{9D8B030D-6E8A-4147-A177-3AD203B41FA5}">
                      <a16:colId xmlns:a16="http://schemas.microsoft.com/office/drawing/2014/main" val="1957867195"/>
                    </a:ext>
                  </a:extLst>
                </a:gridCol>
                <a:gridCol w="1324258">
                  <a:extLst>
                    <a:ext uri="{9D8B030D-6E8A-4147-A177-3AD203B41FA5}">
                      <a16:colId xmlns:a16="http://schemas.microsoft.com/office/drawing/2014/main" val="907139706"/>
                    </a:ext>
                  </a:extLst>
                </a:gridCol>
                <a:gridCol w="3374381">
                  <a:extLst>
                    <a:ext uri="{9D8B030D-6E8A-4147-A177-3AD203B41FA5}">
                      <a16:colId xmlns:a16="http://schemas.microsoft.com/office/drawing/2014/main" val="2569089018"/>
                    </a:ext>
                  </a:extLst>
                </a:gridCol>
                <a:gridCol w="3825773">
                  <a:extLst>
                    <a:ext uri="{9D8B030D-6E8A-4147-A177-3AD203B41FA5}">
                      <a16:colId xmlns:a16="http://schemas.microsoft.com/office/drawing/2014/main" val="548158728"/>
                    </a:ext>
                  </a:extLst>
                </a:gridCol>
              </a:tblGrid>
              <a:tr h="360000">
                <a:tc>
                  <a:txBody>
                    <a:bodyPr/>
                    <a:lstStyle/>
                    <a:p>
                      <a:pPr algn="ctr"/>
                      <a:r>
                        <a:rPr kumimoji="1" lang="en-US" altLang="ja-JP" sz="1050" dirty="0">
                          <a:latin typeface="Meiryo UI" panose="020B0604030504040204" pitchFamily="50" charset="-128"/>
                          <a:ea typeface="Meiryo UI" panose="020B0604030504040204" pitchFamily="50" charset="-128"/>
                        </a:rPr>
                        <a:t>No.</a:t>
                      </a:r>
                      <a:endParaRPr kumimoji="1" lang="ja-JP" altLang="en-US" sz="1050" dirty="0">
                        <a:latin typeface="Meiryo UI" panose="020B0604030504040204" pitchFamily="50" charset="-128"/>
                        <a:ea typeface="Meiryo UI" panose="020B0604030504040204" pitchFamily="50" charset="-128"/>
                      </a:endParaRPr>
                    </a:p>
                  </a:txBody>
                  <a:tcPr anchor="ctr">
                    <a:solidFill>
                      <a:schemeClr val="tx1">
                        <a:lumMod val="85000"/>
                        <a:lumOff val="15000"/>
                      </a:schemeClr>
                    </a:solidFill>
                  </a:tcPr>
                </a:tc>
                <a:tc>
                  <a:txBody>
                    <a:bodyPr/>
                    <a:lstStyle/>
                    <a:p>
                      <a:pPr algn="ctr"/>
                      <a:r>
                        <a:rPr kumimoji="1" lang="ja-JP" altLang="en-US" sz="1050" dirty="0">
                          <a:latin typeface="Meiryo UI" panose="020B0604030504040204" pitchFamily="50" charset="-128"/>
                          <a:ea typeface="Meiryo UI" panose="020B0604030504040204" pitchFamily="50" charset="-128"/>
                        </a:rPr>
                        <a:t>検証及び開発範囲</a:t>
                      </a:r>
                    </a:p>
                  </a:txBody>
                  <a:tcPr anchor="ctr">
                    <a:solidFill>
                      <a:schemeClr val="tx1">
                        <a:lumMod val="85000"/>
                        <a:lumOff val="15000"/>
                      </a:schemeClr>
                    </a:solidFill>
                  </a:tcPr>
                </a:tc>
                <a:tc>
                  <a:txBody>
                    <a:bodyPr/>
                    <a:lstStyle/>
                    <a:p>
                      <a:pPr algn="ctr"/>
                      <a:r>
                        <a:rPr kumimoji="1" lang="ja-JP" altLang="en-US" sz="1050" dirty="0">
                          <a:latin typeface="Meiryo UI" panose="020B0604030504040204" pitchFamily="50" charset="-128"/>
                          <a:ea typeface="Meiryo UI" panose="020B0604030504040204" pitchFamily="50" charset="-128"/>
                        </a:rPr>
                        <a:t>課題</a:t>
                      </a:r>
                    </a:p>
                  </a:txBody>
                  <a:tcPr anchor="ctr">
                    <a:solidFill>
                      <a:schemeClr val="tx1">
                        <a:lumMod val="85000"/>
                        <a:lumOff val="15000"/>
                      </a:schemeClr>
                    </a:solidFill>
                  </a:tcPr>
                </a:tc>
                <a:tc>
                  <a:txBody>
                    <a:bodyPr/>
                    <a:lstStyle/>
                    <a:p>
                      <a:pPr algn="ctr"/>
                      <a:r>
                        <a:rPr kumimoji="1" lang="ja-JP" altLang="en-US" sz="1050" dirty="0">
                          <a:latin typeface="Meiryo UI" panose="020B0604030504040204" pitchFamily="50" charset="-128"/>
                          <a:ea typeface="Meiryo UI" panose="020B0604030504040204" pitchFamily="50" charset="-128"/>
                        </a:rPr>
                        <a:t>実証内容</a:t>
                      </a:r>
                    </a:p>
                  </a:txBody>
                  <a:tcPr anchor="ctr">
                    <a:solidFill>
                      <a:schemeClr val="tx1">
                        <a:lumMod val="85000"/>
                        <a:lumOff val="15000"/>
                      </a:schemeClr>
                    </a:solidFill>
                  </a:tcPr>
                </a:tc>
                <a:extLst>
                  <a:ext uri="{0D108BD9-81ED-4DB2-BD59-A6C34878D82A}">
                    <a16:rowId xmlns:a16="http://schemas.microsoft.com/office/drawing/2014/main" val="4290327547"/>
                  </a:ext>
                </a:extLst>
              </a:tr>
              <a:tr h="360000">
                <a:tc rowSpan="2">
                  <a:txBody>
                    <a:bodyPr/>
                    <a:lstStyle/>
                    <a:p>
                      <a:pPr algn="ctr"/>
                      <a:r>
                        <a:rPr kumimoji="1" lang="ja-JP" altLang="en-US" sz="1050" dirty="0">
                          <a:latin typeface="Meiryo UI" panose="020B0604030504040204" pitchFamily="50" charset="-128"/>
                          <a:ea typeface="Meiryo UI" panose="020B0604030504040204" pitchFamily="50" charset="-128"/>
                        </a:rPr>
                        <a:t>１</a:t>
                      </a:r>
                    </a:p>
                  </a:txBody>
                  <a:tcPr anchor="ctr">
                    <a:solidFill>
                      <a:srgbClr val="FFCCCC"/>
                    </a:solidFill>
                  </a:tcPr>
                </a:tc>
                <a:tc rowSpan="2">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anchor="ctr">
                    <a:solidFill>
                      <a:srgbClr val="FFCCCC"/>
                    </a:solidFill>
                  </a:tcPr>
                </a:tc>
                <a:tc rowSpan="2">
                  <a:txBody>
                    <a:bodyPr/>
                    <a:lstStyle/>
                    <a:p>
                      <a:pPr algn="l"/>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anchor="ctr">
                    <a:solidFill>
                      <a:srgbClr val="FFCC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solidFill>
                      <a:srgbClr val="FFCCCC"/>
                    </a:solidFill>
                  </a:tcPr>
                </a:tc>
                <a:extLst>
                  <a:ext uri="{0D108BD9-81ED-4DB2-BD59-A6C34878D82A}">
                    <a16:rowId xmlns:a16="http://schemas.microsoft.com/office/drawing/2014/main" val="3423449027"/>
                  </a:ext>
                </a:extLst>
              </a:tr>
              <a:tr h="360000">
                <a:tc vMerge="1">
                  <a:txBody>
                    <a:bodyPr/>
                    <a:lstStyle/>
                    <a:p>
                      <a:endParaRPr kumimoji="1" lang="ja-JP" altLang="en-US"/>
                    </a:p>
                  </a:txBody>
                  <a:tcPr/>
                </a:tc>
                <a:tc vMerge="1">
                  <a:txBody>
                    <a:bodyPr/>
                    <a:lstStyle/>
                    <a:p>
                      <a:endParaRPr kumimoji="1" lang="ja-JP" altLang="en-US"/>
                    </a:p>
                  </a:txBody>
                  <a:tcPr/>
                </a:tc>
                <a:tc vMerge="1">
                  <a:txBody>
                    <a:bodyPr/>
                    <a:lstStyle/>
                    <a:p>
                      <a:endParaRPr dirty="0"/>
                    </a:p>
                  </a:txBody>
                  <a:tcPr anchor="c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solidFill>
                      <a:srgbClr val="FFCCCC"/>
                    </a:solidFill>
                  </a:tcPr>
                </a:tc>
                <a:extLst>
                  <a:ext uri="{0D108BD9-81ED-4DB2-BD59-A6C34878D82A}">
                    <a16:rowId xmlns:a16="http://schemas.microsoft.com/office/drawing/2014/main" val="1851256765"/>
                  </a:ext>
                </a:extLst>
              </a:tr>
              <a:tr h="360000">
                <a:tc rowSpan="2">
                  <a:txBody>
                    <a:bodyPr/>
                    <a:lstStyle/>
                    <a:p>
                      <a:pPr algn="ctr"/>
                      <a:r>
                        <a:rPr kumimoji="1" lang="ja-JP" altLang="en-US" sz="1050" dirty="0">
                          <a:latin typeface="Meiryo UI" panose="020B0604030504040204" pitchFamily="50" charset="-128"/>
                          <a:ea typeface="Meiryo UI" panose="020B0604030504040204" pitchFamily="50" charset="-128"/>
                        </a:rPr>
                        <a:t>２</a:t>
                      </a:r>
                    </a:p>
                  </a:txBody>
                  <a:tcPr anchor="ctr">
                    <a:solidFill>
                      <a:srgbClr val="FFCCCC"/>
                    </a:solidFill>
                  </a:tcPr>
                </a:tc>
                <a:tc rowSpan="2">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anchor="ctr">
                    <a:solidFill>
                      <a:srgbClr val="FFCCCC"/>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nchor="ctr">
                    <a:solidFill>
                      <a:srgbClr val="FFCC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solidFill>
                      <a:srgbClr val="FFCCCC"/>
                    </a:solidFill>
                  </a:tcPr>
                </a:tc>
                <a:extLst>
                  <a:ext uri="{0D108BD9-81ED-4DB2-BD59-A6C34878D82A}">
                    <a16:rowId xmlns:a16="http://schemas.microsoft.com/office/drawing/2014/main" val="2873521838"/>
                  </a:ext>
                </a:extLst>
              </a:tr>
              <a:tr h="360000">
                <a:tc vMerge="1">
                  <a:txBody>
                    <a:bodyPr/>
                    <a:lstStyle/>
                    <a:p>
                      <a:endParaRPr kumimoji="1" lang="ja-JP" altLang="en-US"/>
                    </a:p>
                  </a:txBody>
                  <a:tcPr/>
                </a:tc>
                <a:tc vMerge="1">
                  <a:txBody>
                    <a:bodyPr/>
                    <a:lstStyle/>
                    <a:p>
                      <a:endParaRPr kumimoji="1" lang="ja-JP" altLang="en-US"/>
                    </a:p>
                  </a:txBody>
                  <a:tcPr/>
                </a:tc>
                <a:tc vMerge="1">
                  <a:txBody>
                    <a:bodyPr/>
                    <a:lstStyle/>
                    <a:p>
                      <a:pPr algn="l"/>
                      <a:endParaRPr kumimoji="1" lang="en-US" altLang="ja-JP" sz="1000" dirty="0">
                        <a:solidFill>
                          <a:schemeClr val="tx1"/>
                        </a:solidFill>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solidFill>
                      <a:srgbClr val="FFCCCC"/>
                    </a:solidFill>
                  </a:tcPr>
                </a:tc>
                <a:extLst>
                  <a:ext uri="{0D108BD9-81ED-4DB2-BD59-A6C34878D82A}">
                    <a16:rowId xmlns:a16="http://schemas.microsoft.com/office/drawing/2014/main" val="3712055728"/>
                  </a:ext>
                </a:extLst>
              </a:tr>
              <a:tr h="360000">
                <a:tc>
                  <a:txBody>
                    <a:bodyPr/>
                    <a:lstStyle/>
                    <a:p>
                      <a:pPr algn="ctr"/>
                      <a:r>
                        <a:rPr kumimoji="1" lang="ja-JP" altLang="en-US" sz="1050" dirty="0">
                          <a:latin typeface="Meiryo UI" panose="020B0604030504040204" pitchFamily="50" charset="-128"/>
                          <a:ea typeface="Meiryo UI" panose="020B0604030504040204" pitchFamily="50" charset="-128"/>
                        </a:rPr>
                        <a:t>３</a:t>
                      </a:r>
                    </a:p>
                  </a:txBody>
                  <a:tcPr anchor="ctr">
                    <a:solidFill>
                      <a:srgbClr val="FFCCCC"/>
                    </a:solidFill>
                  </a:tcPr>
                </a:tc>
                <a:tc>
                  <a:txBody>
                    <a:bodyPr/>
                    <a:lstStyle/>
                    <a:p>
                      <a:pPr algn="l"/>
                      <a:r>
                        <a:rPr kumimoji="1" lang="ja-JP" altLang="en-US" sz="1050" dirty="0">
                          <a:latin typeface="Meiryo UI" panose="020B0604030504040204" pitchFamily="50" charset="-128"/>
                          <a:ea typeface="Meiryo UI" panose="020B0604030504040204" pitchFamily="50" charset="-128"/>
                        </a:rPr>
                        <a:t>・・・</a:t>
                      </a:r>
                    </a:p>
                  </a:txBody>
                  <a:tcPr anchor="ctr">
                    <a:solidFill>
                      <a:srgbClr val="FFCC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a:txBody>
                  <a:tcPr anchor="ctr">
                    <a:solidFill>
                      <a:srgbClr val="FFCCC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solidFill>
                      <a:srgbClr val="FFCCCC"/>
                    </a:solidFill>
                  </a:tcPr>
                </a:tc>
                <a:extLst>
                  <a:ext uri="{0D108BD9-81ED-4DB2-BD59-A6C34878D82A}">
                    <a16:rowId xmlns:a16="http://schemas.microsoft.com/office/drawing/2014/main" val="1246987285"/>
                  </a:ext>
                </a:extLst>
              </a:tr>
            </a:tbl>
          </a:graphicData>
        </a:graphic>
      </p:graphicFrame>
    </p:spTree>
    <p:extLst>
      <p:ext uri="{BB962C8B-B14F-4D97-AF65-F5344CB8AC3E}">
        <p14:creationId xmlns:p14="http://schemas.microsoft.com/office/powerpoint/2010/main" val="111916534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1502</TotalTime>
  <Words>1230</Words>
  <PresentationFormat>A4 210 x 297 mm</PresentationFormat>
  <Paragraphs>132</Paragraphs>
  <Slides>11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HGP創英角ｺﾞｼｯｸUB</vt:lpstr>
      <vt:lpstr>Meiryo UI</vt:lpstr>
      <vt:lpstr>Arial</vt:lpstr>
      <vt:lpstr>Calibri</vt:lpstr>
      <vt:lpstr>Calibri Light</vt:lpstr>
      <vt:lpstr>Roboto</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erms:created xsi:type="dcterms:W3CDTF">2025-04-10T23:45:14Z</dcterms:created>
  <dcterms:modified xsi:type="dcterms:W3CDTF">2026-03-27T07:47:40Z</dcterms:modified>
</cp:coreProperties>
</file>