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sldIdLst>
    <p:sldId id="256" r:id="rId2"/>
    <p:sldId id="466" r:id="rId3"/>
    <p:sldId id="414" r:id="rId4"/>
    <p:sldId id="481" r:id="rId5"/>
    <p:sldId id="473" r:id="rId6"/>
    <p:sldId id="474" r:id="rId7"/>
    <p:sldId id="475" r:id="rId8"/>
    <p:sldId id="476" r:id="rId9"/>
    <p:sldId id="477" r:id="rId10"/>
    <p:sldId id="478" r:id="rId11"/>
    <p:sldId id="470" r:id="rId12"/>
    <p:sldId id="419" r:id="rId13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 varScale="1">
        <p:scale>
          <a:sx n="87" d="100"/>
          <a:sy n="87" d="100"/>
        </p:scale>
        <p:origin x="59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178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45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5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標準（スペース大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6"/>
          <p:cNvSpPr>
            <a:spLocks noChangeShapeType="1"/>
          </p:cNvSpPr>
          <p:nvPr userDrawn="1"/>
        </p:nvSpPr>
        <p:spPr bwMode="auto">
          <a:xfrm>
            <a:off x="200471" y="98072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8913440" y="6581001"/>
            <a:ext cx="72008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6DD9FF53-5E75-4890-BA22-699EFFF134BB}" type="slidenum">
              <a:rPr lang="ja-JP" altLang="en-US" sz="1200">
                <a:solidFill>
                  <a:prstClr val="black"/>
                </a:solidFill>
              </a:rPr>
              <a:pPr algn="r"/>
              <a:t>‹#›</a:t>
            </a:fld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1" name="テキスト プレースホルダ 20"/>
          <p:cNvSpPr>
            <a:spLocks noGrp="1"/>
          </p:cNvSpPr>
          <p:nvPr>
            <p:ph type="body" sz="quarter" idx="14"/>
          </p:nvPr>
        </p:nvSpPr>
        <p:spPr>
          <a:xfrm>
            <a:off x="199710" y="1124744"/>
            <a:ext cx="9505950" cy="532787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" name="タイトル 7"/>
          <p:cNvSpPr>
            <a:spLocks noGrp="1"/>
          </p:cNvSpPr>
          <p:nvPr>
            <p:ph type="title"/>
          </p:nvPr>
        </p:nvSpPr>
        <p:spPr>
          <a:xfrm>
            <a:off x="200471" y="188550"/>
            <a:ext cx="9505055" cy="360050"/>
          </a:xfrm>
        </p:spPr>
        <p:txBody>
          <a:bodyPr>
            <a:normAutofit/>
          </a:bodyPr>
          <a:lstStyle>
            <a:lvl1pPr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2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5" y="549275"/>
            <a:ext cx="9505950" cy="359445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20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377825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755650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143000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525587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3404659" y="6611779"/>
            <a:ext cx="5742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ja-JP" sz="1000" dirty="0">
                <a:solidFill>
                  <a:srgbClr val="7F7F7F"/>
                </a:solidFill>
                <a:cs typeface="Arial" panose="020B0604020202020204" pitchFamily="34" charset="0"/>
              </a:rPr>
              <a:t>This material is confidential and the property of Sustainable open Innovation Initiative.</a:t>
            </a:r>
            <a:endParaRPr lang="en-US" altLang="ja-JP" sz="10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96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3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97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40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80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84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20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01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22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F6BD4-EEF9-4722-8CDD-2437F5166D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3E2A-E593-4809-8604-322A0D8893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63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9F1AB952-6315-468A-BF09-FAFB070104F8}"/>
              </a:ext>
            </a:extLst>
          </p:cNvPr>
          <p:cNvSpPr>
            <a:spLocks noGrp="1"/>
          </p:cNvSpPr>
          <p:nvPr/>
        </p:nvSpPr>
        <p:spPr>
          <a:xfrm>
            <a:off x="773659" y="801192"/>
            <a:ext cx="8483552" cy="29957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年度補正</a:t>
            </a:r>
            <a:b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スマートメーターを活用したディマンドリスポンス実証事業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事業概要説明資料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事業用）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</a:pPr>
            <a:b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申請者名を表記してください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1F076F13-1FD6-4401-974C-1CC55512AAC9}"/>
              </a:ext>
            </a:extLst>
          </p:cNvPr>
          <p:cNvSpPr txBox="1"/>
          <p:nvPr/>
        </p:nvSpPr>
        <p:spPr>
          <a:xfrm>
            <a:off x="473141" y="4678835"/>
            <a:ext cx="89597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作成における注意事項</a:t>
            </a:r>
            <a:r>
              <a:rPr lang="en-US" altLang="ja-JP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lang="en-US" altLang="ja-JP" sz="13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・こちらのフォーマットを用いて記載例は削除した上で、作成してください。</a:t>
            </a:r>
            <a:endParaRPr lang="en-US" altLang="ja-JP" sz="13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（デザイン、レイアウトの変更は可、各ページタイトル欄のレイアウトは変更不可）</a:t>
            </a:r>
            <a:endParaRPr lang="en-US" altLang="ja-JP" sz="13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・ページが不足する場合は、適宜追加してください。</a:t>
            </a:r>
            <a:endParaRPr lang="en-US" altLang="ja-JP" sz="13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・事業概要説明は本資料で完結させてください。別紙参照などは認められません。</a:t>
            </a:r>
            <a:endParaRPr lang="en-US" altLang="ja-JP" sz="13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・資料作成時は、表記されている注意事項の枠を削除してください。</a:t>
            </a:r>
            <a:endParaRPr lang="en-US" altLang="ja-JP" sz="13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id="{D767440D-5ADD-2E24-194E-5284CBDDF5A5}"/>
              </a:ext>
            </a:extLst>
          </p:cNvPr>
          <p:cNvSpPr txBox="1"/>
          <p:nvPr/>
        </p:nvSpPr>
        <p:spPr>
          <a:xfrm>
            <a:off x="180000" y="180000"/>
            <a:ext cx="1100665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指定書式</a:t>
            </a:r>
            <a:r>
              <a:rPr lang="en-US" altLang="ja-JP" sz="135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lang="en-US" altLang="ja-JP" sz="13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656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2955C-D813-60C9-E799-7DC2D2F95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6C53F3-0390-E9DB-9A64-DC5EBEB91B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（独自調査）調査項目名</a:t>
            </a:r>
            <a:endParaRPr kumimoji="1" lang="ja-JP" altLang="en-US" dirty="0"/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694D0EEA-57FF-276D-E4EC-1FCD477A94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独自調査を行う場合は、調査項目ごとにスライドを作成し、以下内容を記載すること</a:t>
            </a:r>
            <a:endParaRPr lang="en-US" altLang="ja-JP" dirty="0"/>
          </a:p>
          <a:p>
            <a:r>
              <a:rPr lang="ja-JP" altLang="en-US" dirty="0"/>
              <a:t>調査目的</a:t>
            </a:r>
          </a:p>
          <a:p>
            <a:r>
              <a:rPr lang="ja-JP" altLang="en-US" dirty="0"/>
              <a:t>調査内容</a:t>
            </a:r>
            <a:endParaRPr lang="en-US" altLang="ja-JP" dirty="0"/>
          </a:p>
          <a:p>
            <a:pPr lvl="1"/>
            <a:r>
              <a:rPr lang="ja-JP" altLang="en-US" sz="1600" dirty="0"/>
              <a:t>調査内容の詳細</a:t>
            </a:r>
            <a:endParaRPr lang="en-US" altLang="ja-JP" sz="1600" dirty="0"/>
          </a:p>
          <a:p>
            <a:pPr lvl="1"/>
            <a:r>
              <a:rPr lang="en-US" altLang="ja-JP" sz="1600" dirty="0"/>
              <a:t>A</a:t>
            </a:r>
            <a:r>
              <a:rPr lang="ja-JP" altLang="en-US" sz="1600" dirty="0"/>
              <a:t>事業者、</a:t>
            </a:r>
            <a:r>
              <a:rPr lang="en-US" altLang="ja-JP" sz="1600" dirty="0"/>
              <a:t>B</a:t>
            </a:r>
            <a:r>
              <a:rPr lang="ja-JP" altLang="en-US" sz="1600" dirty="0"/>
              <a:t>事業者及び他の</a:t>
            </a:r>
            <a:r>
              <a:rPr lang="en-US" altLang="ja-JP" sz="1600" dirty="0"/>
              <a:t>C</a:t>
            </a:r>
            <a:r>
              <a:rPr lang="ja-JP" altLang="en-US" sz="1600" dirty="0"/>
              <a:t>事業者とは、具体的にどのような内容（情報）の連携が必要か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調査の具体的な進め方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調査をするうえでの注意点</a:t>
            </a:r>
            <a:endParaRPr lang="en-US" altLang="ja-JP" dirty="0"/>
          </a:p>
          <a:p>
            <a:r>
              <a:rPr lang="ja-JP" altLang="en-US" dirty="0"/>
              <a:t>調査終了後のフィールド実証へのつながりについて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BF2286A-9819-6CFC-A470-49751FB86E38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8085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79DC6-5EE1-6E9D-776B-44619A1D9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28173A-9BE8-0E1F-8C7B-39341E39D0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将来的なビジネスモデル</a:t>
            </a:r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7E368606-D2C1-6A2D-B205-97F654B7BB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/>
          <a:lstStyle/>
          <a:p>
            <a:r>
              <a:rPr lang="ja-JP" altLang="en-US" dirty="0"/>
              <a:t>検討しているビジネスの内容について記載すること</a:t>
            </a:r>
            <a:endParaRPr lang="en-US" altLang="ja-JP" dirty="0"/>
          </a:p>
          <a:p>
            <a:r>
              <a:rPr lang="ja-JP" altLang="en-US" dirty="0"/>
              <a:t>ビジネスモデルについて、登場人物、関係性、収益モデル等がわかるよう図示すること</a:t>
            </a:r>
            <a:endParaRPr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15DDF14-EDF5-8447-5040-6803364C8E63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6594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その他、記載したい内容があれば適宜記載すること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＜例＞</a:t>
            </a:r>
            <a:endParaRPr lang="en-US" altLang="ja-JP" dirty="0"/>
          </a:p>
          <a:p>
            <a:r>
              <a:rPr lang="ja-JP" altLang="en-US" dirty="0"/>
              <a:t>各調査項目以外での課題と本事業でどのように取り組んでいくか</a:t>
            </a:r>
            <a:endParaRPr lang="en-US" altLang="ja-JP" dirty="0"/>
          </a:p>
          <a:p>
            <a:r>
              <a:rPr lang="ja-JP" altLang="en-US" dirty="0"/>
              <a:t>本事業全体での視点で活用に向けた課題等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その他</a:t>
            </a:r>
          </a:p>
        </p:txBody>
      </p:sp>
    </p:spTree>
    <p:extLst>
      <p:ext uri="{BB962C8B-B14F-4D97-AF65-F5344CB8AC3E}">
        <p14:creationId xmlns:p14="http://schemas.microsoft.com/office/powerpoint/2010/main" val="15627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86541-A6CD-0149-5485-B8A07C45F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8236AF-3ACD-467E-80E9-49B2CD3F3E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事業名称（プロジェクト名）</a:t>
            </a:r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D4B4C838-8415-F047-467D-A0A8D41635B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以下内容を記載すること</a:t>
            </a:r>
            <a:endParaRPr lang="en-US" altLang="ja-JP" dirty="0"/>
          </a:p>
          <a:p>
            <a:r>
              <a:rPr lang="ja-JP" altLang="en-US" dirty="0"/>
              <a:t>事業の目的（社会的意義や想定している社会実装を含めること）</a:t>
            </a:r>
            <a:endParaRPr lang="en-US" altLang="ja-JP" dirty="0"/>
          </a:p>
          <a:p>
            <a:r>
              <a:rPr lang="ja-JP" altLang="en-US" dirty="0"/>
              <a:t>本事業で行うフィージビリティスタディ（</a:t>
            </a:r>
            <a:r>
              <a:rPr lang="en-US" altLang="ja-JP" dirty="0"/>
              <a:t>FS</a:t>
            </a:r>
            <a:r>
              <a:rPr lang="ja-JP" altLang="en-US" dirty="0"/>
              <a:t>調査）及び想定しているフィールド実証の実施までのロードマップ</a:t>
            </a:r>
            <a:endParaRPr lang="en-US" altLang="ja-JP" dirty="0"/>
          </a:p>
          <a:p>
            <a:r>
              <a:rPr lang="ja-JP" altLang="en-US" dirty="0"/>
              <a:t>本事業での取り組み内容のサマリ（</a:t>
            </a:r>
            <a:r>
              <a:rPr lang="en-US" altLang="ja-JP" dirty="0"/>
              <a:t>P.</a:t>
            </a:r>
            <a:r>
              <a:rPr lang="ja-JP" altLang="en-US" dirty="0"/>
              <a:t>●～●の内容を網羅的に含めること）</a:t>
            </a:r>
            <a:endParaRPr lang="en-US" altLang="ja-JP" dirty="0"/>
          </a:p>
          <a:p>
            <a:r>
              <a:rPr lang="ja-JP" altLang="en-US" dirty="0"/>
              <a:t>想定しているフィールド実証内容の概要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4176600-4BDC-126E-DC34-05EF5DCEE477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59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補助事業に携わる事業者及びその役割を明確に記載すること</a:t>
            </a:r>
            <a:endParaRPr lang="en-US" altLang="ja-JP" dirty="0"/>
          </a:p>
          <a:p>
            <a:r>
              <a:rPr lang="ja-JP" altLang="en-US" dirty="0"/>
              <a:t>コンソーシアムを組成する場合は、コンソーシアム体制図も記載すること</a:t>
            </a:r>
            <a:endParaRPr lang="en-US" altLang="ja-JP" dirty="0"/>
          </a:p>
          <a:p>
            <a:r>
              <a:rPr lang="ja-JP" altLang="en-US" dirty="0"/>
              <a:t>業務委託先・外注先も記載すること</a:t>
            </a:r>
            <a:endParaRPr lang="en-US" altLang="ja-JP" dirty="0"/>
          </a:p>
          <a:p>
            <a:r>
              <a:rPr lang="ja-JP" altLang="en-US" dirty="0"/>
              <a:t>連携する</a:t>
            </a:r>
            <a:r>
              <a:rPr lang="en-US" altLang="ja-JP" dirty="0"/>
              <a:t>A</a:t>
            </a:r>
            <a:r>
              <a:rPr lang="ja-JP" altLang="en-US" dirty="0"/>
              <a:t>事業者及び</a:t>
            </a:r>
            <a:r>
              <a:rPr lang="en-US" altLang="ja-JP" dirty="0"/>
              <a:t>B</a:t>
            </a:r>
            <a:r>
              <a:rPr lang="ja-JP" altLang="en-US" dirty="0"/>
              <a:t>事業者も記載し、体制の中でどの事業者が連携を行うか明確にすること</a:t>
            </a:r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事業の実施体制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32C7E2-01E1-7230-2429-4CF45DF5404C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</a:t>
            </a:r>
            <a:r>
              <a:rPr kumimoji="0"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</a:t>
            </a:r>
            <a:endParaRPr kumimoji="0" lang="en-US" altLang="ja-JP" sz="700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8498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42238-C236-D6DC-13A6-25E9B2AFF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903549C-0A25-A56D-4A9E-46EF1C3B34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事業</a:t>
            </a:r>
            <a:r>
              <a:rPr kumimoji="1" lang="ja-JP" altLang="en-US" dirty="0"/>
              <a:t>スケジュール</a:t>
            </a:r>
            <a:r>
              <a:rPr lang="ja-JP" altLang="en-US" dirty="0"/>
              <a:t>（</a:t>
            </a:r>
            <a:r>
              <a:rPr lang="en-US" altLang="ja-JP" dirty="0"/>
              <a:t>FS</a:t>
            </a:r>
            <a:r>
              <a:rPr lang="ja-JP" altLang="en-US" dirty="0"/>
              <a:t>調査）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0FE05BD-6DBE-88BB-9E8E-4F9C75E925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ja-JP" altLang="en-US" dirty="0"/>
              <a:t>各調査項目の実施時期を記載すること</a:t>
            </a:r>
            <a:endParaRPr lang="en-US" altLang="ja-JP" dirty="0"/>
          </a:p>
          <a:p>
            <a:r>
              <a:rPr lang="ja-JP" altLang="en-US" dirty="0"/>
              <a:t>補助対象として費用計上する項目は、発注・納品・検収・支払等の予定時期を明確にすること</a:t>
            </a:r>
            <a:endParaRPr lang="en-US" altLang="ja-JP" dirty="0"/>
          </a:p>
          <a:p>
            <a:pPr marL="0" indent="0">
              <a:buNone/>
            </a:pPr>
            <a:br>
              <a:rPr lang="en-US" altLang="ja-JP" dirty="0"/>
            </a:br>
            <a:r>
              <a:rPr lang="ja-JP" altLang="en-US" dirty="0"/>
              <a:t>＜記載例＞</a:t>
            </a:r>
            <a:endParaRPr lang="en-US" altLang="ja-JP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8847F2A4-71A1-D714-8EC9-51DFBDD12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633302"/>
              </p:ext>
            </p:extLst>
          </p:nvPr>
        </p:nvGraphicFramePr>
        <p:xfrm>
          <a:off x="990975" y="2379469"/>
          <a:ext cx="7884000" cy="3538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3825776888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31757328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02414166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59086806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97002822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559819747"/>
                    </a:ext>
                  </a:extLst>
                </a:gridCol>
              </a:tblGrid>
              <a:tr h="3702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調査項目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2026.1Q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2026.2Q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2026.3Q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2026.4Q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241689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低圧ユースケース洗い出し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○○○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819904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運用課題の整理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◆◆◆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9251126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費用便益評価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△△△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6965003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▲▲▲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4472307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フィールド実証での要件定義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□□□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088850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■■■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1737444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セキュリティリスク定義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◎◎◎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8005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〇▽◇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01915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独自調査項目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＊＊＊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342028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独自調査項目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￥￥￥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3366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3271844"/>
                  </a:ext>
                </a:extLst>
              </a:tr>
            </a:tbl>
          </a:graphicData>
        </a:graphic>
      </p:graphicFrame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BE2CDDF9-7D5C-0988-EAAC-E6DDB3019B03}"/>
              </a:ext>
            </a:extLst>
          </p:cNvPr>
          <p:cNvCxnSpPr>
            <a:cxnSpLocks/>
          </p:cNvCxnSpPr>
          <p:nvPr/>
        </p:nvCxnSpPr>
        <p:spPr>
          <a:xfrm>
            <a:off x="4582234" y="2895972"/>
            <a:ext cx="1040546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76A426B-1C02-37A9-1782-46F409ACEBF7}"/>
              </a:ext>
            </a:extLst>
          </p:cNvPr>
          <p:cNvCxnSpPr>
            <a:cxnSpLocks/>
          </p:cNvCxnSpPr>
          <p:nvPr/>
        </p:nvCxnSpPr>
        <p:spPr>
          <a:xfrm>
            <a:off x="5663802" y="4057136"/>
            <a:ext cx="101237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846BB55D-C8F9-97C0-214D-C77CF39392B8}"/>
              </a:ext>
            </a:extLst>
          </p:cNvPr>
          <p:cNvCxnSpPr>
            <a:cxnSpLocks/>
          </p:cNvCxnSpPr>
          <p:nvPr/>
        </p:nvCxnSpPr>
        <p:spPr>
          <a:xfrm>
            <a:off x="6246766" y="4922930"/>
            <a:ext cx="2297159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80079556-6C12-B255-15E7-EEF3332315C4}"/>
              </a:ext>
            </a:extLst>
          </p:cNvPr>
          <p:cNvCxnSpPr>
            <a:cxnSpLocks/>
          </p:cNvCxnSpPr>
          <p:nvPr/>
        </p:nvCxnSpPr>
        <p:spPr>
          <a:xfrm>
            <a:off x="4981712" y="5211528"/>
            <a:ext cx="2142988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463CE4E8-6696-8414-416A-3596BC13274E}"/>
              </a:ext>
            </a:extLst>
          </p:cNvPr>
          <p:cNvCxnSpPr>
            <a:cxnSpLocks/>
          </p:cNvCxnSpPr>
          <p:nvPr/>
        </p:nvCxnSpPr>
        <p:spPr>
          <a:xfrm>
            <a:off x="6734175" y="4345734"/>
            <a:ext cx="180975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45323AB-193A-EDAF-C093-DFA87329FA50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</a:t>
            </a:r>
            <a:r>
              <a:rPr kumimoji="0"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</a:t>
            </a:r>
            <a:endParaRPr kumimoji="0" lang="en-US" altLang="ja-JP" sz="700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311FC7AF-E97A-76C5-7976-8CA90707FE68}"/>
              </a:ext>
            </a:extLst>
          </p:cNvPr>
          <p:cNvCxnSpPr>
            <a:cxnSpLocks/>
          </p:cNvCxnSpPr>
          <p:nvPr/>
        </p:nvCxnSpPr>
        <p:spPr>
          <a:xfrm>
            <a:off x="6734175" y="3768538"/>
            <a:ext cx="1905437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B3E0F61F-F411-608B-DD9F-05FC2EC175D6}"/>
              </a:ext>
            </a:extLst>
          </p:cNvPr>
          <p:cNvCxnSpPr>
            <a:cxnSpLocks/>
          </p:cNvCxnSpPr>
          <p:nvPr/>
        </p:nvCxnSpPr>
        <p:spPr>
          <a:xfrm>
            <a:off x="4981712" y="4634332"/>
            <a:ext cx="1752463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5FB8456F-C1EC-7190-D020-6EA68CA8793E}"/>
              </a:ext>
            </a:extLst>
          </p:cNvPr>
          <p:cNvCxnSpPr>
            <a:cxnSpLocks/>
          </p:cNvCxnSpPr>
          <p:nvPr/>
        </p:nvCxnSpPr>
        <p:spPr>
          <a:xfrm>
            <a:off x="6734175" y="5500126"/>
            <a:ext cx="1870012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392231BC-7158-41F9-6338-7A785FA35701}"/>
              </a:ext>
            </a:extLst>
          </p:cNvPr>
          <p:cNvCxnSpPr>
            <a:cxnSpLocks/>
          </p:cNvCxnSpPr>
          <p:nvPr/>
        </p:nvCxnSpPr>
        <p:spPr>
          <a:xfrm>
            <a:off x="5622780" y="3156090"/>
            <a:ext cx="1040547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3E0C0604-172F-4B80-3AC6-6FD74F69BD42}"/>
              </a:ext>
            </a:extLst>
          </p:cNvPr>
          <p:cNvCxnSpPr>
            <a:cxnSpLocks/>
          </p:cNvCxnSpPr>
          <p:nvPr/>
        </p:nvCxnSpPr>
        <p:spPr>
          <a:xfrm>
            <a:off x="5129441" y="3457947"/>
            <a:ext cx="1533886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44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7405C-82E9-9FCA-320B-D2F2227CA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8C756C-47D3-5385-2A5E-C782CCFB0E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（共通調査）低圧ユースケース洗い出し</a:t>
            </a:r>
            <a:endParaRPr kumimoji="1" lang="ja-JP" altLang="en-US" dirty="0"/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9E479374-82B7-9FE2-515C-8FA4F1EAB7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以下内容を記載すること</a:t>
            </a:r>
            <a:endParaRPr lang="en-US" altLang="ja-JP" dirty="0"/>
          </a:p>
          <a:p>
            <a:r>
              <a:rPr lang="ja-JP" altLang="en-US" dirty="0"/>
              <a:t>調査目的</a:t>
            </a:r>
          </a:p>
          <a:p>
            <a:r>
              <a:rPr lang="ja-JP" altLang="en-US" dirty="0"/>
              <a:t>調査内容</a:t>
            </a:r>
            <a:endParaRPr lang="en-US" altLang="ja-JP" dirty="0"/>
          </a:p>
          <a:p>
            <a:pPr lvl="1"/>
            <a:r>
              <a:rPr lang="ja-JP" altLang="en-US" sz="1600" dirty="0"/>
              <a:t>スマメ</a:t>
            </a:r>
            <a:r>
              <a:rPr lang="en-US" altLang="ja-JP" sz="1600" dirty="0"/>
              <a:t>IoT</a:t>
            </a:r>
            <a:r>
              <a:rPr lang="ja-JP" altLang="en-US" sz="1600" dirty="0"/>
              <a:t>ルートによる制御をどのように使う想定か</a:t>
            </a:r>
            <a:endParaRPr lang="en-US" altLang="ja-JP" sz="1600" dirty="0"/>
          </a:p>
          <a:p>
            <a:pPr lvl="1"/>
            <a:r>
              <a:rPr lang="ja-JP" altLang="en-US" sz="1600" dirty="0"/>
              <a:t>インターネットルートとの使い分けをどうするか</a:t>
            </a:r>
            <a:endParaRPr lang="en-US" altLang="ja-JP" sz="1600" dirty="0"/>
          </a:p>
          <a:p>
            <a:pPr lvl="1"/>
            <a:r>
              <a:rPr lang="ja-JP" altLang="en-US" sz="1600" dirty="0"/>
              <a:t>対象リソースは何か</a:t>
            </a:r>
            <a:endParaRPr lang="en-US" altLang="ja-JP" sz="1600" dirty="0"/>
          </a:p>
          <a:p>
            <a:pPr lvl="1"/>
            <a:r>
              <a:rPr lang="en-US" altLang="ja-JP" sz="1600" dirty="0"/>
              <a:t>A</a:t>
            </a:r>
            <a:r>
              <a:rPr lang="ja-JP" altLang="en-US" sz="1600" dirty="0"/>
              <a:t>事業者、</a:t>
            </a:r>
            <a:r>
              <a:rPr lang="en-US" altLang="ja-JP" sz="1600" dirty="0"/>
              <a:t>B</a:t>
            </a:r>
            <a:r>
              <a:rPr lang="ja-JP" altLang="en-US" sz="1600" dirty="0"/>
              <a:t>事業者及び他の</a:t>
            </a:r>
            <a:r>
              <a:rPr lang="en-US" altLang="ja-JP" sz="1600" dirty="0"/>
              <a:t>C</a:t>
            </a:r>
            <a:r>
              <a:rPr lang="ja-JP" altLang="en-US" sz="1600" dirty="0"/>
              <a:t>事業者とは、具体的にどのような内容（情報）の連携が必要か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調査の具体的な進め方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調査をするうえでの注意点</a:t>
            </a:r>
            <a:endParaRPr lang="en-US" altLang="ja-JP" dirty="0"/>
          </a:p>
          <a:p>
            <a:r>
              <a:rPr lang="ja-JP" altLang="en-US" dirty="0"/>
              <a:t>調査終了後のフィールド実証へのつながりについて</a:t>
            </a:r>
          </a:p>
          <a:p>
            <a:endParaRPr lang="en-US" altLang="ja-JP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C58C673-5F9F-009E-40D3-04B445B4622C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9244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0C533-3606-9A67-86AC-9F4C0FF07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89C9E1-6714-09F2-CEDE-639AF63C40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（共通調査）運用課題の整理</a:t>
            </a:r>
            <a:endParaRPr kumimoji="1" lang="ja-JP" altLang="en-US" dirty="0"/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6978A604-FA21-67FC-6C87-E2CC2C5F66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以下内容を記載すること</a:t>
            </a:r>
            <a:endParaRPr lang="en-US" altLang="ja-JP" dirty="0"/>
          </a:p>
          <a:p>
            <a:r>
              <a:rPr lang="ja-JP" altLang="en-US" dirty="0"/>
              <a:t>調査目的</a:t>
            </a:r>
          </a:p>
          <a:p>
            <a:r>
              <a:rPr lang="ja-JP" altLang="en-US" dirty="0"/>
              <a:t>調査内容</a:t>
            </a:r>
            <a:endParaRPr lang="en-US" altLang="ja-JP" dirty="0"/>
          </a:p>
          <a:p>
            <a:pPr lvl="1"/>
            <a:r>
              <a:rPr lang="ja-JP" altLang="en-US" sz="1600" dirty="0"/>
              <a:t>アグリ</a:t>
            </a:r>
            <a:r>
              <a:rPr lang="en-US" altLang="ja-JP" sz="1600" dirty="0"/>
              <a:t>-DR</a:t>
            </a:r>
            <a:r>
              <a:rPr lang="ja-JP" altLang="en-US" sz="1600" dirty="0"/>
              <a:t>間及び需要家</a:t>
            </a:r>
            <a:r>
              <a:rPr lang="en-US" altLang="ja-JP" sz="1600" dirty="0"/>
              <a:t>-</a:t>
            </a:r>
            <a:r>
              <a:rPr lang="ja-JP" altLang="en-US" sz="1600" dirty="0"/>
              <a:t>無線端末間について</a:t>
            </a:r>
            <a:endParaRPr lang="en-US" altLang="ja-JP" sz="1600" dirty="0"/>
          </a:p>
          <a:p>
            <a:pPr lvl="1"/>
            <a:r>
              <a:rPr lang="ja-JP" altLang="en-US" sz="1600" dirty="0"/>
              <a:t>フィールド実証に向けた運用課題の整理について</a:t>
            </a:r>
            <a:endParaRPr lang="en-US" altLang="ja-JP" sz="1600" dirty="0"/>
          </a:p>
          <a:p>
            <a:pPr lvl="1"/>
            <a:r>
              <a:rPr lang="ja-JP" altLang="en-US" sz="1600" dirty="0"/>
              <a:t>対象リソースは何か</a:t>
            </a:r>
            <a:endParaRPr lang="en-US" altLang="ja-JP" sz="1600" dirty="0"/>
          </a:p>
          <a:p>
            <a:pPr lvl="1"/>
            <a:r>
              <a:rPr lang="en-US" altLang="ja-JP" sz="1600" dirty="0"/>
              <a:t>A</a:t>
            </a:r>
            <a:r>
              <a:rPr lang="ja-JP" altLang="en-US" sz="1600" dirty="0"/>
              <a:t>事業者、</a:t>
            </a:r>
            <a:r>
              <a:rPr lang="en-US" altLang="ja-JP" sz="1600" dirty="0"/>
              <a:t>B</a:t>
            </a:r>
            <a:r>
              <a:rPr lang="ja-JP" altLang="en-US" sz="1600" dirty="0"/>
              <a:t>事業者及び他の</a:t>
            </a:r>
            <a:r>
              <a:rPr lang="en-US" altLang="ja-JP" sz="1600" dirty="0"/>
              <a:t>C</a:t>
            </a:r>
            <a:r>
              <a:rPr lang="ja-JP" altLang="en-US" sz="1600" dirty="0"/>
              <a:t>事業者とは、具体的にどのような内容（情報）の連携が必要か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調査の具体的な進め方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調査をするうえでの注意点</a:t>
            </a:r>
            <a:endParaRPr lang="en-US" altLang="ja-JP" dirty="0"/>
          </a:p>
          <a:p>
            <a:r>
              <a:rPr lang="ja-JP" altLang="en-US" dirty="0"/>
              <a:t>調査終了後のフィールド実証へのつながりについて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E1F2B5A-AD56-2816-13B9-63B3EDFA3EC5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807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F1E74-4F88-F228-4CAD-ED3F752C2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DE24AB-B422-7AD8-8155-04AC798E3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（共通調査）費用便益評価</a:t>
            </a:r>
            <a:endParaRPr kumimoji="1" lang="ja-JP" altLang="en-US" dirty="0"/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B36087E0-C50E-91D0-F9AB-491ECB8F33B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以下内容を記載すること</a:t>
            </a:r>
            <a:endParaRPr lang="en-US" altLang="ja-JP" dirty="0"/>
          </a:p>
          <a:p>
            <a:r>
              <a:rPr lang="ja-JP" altLang="en-US" dirty="0"/>
              <a:t>調査目的</a:t>
            </a:r>
          </a:p>
          <a:p>
            <a:r>
              <a:rPr lang="ja-JP" altLang="en-US" dirty="0"/>
              <a:t>調査内容</a:t>
            </a:r>
            <a:endParaRPr lang="en-US" altLang="ja-JP" dirty="0"/>
          </a:p>
          <a:p>
            <a:pPr lvl="1"/>
            <a:r>
              <a:rPr lang="ja-JP" altLang="en-US" sz="1600" dirty="0"/>
              <a:t>スマメ</a:t>
            </a:r>
            <a:r>
              <a:rPr lang="en-US" altLang="ja-JP" sz="1600" dirty="0"/>
              <a:t>IoT</a:t>
            </a:r>
            <a:r>
              <a:rPr lang="ja-JP" altLang="en-US" sz="1600" dirty="0"/>
              <a:t>ルート活用による費用便益分析・評価について記載</a:t>
            </a:r>
          </a:p>
          <a:p>
            <a:pPr lvl="1"/>
            <a:r>
              <a:rPr lang="ja-JP" altLang="en-US" sz="1600" dirty="0"/>
              <a:t>対象リソースは何か</a:t>
            </a:r>
            <a:endParaRPr lang="en-US" altLang="ja-JP" sz="1600" dirty="0"/>
          </a:p>
          <a:p>
            <a:pPr lvl="1"/>
            <a:r>
              <a:rPr lang="en-US" altLang="ja-JP" sz="1600" dirty="0"/>
              <a:t>A</a:t>
            </a:r>
            <a:r>
              <a:rPr lang="ja-JP" altLang="en-US" sz="1600" dirty="0"/>
              <a:t>事業者、</a:t>
            </a:r>
            <a:r>
              <a:rPr lang="en-US" altLang="ja-JP" sz="1600" dirty="0"/>
              <a:t>B</a:t>
            </a:r>
            <a:r>
              <a:rPr lang="ja-JP" altLang="en-US" sz="1600" dirty="0"/>
              <a:t>事業者及び他の</a:t>
            </a:r>
            <a:r>
              <a:rPr lang="en-US" altLang="ja-JP" sz="1600" dirty="0"/>
              <a:t>C</a:t>
            </a:r>
            <a:r>
              <a:rPr lang="ja-JP" altLang="en-US" sz="1600" dirty="0"/>
              <a:t>事業者とは、具体的にどのような内容（情報）の連携が必要か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調査の具体的な進め方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調査をするうえでの注意点</a:t>
            </a:r>
            <a:endParaRPr lang="en-US" altLang="ja-JP" dirty="0"/>
          </a:p>
          <a:p>
            <a:r>
              <a:rPr lang="ja-JP" altLang="en-US" dirty="0"/>
              <a:t>調査終了後のフィールド実証へのつながりについて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5842118-0528-7AE1-E8A3-680BCBC8503C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4075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F36F5-21C3-76DE-EAB6-7334BF533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BCD3EB-BBD2-A123-A649-53CEB5D640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（共通調査）フィールド実証での要件定義</a:t>
            </a:r>
            <a:endParaRPr kumimoji="1" lang="ja-JP" altLang="en-US" dirty="0"/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B8744618-F294-D9FD-6E90-CC4667DDCC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以下内容を記載すること</a:t>
            </a:r>
            <a:endParaRPr lang="en-US" altLang="ja-JP" dirty="0"/>
          </a:p>
          <a:p>
            <a:r>
              <a:rPr lang="ja-JP" altLang="en-US" dirty="0"/>
              <a:t>調査目的</a:t>
            </a:r>
          </a:p>
          <a:p>
            <a:r>
              <a:rPr lang="ja-JP" altLang="en-US" dirty="0"/>
              <a:t>調査内容</a:t>
            </a:r>
            <a:endParaRPr lang="en-US" altLang="ja-JP" dirty="0"/>
          </a:p>
          <a:p>
            <a:pPr lvl="1"/>
            <a:r>
              <a:rPr lang="ja-JP" altLang="en-US" sz="1600" dirty="0"/>
              <a:t>フィールド実証での要件定義</a:t>
            </a:r>
            <a:endParaRPr lang="en-US" altLang="ja-JP" sz="1600" dirty="0"/>
          </a:p>
          <a:p>
            <a:pPr lvl="1"/>
            <a:r>
              <a:rPr lang="ja-JP" altLang="en-US" sz="1600" dirty="0"/>
              <a:t>対象リソースは何か</a:t>
            </a:r>
            <a:endParaRPr lang="en-US" altLang="ja-JP" sz="1600" dirty="0"/>
          </a:p>
          <a:p>
            <a:pPr lvl="1"/>
            <a:r>
              <a:rPr lang="en-US" altLang="ja-JP" sz="1600" dirty="0"/>
              <a:t>A</a:t>
            </a:r>
            <a:r>
              <a:rPr lang="ja-JP" altLang="en-US" sz="1600" dirty="0"/>
              <a:t>事業者、</a:t>
            </a:r>
            <a:r>
              <a:rPr lang="en-US" altLang="ja-JP" sz="1600" dirty="0"/>
              <a:t>B</a:t>
            </a:r>
            <a:r>
              <a:rPr lang="ja-JP" altLang="en-US" sz="1600" dirty="0"/>
              <a:t>事業者及び他の</a:t>
            </a:r>
            <a:r>
              <a:rPr lang="en-US" altLang="ja-JP" sz="1600" dirty="0"/>
              <a:t>C</a:t>
            </a:r>
            <a:r>
              <a:rPr lang="ja-JP" altLang="en-US" sz="1600" dirty="0"/>
              <a:t>事業者とは、具体的にどのような内容（情報）の連携が必要か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調査の具体的な進め方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調査をするうえでの注意点</a:t>
            </a:r>
            <a:endParaRPr lang="en-US" altLang="ja-JP" dirty="0"/>
          </a:p>
          <a:p>
            <a:r>
              <a:rPr lang="ja-JP" altLang="en-US" dirty="0"/>
              <a:t>調査終了後のフィールド実証へのつながりについて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F6B40E-6066-4EA0-6E0C-7682C4597376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080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36135-A6A8-292A-2AF1-446B5A8F5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744F63-04BB-7E18-5A7E-3067FD8BB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0000" y="540000"/>
            <a:ext cx="9505950" cy="359445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（共通調査）セキュリティリスク定義</a:t>
            </a:r>
            <a:endParaRPr kumimoji="1" lang="ja-JP" altLang="en-US" dirty="0"/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14BFFA01-CC05-BDC0-AAAC-F143CE3508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23" y="1123200"/>
            <a:ext cx="9505950" cy="5327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以下内容を記載すること</a:t>
            </a:r>
            <a:endParaRPr lang="en-US" altLang="ja-JP" dirty="0"/>
          </a:p>
          <a:p>
            <a:r>
              <a:rPr lang="ja-JP" altLang="en-US" dirty="0"/>
              <a:t>調査目的</a:t>
            </a:r>
          </a:p>
          <a:p>
            <a:r>
              <a:rPr lang="ja-JP" altLang="en-US" dirty="0"/>
              <a:t>調査内容</a:t>
            </a:r>
            <a:endParaRPr lang="en-US" altLang="ja-JP" dirty="0"/>
          </a:p>
          <a:p>
            <a:pPr lvl="1"/>
            <a:r>
              <a:rPr lang="ja-JP" altLang="en-US" sz="1600" dirty="0"/>
              <a:t>多数の通信ルートが存在する中でのセキュリティリスクの検討</a:t>
            </a:r>
            <a:endParaRPr lang="en-US" altLang="ja-JP" sz="1600" dirty="0"/>
          </a:p>
          <a:p>
            <a:pPr lvl="1"/>
            <a:r>
              <a:rPr lang="ja-JP" altLang="en-US" sz="1600" dirty="0"/>
              <a:t>対象リソースは何か</a:t>
            </a:r>
            <a:endParaRPr lang="en-US" altLang="ja-JP" sz="1600" dirty="0"/>
          </a:p>
          <a:p>
            <a:pPr lvl="1"/>
            <a:r>
              <a:rPr lang="en-US" altLang="ja-JP" sz="1600" dirty="0"/>
              <a:t>A</a:t>
            </a:r>
            <a:r>
              <a:rPr lang="ja-JP" altLang="en-US" sz="1600" dirty="0"/>
              <a:t>事業者、</a:t>
            </a:r>
            <a:r>
              <a:rPr lang="en-US" altLang="ja-JP" sz="1600" dirty="0"/>
              <a:t>B</a:t>
            </a:r>
            <a:r>
              <a:rPr lang="ja-JP" altLang="en-US" sz="1600" dirty="0"/>
              <a:t>事業者及び他の</a:t>
            </a:r>
            <a:r>
              <a:rPr lang="en-US" altLang="ja-JP" sz="1600" dirty="0"/>
              <a:t>C</a:t>
            </a:r>
            <a:r>
              <a:rPr lang="ja-JP" altLang="en-US" sz="1600" dirty="0"/>
              <a:t>事業者とは、具体的にどのような内容（情報）の連携が必要か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調査の具体的な進め方</a:t>
            </a:r>
            <a:endParaRPr lang="en-US" altLang="ja-JP" sz="1600" dirty="0"/>
          </a:p>
          <a:p>
            <a:pPr lvl="1"/>
            <a:r>
              <a:rPr lang="ja-JP" altLang="en-US" sz="1600" dirty="0"/>
              <a:t>調査をするうえでの注意点</a:t>
            </a:r>
            <a:endParaRPr lang="en-US" altLang="ja-JP" dirty="0"/>
          </a:p>
          <a:p>
            <a:r>
              <a:rPr lang="ja-JP" altLang="en-US" dirty="0"/>
              <a:t>調査終了後のフィールド実証へのつながりについて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CB4A77-EFD6-8FFA-4D72-4F4EE7FD268E}"/>
              </a:ext>
            </a:extLst>
          </p:cNvPr>
          <p:cNvSpPr/>
          <p:nvPr/>
        </p:nvSpPr>
        <p:spPr bwMode="auto">
          <a:xfrm>
            <a:off x="8124495" y="15766"/>
            <a:ext cx="1765739" cy="80550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rtlCol="0" anchor="t"/>
          <a:lstStyle/>
          <a:p>
            <a:r>
              <a:rPr kumimoji="0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関係する審査項目</a:t>
            </a:r>
            <a:endParaRPr kumimoji="0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事業内容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実施計画　　　　　　　　　　　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独自性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0"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4.</a:t>
            </a:r>
            <a:r>
              <a:rPr kumimoji="0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将来性</a:t>
            </a:r>
            <a:endParaRPr kumimoji="0"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5.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社会意義</a:t>
            </a:r>
            <a:endParaRPr lang="en-US" altLang="ja-JP" sz="7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41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1632</TotalTime>
  <Words>1247</Words>
  <PresentationFormat>A4 210 x 297 mm</PresentationFormat>
  <Paragraphs>180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HGP創英角ｺﾞｼｯｸUB</vt:lpstr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2025-04-10T23:45:14Z</dcterms:created>
  <dcterms:modified xsi:type="dcterms:W3CDTF">2026-03-27T07:47:35Z</dcterms:modified>
</cp:coreProperties>
</file>